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272" r:id="rId2"/>
    <p:sldId id="273" r:id="rId3"/>
    <p:sldId id="440" r:id="rId4"/>
    <p:sldId id="258" r:id="rId5"/>
    <p:sldId id="477" r:id="rId6"/>
    <p:sldId id="342" r:id="rId7"/>
    <p:sldId id="395" r:id="rId8"/>
    <p:sldId id="396" r:id="rId9"/>
    <p:sldId id="397" r:id="rId10"/>
    <p:sldId id="441" r:id="rId11"/>
    <p:sldId id="278" r:id="rId12"/>
    <p:sldId id="451" r:id="rId13"/>
    <p:sldId id="403" r:id="rId14"/>
    <p:sldId id="442" r:id="rId15"/>
    <p:sldId id="358" r:id="rId16"/>
    <p:sldId id="391" r:id="rId17"/>
    <p:sldId id="359" r:id="rId18"/>
    <p:sldId id="360" r:id="rId19"/>
    <p:sldId id="275" r:id="rId20"/>
    <p:sldId id="361" r:id="rId21"/>
    <p:sldId id="406" r:id="rId22"/>
    <p:sldId id="407" r:id="rId23"/>
    <p:sldId id="443" r:id="rId24"/>
    <p:sldId id="318" r:id="rId25"/>
    <p:sldId id="283" r:id="rId26"/>
    <p:sldId id="423" r:id="rId27"/>
    <p:sldId id="472" r:id="rId28"/>
    <p:sldId id="465" r:id="rId29"/>
    <p:sldId id="486" r:id="rId30"/>
    <p:sldId id="467" r:id="rId31"/>
    <p:sldId id="449" r:id="rId32"/>
    <p:sldId id="470" r:id="rId33"/>
    <p:sldId id="479" r:id="rId34"/>
    <p:sldId id="471" r:id="rId35"/>
    <p:sldId id="478" r:id="rId36"/>
    <p:sldId id="294" r:id="rId37"/>
    <p:sldId id="296" r:id="rId38"/>
    <p:sldId id="345" r:id="rId39"/>
    <p:sldId id="330" r:id="rId40"/>
    <p:sldId id="427" r:id="rId41"/>
    <p:sldId id="348" r:id="rId42"/>
    <p:sldId id="444" r:id="rId43"/>
    <p:sldId id="329" r:id="rId44"/>
    <p:sldId id="268" r:id="rId45"/>
    <p:sldId id="319" r:id="rId46"/>
    <p:sldId id="338" r:id="rId47"/>
    <p:sldId id="298" r:id="rId48"/>
    <p:sldId id="351" r:id="rId49"/>
    <p:sldId id="309" r:id="rId50"/>
    <p:sldId id="381" r:id="rId51"/>
    <p:sldId id="428" r:id="rId52"/>
    <p:sldId id="474" r:id="rId53"/>
    <p:sldId id="375" r:id="rId54"/>
    <p:sldId id="420" r:id="rId55"/>
    <p:sldId id="433" r:id="rId56"/>
    <p:sldId id="389" r:id="rId57"/>
    <p:sldId id="421" r:id="rId58"/>
    <p:sldId id="265" r:id="rId59"/>
    <p:sldId id="453" r:id="rId60"/>
    <p:sldId id="483" r:id="rId61"/>
    <p:sldId id="484" r:id="rId62"/>
    <p:sldId id="432" r:id="rId63"/>
    <p:sldId id="480" r:id="rId64"/>
    <p:sldId id="481" r:id="rId65"/>
    <p:sldId id="431" r:id="rId66"/>
    <p:sldId id="386" r:id="rId67"/>
    <p:sldId id="455" r:id="rId68"/>
    <p:sldId id="457" r:id="rId69"/>
    <p:sldId id="476" r:id="rId70"/>
    <p:sldId id="461" r:id="rId71"/>
    <p:sldId id="463" r:id="rId72"/>
    <p:sldId id="485" r:id="rId73"/>
    <p:sldId id="482" r:id="rId74"/>
    <p:sldId id="489" r:id="rId75"/>
    <p:sldId id="490" r:id="rId76"/>
    <p:sldId id="491" r:id="rId77"/>
    <p:sldId id="487" r:id="rId78"/>
    <p:sldId id="460" r:id="rId79"/>
    <p:sldId id="488" r:id="rId80"/>
    <p:sldId id="326" r:id="rId81"/>
    <p:sldId id="387" r:id="rId82"/>
    <p:sldId id="462" r:id="rId83"/>
    <p:sldId id="325" r:id="rId84"/>
    <p:sldId id="459" r:id="rId85"/>
    <p:sldId id="412" r:id="rId86"/>
    <p:sldId id="414" r:id="rId87"/>
    <p:sldId id="415" r:id="rId88"/>
    <p:sldId id="409" r:id="rId89"/>
    <p:sldId id="419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00"/>
    <a:srgbClr val="F4FBB3"/>
    <a:srgbClr val="001400"/>
    <a:srgbClr val="001A00"/>
    <a:srgbClr val="99CCFF"/>
    <a:srgbClr val="00CCFF"/>
    <a:srgbClr val="7A7146"/>
    <a:srgbClr val="00FA71"/>
    <a:srgbClr val="FFFF0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47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844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100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C374E-3948-4405-A3E0-D24FD91A62BC}" type="datetimeFigureOut">
              <a:rPr lang="en-US" smtClean="0"/>
              <a:pPr/>
              <a:t>6/20/2011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4B73A-99F0-4A3B-90CE-1D39425CD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2D759-A52C-4AB0-BBDF-4BA25950135C}" type="datetimeFigureOut">
              <a:rPr lang="en-US" smtClean="0"/>
              <a:pPr/>
              <a:t>6/20/2011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94135-F02B-4C11-B9D6-1FE66484E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94135-F02B-4C11-B9D6-1FE66484E42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94135-F02B-4C11-B9D6-1FE66484E42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94135-F02B-4C11-B9D6-1FE66484E425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94135-F02B-4C11-B9D6-1FE66484E425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27.bin"/><Relationship Id="rId4" Type="http://schemas.openxmlformats.org/officeDocument/2006/relationships/oleObject" Target="../embeddings/oleObject26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sanjeev\Desktop\cvpr11\newtrain_2.avi" TargetMode="Externa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6.bin"/><Relationship Id="rId5" Type="http://schemas.openxmlformats.org/officeDocument/2006/relationships/oleObject" Target="../embeddings/oleObject35.bin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5.png"/><Relationship Id="rId2" Type="http://schemas.openxmlformats.org/officeDocument/2006/relationships/video" Target="file:///C:\Users\sanjeev\Desktop\cvpr11\san_detection_short.avi" TargetMode="Externa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0.bin"/><Relationship Id="rId5" Type="http://schemas.openxmlformats.org/officeDocument/2006/relationships/oleObject" Target="../embeddings/oleObject39.bin"/><Relationship Id="rId4" Type="http://schemas.openxmlformats.org/officeDocument/2006/relationships/notesSlide" Target="../notesSlides/notesSlide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41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sanjeev\Desktop\cvpr11\tracking.wmv" TargetMode="Externa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3.bin"/><Relationship Id="rId5" Type="http://schemas.openxmlformats.org/officeDocument/2006/relationships/oleObject" Target="../embeddings/oleObject42.bin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56.png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65.png"/><Relationship Id="rId4" Type="http://schemas.openxmlformats.org/officeDocument/2006/relationships/oleObject" Target="../embeddings/oleObject46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0.bin"/><Relationship Id="rId5" Type="http://schemas.openxmlformats.org/officeDocument/2006/relationships/oleObject" Target="../embeddings/oleObject49.bin"/><Relationship Id="rId4" Type="http://schemas.openxmlformats.org/officeDocument/2006/relationships/oleObject" Target="../embeddings/oleObject48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8.jpeg"/><Relationship Id="rId5" Type="http://schemas.openxmlformats.org/officeDocument/2006/relationships/image" Target="../media/image86.png"/><Relationship Id="rId4" Type="http://schemas.openxmlformats.org/officeDocument/2006/relationships/oleObject" Target="../embeddings/oleObject5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6.png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7.bin"/><Relationship Id="rId5" Type="http://schemas.openxmlformats.org/officeDocument/2006/relationships/oleObject" Target="../embeddings/oleObject56.bin"/><Relationship Id="rId4" Type="http://schemas.openxmlformats.org/officeDocument/2006/relationships/oleObject" Target="../embeddings/oleObject55.bin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60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sanjeev\Desktop\cvpr11\facenearest.wmv" TargetMode="External"/><Relationship Id="rId4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sanjeev\Desktop\cvpr11\moritz_shorter_works.avi" TargetMode="External"/><Relationship Id="rId1" Type="http://schemas.openxmlformats.org/officeDocument/2006/relationships/video" Target="file:///C:\Users\sanjeev\Desktop\cvpr11\moritz_longer.avi" TargetMode="Externa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62.bin"/><Relationship Id="rId2" Type="http://schemas.openxmlformats.org/officeDocument/2006/relationships/video" Target="file:///C:\Users\sanjeev\Desktop\cvpr11\san_facedetection.avi" TargetMode="Externa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1.bin"/><Relationship Id="rId5" Type="http://schemas.openxmlformats.org/officeDocument/2006/relationships/image" Target="../media/image9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tif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3" Type="http://schemas.openxmlformats.org/officeDocument/2006/relationships/video" Target="file:///C:\Users\sanjeev\Desktop\cvpr11\edges_small.avi" TargetMode="External"/><Relationship Id="rId7" Type="http://schemas.openxmlformats.org/officeDocument/2006/relationships/oleObject" Target="../embeddings/oleObject63.bin"/><Relationship Id="rId2" Type="http://schemas.openxmlformats.org/officeDocument/2006/relationships/video" Target="file:///C:\Users\sanjeev\Desktop\cvpr11\input_small.wmv" TargetMode="Externa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video" Target="file:///C:\Users\sanjeev\Desktop\cvpr11\cyc3_small.avi" TargetMode="External"/><Relationship Id="rId7" Type="http://schemas.openxmlformats.org/officeDocument/2006/relationships/image" Target="../media/image107.jpeg"/><Relationship Id="rId2" Type="http://schemas.openxmlformats.org/officeDocument/2006/relationships/video" Target="file:///C:\Users\sanjeev\Desktop\cvpr11\flower_input_small.wmv" TargetMode="External"/><Relationship Id="rId1" Type="http://schemas.openxmlformats.org/officeDocument/2006/relationships/video" Target="file:///C:\Users\sanjeev\Desktop\cvpr11\flower_min_small.avi" TargetMode="Externa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0.jpeg"/><Relationship Id="rId4" Type="http://schemas.openxmlformats.org/officeDocument/2006/relationships/video" Target="file:///C:\Users\sanjeev\Desktop\cvpr11\cyc3_inp_small.wmv" TargetMode="External"/><Relationship Id="rId9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sanjeev\Desktop\cvpr11\snells_edges_words_small.wmv" TargetMode="Externa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3" Type="http://schemas.openxmlformats.org/officeDocument/2006/relationships/video" Target="file:///C:\Users\sanjeev\Desktop\cvpr11\snells_edges_words_small.wmv" TargetMode="External"/><Relationship Id="rId7" Type="http://schemas.openxmlformats.org/officeDocument/2006/relationships/oleObject" Target="../embeddings/oleObject65.bin"/><Relationship Id="rId2" Type="http://schemas.openxmlformats.org/officeDocument/2006/relationships/video" Target="file:///C:\Users\sanjeev\Desktop\cvpr11\lensless_edges_words_small.wmv" TargetMode="Externa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14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93904"/>
            <a:ext cx="91440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dirty="0" smtClean="0">
                <a:solidFill>
                  <a:srgbClr val="FFFF0D"/>
                </a:solidFill>
              </a:rPr>
              <a:t>Wide-angle Micro Sensors for </a:t>
            </a:r>
            <a:br>
              <a:rPr lang="en-US" sz="4800" dirty="0" smtClean="0">
                <a:solidFill>
                  <a:srgbClr val="FFFF0D"/>
                </a:solidFill>
              </a:rPr>
            </a:br>
            <a:r>
              <a:rPr lang="en-US" sz="4800" dirty="0" smtClean="0">
                <a:solidFill>
                  <a:srgbClr val="FFFF0D"/>
                </a:solidFill>
              </a:rPr>
              <a:t>Vision on a Tight Budget</a:t>
            </a:r>
            <a:endParaRPr lang="en-US" sz="3800" dirty="0" smtClean="0">
              <a:solidFill>
                <a:srgbClr val="FFFF0D"/>
              </a:solidFill>
            </a:endParaRPr>
          </a:p>
        </p:txBody>
      </p:sp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904" y="5008563"/>
            <a:ext cx="1311275" cy="1579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1257300" y="2382319"/>
            <a:ext cx="6629400" cy="1879600"/>
            <a:chOff x="1295400" y="3225800"/>
            <a:chExt cx="6629400" cy="1879600"/>
          </a:xfrm>
        </p:grpSpPr>
        <p:sp>
          <p:nvSpPr>
            <p:cNvPr id="7" name="Rectangle 3"/>
            <p:cNvSpPr txBox="1">
              <a:spLocks noChangeArrowheads="1"/>
            </p:cNvSpPr>
            <p:nvPr/>
          </p:nvSpPr>
          <p:spPr>
            <a:xfrm>
              <a:off x="1295400" y="3225800"/>
              <a:ext cx="3200400" cy="1879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lvl="0" algn="r">
                <a:spcBef>
                  <a:spcPct val="20000"/>
                </a:spcBef>
              </a:pPr>
              <a:r>
                <a:rPr lang="en-US" sz="2400" dirty="0" err="1" smtClean="0">
                  <a:solidFill>
                    <a:srgbClr val="FFB953"/>
                  </a:solidFill>
                </a:rPr>
                <a:t>Sanjeev</a:t>
              </a:r>
              <a:r>
                <a:rPr lang="en-US" sz="2400" dirty="0" smtClean="0">
                  <a:solidFill>
                    <a:srgbClr val="FFB953"/>
                  </a:solidFill>
                </a:rPr>
                <a:t> J. </a:t>
              </a:r>
              <a:r>
                <a:rPr lang="en-US" sz="2400" dirty="0" err="1" smtClean="0">
                  <a:solidFill>
                    <a:srgbClr val="FFB953"/>
                  </a:solidFill>
                </a:rPr>
                <a:t>Koppal</a:t>
              </a:r>
              <a:endParaRPr lang="en-US" sz="2400" dirty="0" smtClean="0">
                <a:solidFill>
                  <a:srgbClr val="FFB953"/>
                </a:solidFill>
              </a:endParaRPr>
            </a:p>
            <a:p>
              <a:pPr lvl="0" algn="r">
                <a:spcBef>
                  <a:spcPct val="20000"/>
                </a:spcBef>
              </a:pPr>
              <a:r>
                <a:rPr lang="en-US" sz="2400" dirty="0" err="1" smtClean="0">
                  <a:solidFill>
                    <a:srgbClr val="FFB953"/>
                  </a:solidFill>
                </a:rPr>
                <a:t>Ioannis</a:t>
              </a:r>
              <a:r>
                <a:rPr lang="en-US" sz="2400" dirty="0" smtClean="0">
                  <a:solidFill>
                    <a:srgbClr val="FFB953"/>
                  </a:solidFill>
                </a:rPr>
                <a:t> </a:t>
              </a:r>
              <a:r>
                <a:rPr lang="en-US" sz="2400" dirty="0" err="1" smtClean="0">
                  <a:solidFill>
                    <a:srgbClr val="FFB953"/>
                  </a:solidFill>
                </a:rPr>
                <a:t>Gkioulekas</a:t>
              </a:r>
              <a:endPara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endParaRPr>
            </a:p>
            <a:p>
              <a:pPr lvl="0" algn="r">
                <a:spcBef>
                  <a:spcPct val="20000"/>
                </a:spcBef>
              </a:pPr>
              <a:r>
                <a:rPr lang="en-US" sz="2400" dirty="0" smtClean="0">
                  <a:solidFill>
                    <a:srgbClr val="FFB953"/>
                  </a:solidFill>
                </a:rPr>
                <a:t>Todd </a:t>
              </a:r>
              <a:r>
                <a:rPr lang="en-US" sz="2400" dirty="0" err="1" smtClean="0">
                  <a:solidFill>
                    <a:srgbClr val="FFB953"/>
                  </a:solidFill>
                </a:rPr>
                <a:t>Zickler</a:t>
              </a:r>
              <a:endParaRPr lang="en-US" sz="2400" dirty="0" smtClean="0">
                <a:solidFill>
                  <a:srgbClr val="FFB953"/>
                </a:solidFill>
              </a:endParaRPr>
            </a:p>
            <a:p>
              <a:pPr lvl="0" algn="r">
                <a:spcBef>
                  <a:spcPct val="20000"/>
                </a:spcBef>
              </a:pPr>
              <a:r>
                <a:rPr lang="en-US" sz="2400" dirty="0" smtClean="0">
                  <a:solidFill>
                    <a:srgbClr val="FFB953"/>
                  </a:solidFill>
                </a:rPr>
                <a:t>Geoffrey L. Barrows</a:t>
              </a:r>
              <a:endPara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endParaRPr>
            </a:p>
          </p:txBody>
        </p:sp>
        <p:sp>
          <p:nvSpPr>
            <p:cNvPr id="8" name="Rectangle 3"/>
            <p:cNvSpPr txBox="1">
              <a:spLocks noChangeArrowheads="1"/>
            </p:cNvSpPr>
            <p:nvPr/>
          </p:nvSpPr>
          <p:spPr bwMode="auto">
            <a:xfrm>
              <a:off x="4724400" y="3225800"/>
              <a:ext cx="3200400" cy="187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+mn-lt"/>
                  <a:ea typeface="宋体" pitchFamily="2" charset="-122"/>
                  <a:cs typeface="+mn-cs"/>
                </a:rPr>
                <a:t>Harvard University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kern="0" dirty="0" smtClean="0">
                  <a:solidFill>
                    <a:srgbClr val="DDDDDD"/>
                  </a:solidFill>
                  <a:ea typeface="宋体" pitchFamily="2" charset="-122"/>
                </a:rPr>
                <a:t>Harvard University</a:t>
              </a:r>
              <a:endPara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endParaRP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kern="0" dirty="0" smtClean="0">
                  <a:solidFill>
                    <a:srgbClr val="DDDDDD"/>
                  </a:solidFill>
                  <a:ea typeface="宋体" pitchFamily="2" charset="-122"/>
                </a:rPr>
                <a:t>Harvard University</a:t>
              </a:r>
              <a:endPara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endParaRP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+mn-lt"/>
                  <a:ea typeface="宋体" pitchFamily="2" charset="-122"/>
                  <a:cs typeface="+mn-cs"/>
                </a:rPr>
                <a:t>CentEye</a:t>
              </a: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+mn-lt"/>
                  <a:ea typeface="宋体" pitchFamily="2" charset="-122"/>
                  <a:cs typeface="+mn-cs"/>
                </a:rPr>
                <a:t>,</a:t>
              </a:r>
              <a:r>
                <a:rPr kumimoji="0" lang="en-US" altLang="zh-CN" sz="2400" b="0" i="0" u="none" strike="noStrike" kern="0" cap="none" spc="0" normalizeH="0" noProof="0" dirty="0" smtClean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+mn-lt"/>
                  <a:ea typeface="宋体" pitchFamily="2" charset="-122"/>
                  <a:cs typeface="+mn-cs"/>
                </a:rPr>
                <a:t> Inc.</a:t>
              </a:r>
              <a:endPara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4938" y="5377524"/>
            <a:ext cx="2215207" cy="87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87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Three benefits of our design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 rot="11765648">
            <a:off x="2116250" y="1677112"/>
            <a:ext cx="912101" cy="633653"/>
          </a:xfrm>
          <a:prstGeom prst="rightArrow">
            <a:avLst>
              <a:gd name="adj1" fmla="val 3016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6200000" flipH="1">
            <a:off x="4116032" y="3914971"/>
            <a:ext cx="813756" cy="633653"/>
          </a:xfrm>
          <a:prstGeom prst="rightArrow">
            <a:avLst>
              <a:gd name="adj1" fmla="val 31962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96684" y="1450332"/>
            <a:ext cx="1157561" cy="83099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Optical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filtering</a:t>
            </a:r>
            <a:endParaRPr 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36497" y="1450332"/>
            <a:ext cx="1150819" cy="83099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Wide 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FOV</a:t>
            </a:r>
            <a:endParaRPr 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42" name="Right Arrow 41"/>
          <p:cNvSpPr/>
          <p:nvPr/>
        </p:nvSpPr>
        <p:spPr>
          <a:xfrm rot="9872964" flipH="1">
            <a:off x="6040453" y="1677112"/>
            <a:ext cx="924356" cy="633653"/>
          </a:xfrm>
          <a:prstGeom prst="rightArrow">
            <a:avLst>
              <a:gd name="adj1" fmla="val 28915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124867" y="4713349"/>
            <a:ext cx="2799291" cy="4616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Flexible design space</a:t>
            </a:r>
            <a:endParaRPr 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01700" y="1447800"/>
            <a:ext cx="1155700" cy="831850"/>
          </a:xfrm>
          <a:prstGeom prst="rect">
            <a:avLst/>
          </a:prstGeom>
          <a:noFill/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042627" y="1425777"/>
            <a:ext cx="1155700" cy="862866"/>
          </a:xfrm>
          <a:prstGeom prst="rect">
            <a:avLst/>
          </a:prstGeom>
          <a:solidFill>
            <a:schemeClr val="bg1">
              <a:lumMod val="75000"/>
              <a:alpha val="51000"/>
            </a:schemeClr>
          </a:solidFill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119867" y="4698853"/>
            <a:ext cx="2794661" cy="485390"/>
          </a:xfrm>
          <a:prstGeom prst="rect">
            <a:avLst/>
          </a:prstGeom>
          <a:solidFill>
            <a:schemeClr val="bg1">
              <a:lumMod val="75000"/>
              <a:alpha val="51000"/>
            </a:schemeClr>
          </a:solidFill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3084831" y="1811655"/>
            <a:ext cx="2866697" cy="1960245"/>
            <a:chOff x="3084831" y="1811655"/>
            <a:chExt cx="2866697" cy="1960245"/>
          </a:xfrm>
        </p:grpSpPr>
        <p:sp>
          <p:nvSpPr>
            <p:cNvPr id="31" name="Freeform 30"/>
            <p:cNvSpPr/>
            <p:nvPr/>
          </p:nvSpPr>
          <p:spPr>
            <a:xfrm>
              <a:off x="3121893" y="1811655"/>
              <a:ext cx="2819329" cy="1135613"/>
            </a:xfrm>
            <a:custGeom>
              <a:avLst/>
              <a:gdLst>
                <a:gd name="connsiteX0" fmla="*/ 0 w 3381375"/>
                <a:gd name="connsiteY0" fmla="*/ 1257300 h 1304925"/>
                <a:gd name="connsiteX1" fmla="*/ 19050 w 3381375"/>
                <a:gd name="connsiteY1" fmla="*/ 352425 h 1304925"/>
                <a:gd name="connsiteX2" fmla="*/ 647700 w 3381375"/>
                <a:gd name="connsiteY2" fmla="*/ 0 h 1304925"/>
                <a:gd name="connsiteX3" fmla="*/ 3381375 w 3381375"/>
                <a:gd name="connsiteY3" fmla="*/ 0 h 1304925"/>
                <a:gd name="connsiteX4" fmla="*/ 3362325 w 3381375"/>
                <a:gd name="connsiteY4" fmla="*/ 933450 h 1304925"/>
                <a:gd name="connsiteX5" fmla="*/ 2705100 w 3381375"/>
                <a:gd name="connsiteY5" fmla="*/ 1304925 h 1304925"/>
                <a:gd name="connsiteX6" fmla="*/ 0 w 3381375"/>
                <a:gd name="connsiteY6" fmla="*/ 1257300 h 13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1375" h="1304925">
                  <a:moveTo>
                    <a:pt x="0" y="1257300"/>
                  </a:moveTo>
                  <a:lnTo>
                    <a:pt x="19050" y="352425"/>
                  </a:lnTo>
                  <a:lnTo>
                    <a:pt x="647700" y="0"/>
                  </a:lnTo>
                  <a:lnTo>
                    <a:pt x="3381375" y="0"/>
                  </a:lnTo>
                  <a:lnTo>
                    <a:pt x="3362325" y="933450"/>
                  </a:lnTo>
                  <a:lnTo>
                    <a:pt x="2705100" y="1304925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3106009" y="2607413"/>
              <a:ext cx="2811387" cy="1143902"/>
            </a:xfrm>
            <a:custGeom>
              <a:avLst/>
              <a:gdLst>
                <a:gd name="connsiteX0" fmla="*/ 9525 w 3371850"/>
                <a:gd name="connsiteY0" fmla="*/ 361950 h 1314450"/>
                <a:gd name="connsiteX1" fmla="*/ 2724150 w 3371850"/>
                <a:gd name="connsiteY1" fmla="*/ 361950 h 1314450"/>
                <a:gd name="connsiteX2" fmla="*/ 3371850 w 3371850"/>
                <a:gd name="connsiteY2" fmla="*/ 0 h 1314450"/>
                <a:gd name="connsiteX3" fmla="*/ 3352800 w 3371850"/>
                <a:gd name="connsiteY3" fmla="*/ 1009650 h 1314450"/>
                <a:gd name="connsiteX4" fmla="*/ 2762250 w 3371850"/>
                <a:gd name="connsiteY4" fmla="*/ 1304925 h 1314450"/>
                <a:gd name="connsiteX5" fmla="*/ 0 w 3371850"/>
                <a:gd name="connsiteY5" fmla="*/ 1314450 h 1314450"/>
                <a:gd name="connsiteX6" fmla="*/ 9525 w 3371850"/>
                <a:gd name="connsiteY6" fmla="*/ 361950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71850" h="1314450">
                  <a:moveTo>
                    <a:pt x="9525" y="361950"/>
                  </a:moveTo>
                  <a:lnTo>
                    <a:pt x="2724150" y="361950"/>
                  </a:lnTo>
                  <a:lnTo>
                    <a:pt x="3371850" y="0"/>
                  </a:lnTo>
                  <a:lnTo>
                    <a:pt x="3352800" y="1009650"/>
                  </a:lnTo>
                  <a:lnTo>
                    <a:pt x="2762250" y="1304925"/>
                  </a:lnTo>
                  <a:lnTo>
                    <a:pt x="0" y="1314450"/>
                  </a:lnTo>
                  <a:lnTo>
                    <a:pt x="9525" y="36195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Parallelogram 33"/>
            <p:cNvSpPr/>
            <p:nvPr/>
          </p:nvSpPr>
          <p:spPr>
            <a:xfrm>
              <a:off x="3084831" y="2600300"/>
              <a:ext cx="2858770" cy="326107"/>
            </a:xfrm>
            <a:prstGeom prst="parallelogram">
              <a:avLst>
                <a:gd name="adj" fmla="val 18368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Parallelogram 35"/>
            <p:cNvSpPr/>
            <p:nvPr/>
          </p:nvSpPr>
          <p:spPr>
            <a:xfrm>
              <a:off x="3846799" y="2695283"/>
              <a:ext cx="1334835" cy="151973"/>
            </a:xfrm>
            <a:prstGeom prst="parallelogram">
              <a:avLst>
                <a:gd name="adj" fmla="val 183685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8" name="Picture 17"/>
            <p:cNvPicPr>
              <a:picLocks noChangeAspect="1"/>
            </p:cNvPicPr>
            <p:nvPr/>
          </p:nvPicPr>
          <p:blipFill>
            <a:blip r:embed="rId2" cstate="print">
              <a:lum bright="26000"/>
            </a:blip>
            <a:srcRect/>
            <a:stretch>
              <a:fillRect/>
            </a:stretch>
          </p:blipFill>
          <p:spPr bwMode="auto">
            <a:xfrm>
              <a:off x="4247250" y="2717445"/>
              <a:ext cx="520031" cy="110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Parallelogram 39"/>
            <p:cNvSpPr/>
            <p:nvPr/>
          </p:nvSpPr>
          <p:spPr>
            <a:xfrm>
              <a:off x="3116598" y="1819944"/>
              <a:ext cx="2834930" cy="318994"/>
            </a:xfrm>
            <a:prstGeom prst="parallelogram">
              <a:avLst>
                <a:gd name="adj" fmla="val 183685"/>
              </a:avLst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rot="5400000">
              <a:off x="3252315" y="2213678"/>
              <a:ext cx="787473" cy="3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372509" y="3204230"/>
              <a:ext cx="547084" cy="2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Parallelogram 45"/>
            <p:cNvSpPr/>
            <p:nvPr/>
          </p:nvSpPr>
          <p:spPr>
            <a:xfrm>
              <a:off x="3100715" y="3467320"/>
              <a:ext cx="2824623" cy="304580"/>
            </a:xfrm>
            <a:prstGeom prst="parallelogram">
              <a:avLst>
                <a:gd name="adj" fmla="val 18368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121893" y="2922401"/>
              <a:ext cx="2255463" cy="837204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3864449" y="2700666"/>
              <a:ext cx="1328261" cy="151277"/>
            </a:xfrm>
            <a:custGeom>
              <a:avLst/>
              <a:gdLst>
                <a:gd name="connsiteX0" fmla="*/ 0 w 1593056"/>
                <a:gd name="connsiteY0" fmla="*/ 176212 h 176212"/>
                <a:gd name="connsiteX1" fmla="*/ 1593056 w 1593056"/>
                <a:gd name="connsiteY1" fmla="*/ 0 h 176212"/>
                <a:gd name="connsiteX2" fmla="*/ 1269206 w 1593056"/>
                <a:gd name="connsiteY2" fmla="*/ 171450 h 176212"/>
                <a:gd name="connsiteX3" fmla="*/ 0 w 1593056"/>
                <a:gd name="connsiteY3" fmla="*/ 176212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3056" h="176212">
                  <a:moveTo>
                    <a:pt x="0" y="176212"/>
                  </a:moveTo>
                  <a:lnTo>
                    <a:pt x="1593056" y="0"/>
                  </a:lnTo>
                  <a:lnTo>
                    <a:pt x="1269206" y="171450"/>
                  </a:lnTo>
                  <a:lnTo>
                    <a:pt x="0" y="176212"/>
                  </a:lnTo>
                  <a:close/>
                </a:path>
              </a:pathLst>
            </a:cu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3850550" y="2273429"/>
              <a:ext cx="1318334" cy="586803"/>
            </a:xfrm>
            <a:custGeom>
              <a:avLst/>
              <a:gdLst>
                <a:gd name="connsiteX0" fmla="*/ 0 w 1581150"/>
                <a:gd name="connsiteY0" fmla="*/ 657622 h 657622"/>
                <a:gd name="connsiteX1" fmla="*/ 783431 w 1581150"/>
                <a:gd name="connsiteY1" fmla="*/ 28972 h 657622"/>
                <a:gd name="connsiteX2" fmla="*/ 1581150 w 1581150"/>
                <a:gd name="connsiteY2" fmla="*/ 483791 h 65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1150" h="657622">
                  <a:moveTo>
                    <a:pt x="0" y="657622"/>
                  </a:moveTo>
                  <a:cubicBezTo>
                    <a:pt x="259953" y="357783"/>
                    <a:pt x="519906" y="57944"/>
                    <a:pt x="783431" y="28972"/>
                  </a:cubicBezTo>
                  <a:cubicBezTo>
                    <a:pt x="1046956" y="0"/>
                    <a:pt x="1314053" y="241895"/>
                    <a:pt x="1581150" y="483791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7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3119263" y="1824988"/>
              <a:ext cx="2803445" cy="1939660"/>
            </a:xfrm>
            <a:custGeom>
              <a:avLst/>
              <a:gdLst>
                <a:gd name="connsiteX0" fmla="*/ 0 w 3362325"/>
                <a:gd name="connsiteY0" fmla="*/ 2219325 h 2228850"/>
                <a:gd name="connsiteX1" fmla="*/ 0 w 3362325"/>
                <a:gd name="connsiteY1" fmla="*/ 371475 h 2228850"/>
                <a:gd name="connsiteX2" fmla="*/ 666750 w 3362325"/>
                <a:gd name="connsiteY2" fmla="*/ 0 h 2228850"/>
                <a:gd name="connsiteX3" fmla="*/ 3362325 w 3362325"/>
                <a:gd name="connsiteY3" fmla="*/ 0 h 2228850"/>
                <a:gd name="connsiteX4" fmla="*/ 3352800 w 3362325"/>
                <a:gd name="connsiteY4" fmla="*/ 1924050 h 2228850"/>
                <a:gd name="connsiteX5" fmla="*/ 2695575 w 3362325"/>
                <a:gd name="connsiteY5" fmla="*/ 2228850 h 2228850"/>
                <a:gd name="connsiteX6" fmla="*/ 0 w 3362325"/>
                <a:gd name="connsiteY6" fmla="*/ 2219325 h 22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2325" h="2228850">
                  <a:moveTo>
                    <a:pt x="0" y="2219325"/>
                  </a:moveTo>
                  <a:lnTo>
                    <a:pt x="0" y="371475"/>
                  </a:lnTo>
                  <a:lnTo>
                    <a:pt x="666750" y="0"/>
                  </a:lnTo>
                  <a:lnTo>
                    <a:pt x="3362325" y="0"/>
                  </a:lnTo>
                  <a:lnTo>
                    <a:pt x="3352800" y="1924050"/>
                  </a:lnTo>
                  <a:lnTo>
                    <a:pt x="2695575" y="2228850"/>
                  </a:lnTo>
                  <a:lnTo>
                    <a:pt x="0" y="2219325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119263" y="2148507"/>
              <a:ext cx="2255463" cy="787469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5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91"/>
          <p:cNvGrpSpPr/>
          <p:nvPr/>
        </p:nvGrpSpPr>
        <p:grpSpPr>
          <a:xfrm>
            <a:off x="814573" y="2349500"/>
            <a:ext cx="1589275" cy="523979"/>
            <a:chOff x="622300" y="2792413"/>
            <a:chExt cx="1997079" cy="893765"/>
          </a:xfrm>
        </p:grpSpPr>
        <p:cxnSp>
          <p:nvCxnSpPr>
            <p:cNvPr id="192" name="Straight Arrow Connector 191"/>
            <p:cNvCxnSpPr>
              <a:cxnSpLocks noChangeShapeType="1"/>
            </p:cNvCxnSpPr>
            <p:nvPr/>
          </p:nvCxnSpPr>
          <p:spPr bwMode="auto">
            <a:xfrm>
              <a:off x="1592264" y="2792413"/>
              <a:ext cx="1027115" cy="89376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93" name="Straight Arrow Connector 192"/>
            <p:cNvCxnSpPr>
              <a:cxnSpLocks noChangeShapeType="1"/>
            </p:cNvCxnSpPr>
            <p:nvPr/>
          </p:nvCxnSpPr>
          <p:spPr bwMode="auto">
            <a:xfrm rot="5400000">
              <a:off x="1158877" y="3224214"/>
              <a:ext cx="854074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94" name="Straight Arrow Connector 193"/>
            <p:cNvCxnSpPr>
              <a:cxnSpLocks noChangeShapeType="1"/>
            </p:cNvCxnSpPr>
            <p:nvPr/>
          </p:nvCxnSpPr>
          <p:spPr bwMode="auto">
            <a:xfrm flipH="1">
              <a:off x="622300" y="2792413"/>
              <a:ext cx="963613" cy="869949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50" name="Group 49"/>
          <p:cNvGrpSpPr/>
          <p:nvPr/>
        </p:nvGrpSpPr>
        <p:grpSpPr>
          <a:xfrm>
            <a:off x="1436145" y="1427100"/>
            <a:ext cx="387369" cy="734691"/>
            <a:chOff x="3254375" y="1314450"/>
            <a:chExt cx="901700" cy="1855788"/>
          </a:xfrm>
        </p:grpSpPr>
        <p:grpSp>
          <p:nvGrpSpPr>
            <p:cNvPr id="51" name="Group 142"/>
            <p:cNvGrpSpPr>
              <a:grpSpLocks/>
            </p:cNvGrpSpPr>
            <p:nvPr/>
          </p:nvGrpSpPr>
          <p:grpSpPr bwMode="auto">
            <a:xfrm>
              <a:off x="3254372" y="1314450"/>
              <a:ext cx="901697" cy="1425575"/>
              <a:chOff x="1000796" y="8574089"/>
              <a:chExt cx="1237580" cy="1998694"/>
            </a:xfrm>
          </p:grpSpPr>
          <p:sp>
            <p:nvSpPr>
              <p:cNvPr id="53" name="Freeform 52"/>
              <p:cNvSpPr>
                <a:spLocks noChangeArrowheads="1"/>
              </p:cNvSpPr>
              <p:nvPr/>
            </p:nvSpPr>
            <p:spPr bwMode="auto">
              <a:xfrm>
                <a:off x="1414775" y="9462151"/>
                <a:ext cx="176487" cy="1110632"/>
              </a:xfrm>
              <a:custGeom>
                <a:avLst/>
                <a:gdLst>
                  <a:gd name="T0" fmla="*/ 175956 w 203200"/>
                  <a:gd name="T1" fmla="*/ 0 h 1816100"/>
                  <a:gd name="T2" fmla="*/ 153962 w 203200"/>
                  <a:gd name="T3" fmla="*/ 23320 h 1816100"/>
                  <a:gd name="T4" fmla="*/ 142964 w 203200"/>
                  <a:gd name="T5" fmla="*/ 46641 h 1816100"/>
                  <a:gd name="T6" fmla="*/ 98975 w 203200"/>
                  <a:gd name="T7" fmla="*/ 93281 h 1816100"/>
                  <a:gd name="T8" fmla="*/ 76981 w 203200"/>
                  <a:gd name="T9" fmla="*/ 116602 h 1816100"/>
                  <a:gd name="T10" fmla="*/ 54986 w 203200"/>
                  <a:gd name="T11" fmla="*/ 163242 h 1816100"/>
                  <a:gd name="T12" fmla="*/ 21995 w 203200"/>
                  <a:gd name="T13" fmla="*/ 209883 h 1816100"/>
                  <a:gd name="T14" fmla="*/ 10997 w 203200"/>
                  <a:gd name="T15" fmla="*/ 256524 h 1816100"/>
                  <a:gd name="T16" fmla="*/ 0 w 203200"/>
                  <a:gd name="T17" fmla="*/ 295391 h 1816100"/>
                  <a:gd name="T18" fmla="*/ 10997 w 203200"/>
                  <a:gd name="T19" fmla="*/ 450860 h 1816100"/>
                  <a:gd name="T20" fmla="*/ 21995 w 203200"/>
                  <a:gd name="T21" fmla="*/ 481954 h 1816100"/>
                  <a:gd name="T22" fmla="*/ 10997 w 203200"/>
                  <a:gd name="T23" fmla="*/ 544141 h 1816100"/>
                  <a:gd name="T24" fmla="*/ 21995 w 203200"/>
                  <a:gd name="T25" fmla="*/ 761798 h 1816100"/>
                  <a:gd name="T26" fmla="*/ 43989 w 203200"/>
                  <a:gd name="T27" fmla="*/ 979454 h 1816100"/>
                  <a:gd name="T28" fmla="*/ 54986 w 203200"/>
                  <a:gd name="T29" fmla="*/ 1072736 h 1816100"/>
                  <a:gd name="T30" fmla="*/ 65984 w 203200"/>
                  <a:gd name="T31" fmla="*/ 1096056 h 1816100"/>
                  <a:gd name="T32" fmla="*/ 87978 w 203200"/>
                  <a:gd name="T33" fmla="*/ 1111603 h 1816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3200"/>
                  <a:gd name="T52" fmla="*/ 0 h 1816100"/>
                  <a:gd name="T53" fmla="*/ 203200 w 203200"/>
                  <a:gd name="T54" fmla="*/ 1816100 h 18161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3200" h="1816100">
                    <a:moveTo>
                      <a:pt x="203200" y="0"/>
                    </a:moveTo>
                    <a:cubicBezTo>
                      <a:pt x="194733" y="12700"/>
                      <a:pt x="184626" y="24448"/>
                      <a:pt x="177800" y="38100"/>
                    </a:cubicBezTo>
                    <a:cubicBezTo>
                      <a:pt x="171813" y="50074"/>
                      <a:pt x="171601" y="64498"/>
                      <a:pt x="165100" y="76200"/>
                    </a:cubicBezTo>
                    <a:cubicBezTo>
                      <a:pt x="150275" y="102885"/>
                      <a:pt x="131233" y="127000"/>
                      <a:pt x="114300" y="152400"/>
                    </a:cubicBezTo>
                    <a:cubicBezTo>
                      <a:pt x="105833" y="165100"/>
                      <a:pt x="93727" y="176020"/>
                      <a:pt x="88900" y="190500"/>
                    </a:cubicBezTo>
                    <a:cubicBezTo>
                      <a:pt x="80433" y="215900"/>
                      <a:pt x="78352" y="244423"/>
                      <a:pt x="63500" y="266700"/>
                    </a:cubicBezTo>
                    <a:cubicBezTo>
                      <a:pt x="40666" y="300951"/>
                      <a:pt x="34163" y="303465"/>
                      <a:pt x="25400" y="342900"/>
                    </a:cubicBezTo>
                    <a:cubicBezTo>
                      <a:pt x="19814" y="368037"/>
                      <a:pt x="17306" y="393765"/>
                      <a:pt x="12700" y="419100"/>
                    </a:cubicBezTo>
                    <a:cubicBezTo>
                      <a:pt x="8839" y="440338"/>
                      <a:pt x="4233" y="461433"/>
                      <a:pt x="0" y="482600"/>
                    </a:cubicBezTo>
                    <a:cubicBezTo>
                      <a:pt x="4233" y="567267"/>
                      <a:pt x="5660" y="652120"/>
                      <a:pt x="12700" y="736600"/>
                    </a:cubicBezTo>
                    <a:cubicBezTo>
                      <a:pt x="14150" y="753994"/>
                      <a:pt x="25400" y="769946"/>
                      <a:pt x="25400" y="787400"/>
                    </a:cubicBezTo>
                    <a:cubicBezTo>
                      <a:pt x="25400" y="821530"/>
                      <a:pt x="16933" y="855133"/>
                      <a:pt x="12700" y="889000"/>
                    </a:cubicBezTo>
                    <a:cubicBezTo>
                      <a:pt x="16933" y="1007533"/>
                      <a:pt x="20841" y="1126079"/>
                      <a:pt x="25400" y="1244600"/>
                    </a:cubicBezTo>
                    <a:cubicBezTo>
                      <a:pt x="37606" y="1561957"/>
                      <a:pt x="13647" y="1451586"/>
                      <a:pt x="50800" y="1600200"/>
                    </a:cubicBezTo>
                    <a:cubicBezTo>
                      <a:pt x="55033" y="1651000"/>
                      <a:pt x="56763" y="1702071"/>
                      <a:pt x="63500" y="1752600"/>
                    </a:cubicBezTo>
                    <a:cubicBezTo>
                      <a:pt x="65269" y="1765870"/>
                      <a:pt x="69312" y="1779221"/>
                      <a:pt x="76200" y="1790700"/>
                    </a:cubicBezTo>
                    <a:cubicBezTo>
                      <a:pt x="82360" y="1800967"/>
                      <a:pt x="93133" y="1807633"/>
                      <a:pt x="101600" y="1816100"/>
                    </a:cubicBezTo>
                  </a:path>
                </a:pathLst>
              </a:custGeom>
              <a:noFill/>
              <a:ln w="41275">
                <a:solidFill>
                  <a:srgbClr val="92D050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latin typeface="+mn-lt"/>
                  <a:ea typeface="+mn-ea"/>
                </a:endParaRPr>
              </a:p>
            </p:txBody>
          </p:sp>
          <p:sp>
            <p:nvSpPr>
              <p:cNvPr id="54" name="Oval 53"/>
              <p:cNvSpPr>
                <a:spLocks noChangeArrowheads="1"/>
              </p:cNvSpPr>
              <p:nvPr/>
            </p:nvSpPr>
            <p:spPr bwMode="auto">
              <a:xfrm>
                <a:off x="1425670" y="8930204"/>
                <a:ext cx="451019" cy="505238"/>
              </a:xfrm>
              <a:prstGeom prst="ellipse">
                <a:avLst/>
              </a:prstGeom>
              <a:noFill/>
              <a:ln w="41275">
                <a:solidFill>
                  <a:srgbClr val="E46C0A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>
                <a:off x="1515002" y="9415410"/>
                <a:ext cx="209168" cy="36279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1532433" y="8574089"/>
                <a:ext cx="204811" cy="36279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>
                <a:off x="1852722" y="9079327"/>
                <a:ext cx="385654" cy="21144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1000796" y="9094907"/>
                <a:ext cx="385655" cy="2136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9" name="Oval 58"/>
              <p:cNvSpPr/>
              <p:nvPr/>
            </p:nvSpPr>
            <p:spPr bwMode="auto">
              <a:xfrm rot="19706283">
                <a:off x="1761211" y="8805564"/>
                <a:ext cx="387833" cy="21589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60" name="Oval 59"/>
              <p:cNvSpPr/>
              <p:nvPr/>
            </p:nvSpPr>
            <p:spPr bwMode="auto">
              <a:xfrm rot="19706283">
                <a:off x="1133706" y="9375347"/>
                <a:ext cx="383475" cy="21589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61" name="Oval 60"/>
              <p:cNvSpPr/>
              <p:nvPr/>
            </p:nvSpPr>
            <p:spPr bwMode="auto">
              <a:xfrm rot="13354043">
                <a:off x="1172925" y="8798887"/>
                <a:ext cx="385654" cy="21144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62" name="Oval 61"/>
              <p:cNvSpPr/>
              <p:nvPr/>
            </p:nvSpPr>
            <p:spPr bwMode="auto">
              <a:xfrm rot="13354043">
                <a:off x="1765569" y="9413185"/>
                <a:ext cx="385654" cy="2136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grpSp>
            <p:nvGrpSpPr>
              <p:cNvPr id="63" name="Group 99"/>
              <p:cNvGrpSpPr>
                <a:grpSpLocks/>
              </p:cNvGrpSpPr>
              <p:nvPr/>
            </p:nvGrpSpPr>
            <p:grpSpPr bwMode="auto">
              <a:xfrm>
                <a:off x="1447460" y="9862781"/>
                <a:ext cx="409622" cy="242603"/>
                <a:chOff x="3848806" y="10029382"/>
                <a:chExt cx="1285428" cy="888883"/>
              </a:xfrm>
            </p:grpSpPr>
            <p:sp>
              <p:nvSpPr>
                <p:cNvPr id="68" name="Freeform 67"/>
                <p:cNvSpPr>
                  <a:spLocks noChangeArrowheads="1"/>
                </p:cNvSpPr>
                <p:nvPr/>
              </p:nvSpPr>
              <p:spPr bwMode="auto">
                <a:xfrm>
                  <a:off x="3848806" y="10029382"/>
                  <a:ext cx="1285428" cy="888883"/>
                </a:xfrm>
                <a:custGeom>
                  <a:avLst/>
                  <a:gdLst>
                    <a:gd name="T0" fmla="*/ 233064 w 1311275"/>
                    <a:gd name="T1" fmla="*/ 769364 h 918345"/>
                    <a:gd name="T2" fmla="*/ 270355 w 1311275"/>
                    <a:gd name="T3" fmla="*/ 704800 h 918345"/>
                    <a:gd name="T4" fmla="*/ 289000 w 1311275"/>
                    <a:gd name="T5" fmla="*/ 677129 h 918345"/>
                    <a:gd name="T6" fmla="*/ 298322 w 1311275"/>
                    <a:gd name="T7" fmla="*/ 557225 h 918345"/>
                    <a:gd name="T8" fmla="*/ 326290 w 1311275"/>
                    <a:gd name="T9" fmla="*/ 474214 h 918345"/>
                    <a:gd name="T10" fmla="*/ 344935 w 1311275"/>
                    <a:gd name="T11" fmla="*/ 446544 h 918345"/>
                    <a:gd name="T12" fmla="*/ 335613 w 1311275"/>
                    <a:gd name="T13" fmla="*/ 409650 h 918345"/>
                    <a:gd name="T14" fmla="*/ 354258 w 1311275"/>
                    <a:gd name="T15" fmla="*/ 381980 h 918345"/>
                    <a:gd name="T16" fmla="*/ 391548 w 1311275"/>
                    <a:gd name="T17" fmla="*/ 335863 h 918345"/>
                    <a:gd name="T18" fmla="*/ 400871 w 1311275"/>
                    <a:gd name="T19" fmla="*/ 298969 h 918345"/>
                    <a:gd name="T20" fmla="*/ 466129 w 1311275"/>
                    <a:gd name="T21" fmla="*/ 262076 h 918345"/>
                    <a:gd name="T22" fmla="*/ 531387 w 1311275"/>
                    <a:gd name="T23" fmla="*/ 206735 h 918345"/>
                    <a:gd name="T24" fmla="*/ 587322 w 1311275"/>
                    <a:gd name="T25" fmla="*/ 160618 h 918345"/>
                    <a:gd name="T26" fmla="*/ 624613 w 1311275"/>
                    <a:gd name="T27" fmla="*/ 142171 h 918345"/>
                    <a:gd name="T28" fmla="*/ 652580 w 1311275"/>
                    <a:gd name="T29" fmla="*/ 132948 h 918345"/>
                    <a:gd name="T30" fmla="*/ 708516 w 1311275"/>
                    <a:gd name="T31" fmla="*/ 96054 h 918345"/>
                    <a:gd name="T32" fmla="*/ 736483 w 1311275"/>
                    <a:gd name="T33" fmla="*/ 68384 h 918345"/>
                    <a:gd name="T34" fmla="*/ 792419 w 1311275"/>
                    <a:gd name="T35" fmla="*/ 49937 h 918345"/>
                    <a:gd name="T36" fmla="*/ 857677 w 1311275"/>
                    <a:gd name="T37" fmla="*/ 31490 h 918345"/>
                    <a:gd name="T38" fmla="*/ 960225 w 1311275"/>
                    <a:gd name="T39" fmla="*/ 22267 h 918345"/>
                    <a:gd name="T40" fmla="*/ 1025483 w 1311275"/>
                    <a:gd name="T41" fmla="*/ 13044 h 918345"/>
                    <a:gd name="T42" fmla="*/ 1230580 w 1311275"/>
                    <a:gd name="T43" fmla="*/ 3820 h 918345"/>
                    <a:gd name="T44" fmla="*/ 1277193 w 1311275"/>
                    <a:gd name="T45" fmla="*/ 13044 h 918345"/>
                    <a:gd name="T46" fmla="*/ 1249225 w 1311275"/>
                    <a:gd name="T47" fmla="*/ 31490 h 918345"/>
                    <a:gd name="T48" fmla="*/ 1193290 w 1311275"/>
                    <a:gd name="T49" fmla="*/ 77607 h 918345"/>
                    <a:gd name="T50" fmla="*/ 1183967 w 1311275"/>
                    <a:gd name="T51" fmla="*/ 105278 h 918345"/>
                    <a:gd name="T52" fmla="*/ 1146677 w 1311275"/>
                    <a:gd name="T53" fmla="*/ 169842 h 918345"/>
                    <a:gd name="T54" fmla="*/ 1137354 w 1311275"/>
                    <a:gd name="T55" fmla="*/ 206735 h 918345"/>
                    <a:gd name="T56" fmla="*/ 1118709 w 1311275"/>
                    <a:gd name="T57" fmla="*/ 262076 h 918345"/>
                    <a:gd name="T58" fmla="*/ 1109387 w 1311275"/>
                    <a:gd name="T59" fmla="*/ 289746 h 918345"/>
                    <a:gd name="T60" fmla="*/ 1090741 w 1311275"/>
                    <a:gd name="T61" fmla="*/ 317416 h 918345"/>
                    <a:gd name="T62" fmla="*/ 1081419 w 1311275"/>
                    <a:gd name="T63" fmla="*/ 345087 h 918345"/>
                    <a:gd name="T64" fmla="*/ 1044129 w 1311275"/>
                    <a:gd name="T65" fmla="*/ 400427 h 918345"/>
                    <a:gd name="T66" fmla="*/ 1016161 w 1311275"/>
                    <a:gd name="T67" fmla="*/ 464991 h 918345"/>
                    <a:gd name="T68" fmla="*/ 1006838 w 1311275"/>
                    <a:gd name="T69" fmla="*/ 492661 h 918345"/>
                    <a:gd name="T70" fmla="*/ 950903 w 1311275"/>
                    <a:gd name="T71" fmla="*/ 548002 h 918345"/>
                    <a:gd name="T72" fmla="*/ 904290 w 1311275"/>
                    <a:gd name="T73" fmla="*/ 584895 h 918345"/>
                    <a:gd name="T74" fmla="*/ 876322 w 1311275"/>
                    <a:gd name="T75" fmla="*/ 612566 h 918345"/>
                    <a:gd name="T76" fmla="*/ 848354 w 1311275"/>
                    <a:gd name="T77" fmla="*/ 621789 h 918345"/>
                    <a:gd name="T78" fmla="*/ 783096 w 1311275"/>
                    <a:gd name="T79" fmla="*/ 649459 h 918345"/>
                    <a:gd name="T80" fmla="*/ 699193 w 1311275"/>
                    <a:gd name="T81" fmla="*/ 686353 h 918345"/>
                    <a:gd name="T82" fmla="*/ 661903 w 1311275"/>
                    <a:gd name="T83" fmla="*/ 704800 h 918345"/>
                    <a:gd name="T84" fmla="*/ 624613 w 1311275"/>
                    <a:gd name="T85" fmla="*/ 714023 h 918345"/>
                    <a:gd name="T86" fmla="*/ 550032 w 1311275"/>
                    <a:gd name="T87" fmla="*/ 732470 h 918345"/>
                    <a:gd name="T88" fmla="*/ 242387 w 1311275"/>
                    <a:gd name="T89" fmla="*/ 732470 h 918345"/>
                    <a:gd name="T90" fmla="*/ 205097 w 1311275"/>
                    <a:gd name="T91" fmla="*/ 741693 h 918345"/>
                    <a:gd name="T92" fmla="*/ 186452 w 1311275"/>
                    <a:gd name="T93" fmla="*/ 769364 h 918345"/>
                    <a:gd name="T94" fmla="*/ 121193 w 1311275"/>
                    <a:gd name="T95" fmla="*/ 797034 h 918345"/>
                    <a:gd name="T96" fmla="*/ 93226 w 1311275"/>
                    <a:gd name="T97" fmla="*/ 815481 h 918345"/>
                    <a:gd name="T98" fmla="*/ 37290 w 1311275"/>
                    <a:gd name="T99" fmla="*/ 843151 h 918345"/>
                    <a:gd name="T100" fmla="*/ 0 w 1311275"/>
                    <a:gd name="T101" fmla="*/ 889268 h 91834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311275"/>
                    <a:gd name="T154" fmla="*/ 0 h 918345"/>
                    <a:gd name="T155" fmla="*/ 1311275 w 1311275"/>
                    <a:gd name="T156" fmla="*/ 918345 h 918345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311275" h="918345">
                      <a:moveTo>
                        <a:pt x="238125" y="794520"/>
                      </a:moveTo>
                      <a:cubicBezTo>
                        <a:pt x="284537" y="724902"/>
                        <a:pt x="227886" y="812438"/>
                        <a:pt x="276225" y="727845"/>
                      </a:cubicBezTo>
                      <a:cubicBezTo>
                        <a:pt x="281905" y="717906"/>
                        <a:pt x="288925" y="708795"/>
                        <a:pt x="295275" y="699270"/>
                      </a:cubicBezTo>
                      <a:cubicBezTo>
                        <a:pt x="298450" y="657995"/>
                        <a:pt x="299963" y="616558"/>
                        <a:pt x="304800" y="575445"/>
                      </a:cubicBezTo>
                      <a:cubicBezTo>
                        <a:pt x="307598" y="551658"/>
                        <a:pt x="323665" y="509140"/>
                        <a:pt x="333375" y="489720"/>
                      </a:cubicBezTo>
                      <a:cubicBezTo>
                        <a:pt x="338495" y="479481"/>
                        <a:pt x="346075" y="470670"/>
                        <a:pt x="352425" y="461145"/>
                      </a:cubicBezTo>
                      <a:cubicBezTo>
                        <a:pt x="349250" y="448445"/>
                        <a:pt x="341049" y="436004"/>
                        <a:pt x="342900" y="423045"/>
                      </a:cubicBezTo>
                      <a:cubicBezTo>
                        <a:pt x="344519" y="411712"/>
                        <a:pt x="356830" y="404709"/>
                        <a:pt x="361950" y="394470"/>
                      </a:cubicBezTo>
                      <a:cubicBezTo>
                        <a:pt x="384954" y="348462"/>
                        <a:pt x="351880" y="378958"/>
                        <a:pt x="400050" y="346845"/>
                      </a:cubicBezTo>
                      <a:cubicBezTo>
                        <a:pt x="403225" y="334145"/>
                        <a:pt x="401966" y="319397"/>
                        <a:pt x="409575" y="308745"/>
                      </a:cubicBezTo>
                      <a:cubicBezTo>
                        <a:pt x="427595" y="283516"/>
                        <a:pt x="450394" y="279264"/>
                        <a:pt x="476250" y="270645"/>
                      </a:cubicBezTo>
                      <a:cubicBezTo>
                        <a:pt x="590723" y="156172"/>
                        <a:pt x="455887" y="286027"/>
                        <a:pt x="542925" y="213495"/>
                      </a:cubicBezTo>
                      <a:cubicBezTo>
                        <a:pt x="585907" y="177677"/>
                        <a:pt x="554927" y="191669"/>
                        <a:pt x="600075" y="165870"/>
                      </a:cubicBezTo>
                      <a:cubicBezTo>
                        <a:pt x="612403" y="158825"/>
                        <a:pt x="625124" y="152413"/>
                        <a:pt x="638175" y="146820"/>
                      </a:cubicBezTo>
                      <a:cubicBezTo>
                        <a:pt x="647403" y="142865"/>
                        <a:pt x="657973" y="142171"/>
                        <a:pt x="666750" y="137295"/>
                      </a:cubicBezTo>
                      <a:cubicBezTo>
                        <a:pt x="686764" y="126176"/>
                        <a:pt x="707711" y="115384"/>
                        <a:pt x="723900" y="99195"/>
                      </a:cubicBezTo>
                      <a:cubicBezTo>
                        <a:pt x="733425" y="89670"/>
                        <a:pt x="740700" y="77162"/>
                        <a:pt x="752475" y="70620"/>
                      </a:cubicBezTo>
                      <a:cubicBezTo>
                        <a:pt x="770028" y="60868"/>
                        <a:pt x="790575" y="57920"/>
                        <a:pt x="809625" y="51570"/>
                      </a:cubicBezTo>
                      <a:cubicBezTo>
                        <a:pt x="829215" y="45040"/>
                        <a:pt x="856366" y="35178"/>
                        <a:pt x="876300" y="32520"/>
                      </a:cubicBezTo>
                      <a:cubicBezTo>
                        <a:pt x="911061" y="27885"/>
                        <a:pt x="946220" y="26868"/>
                        <a:pt x="981075" y="22995"/>
                      </a:cubicBezTo>
                      <a:cubicBezTo>
                        <a:pt x="1003388" y="20516"/>
                        <a:pt x="1025353" y="15015"/>
                        <a:pt x="1047750" y="13470"/>
                      </a:cubicBezTo>
                      <a:cubicBezTo>
                        <a:pt x="1117506" y="8659"/>
                        <a:pt x="1187450" y="7120"/>
                        <a:pt x="1257300" y="3945"/>
                      </a:cubicBezTo>
                      <a:cubicBezTo>
                        <a:pt x="1273175" y="7120"/>
                        <a:pt x="1295945" y="0"/>
                        <a:pt x="1304925" y="13470"/>
                      </a:cubicBezTo>
                      <a:cubicBezTo>
                        <a:pt x="1311275" y="22995"/>
                        <a:pt x="1284445" y="24425"/>
                        <a:pt x="1276350" y="32520"/>
                      </a:cubicBezTo>
                      <a:cubicBezTo>
                        <a:pt x="1224451" y="84419"/>
                        <a:pt x="1273777" y="61953"/>
                        <a:pt x="1219200" y="80145"/>
                      </a:cubicBezTo>
                      <a:cubicBezTo>
                        <a:pt x="1216025" y="89670"/>
                        <a:pt x="1214165" y="99740"/>
                        <a:pt x="1209675" y="108720"/>
                      </a:cubicBezTo>
                      <a:cubicBezTo>
                        <a:pt x="1182040" y="163990"/>
                        <a:pt x="1196623" y="108599"/>
                        <a:pt x="1171575" y="175395"/>
                      </a:cubicBezTo>
                      <a:cubicBezTo>
                        <a:pt x="1166978" y="187652"/>
                        <a:pt x="1165812" y="200956"/>
                        <a:pt x="1162050" y="213495"/>
                      </a:cubicBezTo>
                      <a:cubicBezTo>
                        <a:pt x="1156280" y="232729"/>
                        <a:pt x="1149350" y="251595"/>
                        <a:pt x="1143000" y="270645"/>
                      </a:cubicBezTo>
                      <a:cubicBezTo>
                        <a:pt x="1139825" y="280170"/>
                        <a:pt x="1139044" y="290866"/>
                        <a:pt x="1133475" y="299220"/>
                      </a:cubicBezTo>
                      <a:cubicBezTo>
                        <a:pt x="1127125" y="308745"/>
                        <a:pt x="1119545" y="317556"/>
                        <a:pt x="1114425" y="327795"/>
                      </a:cubicBezTo>
                      <a:cubicBezTo>
                        <a:pt x="1109935" y="336775"/>
                        <a:pt x="1109776" y="347593"/>
                        <a:pt x="1104900" y="356370"/>
                      </a:cubicBezTo>
                      <a:cubicBezTo>
                        <a:pt x="1093781" y="376384"/>
                        <a:pt x="1066800" y="413520"/>
                        <a:pt x="1066800" y="413520"/>
                      </a:cubicBezTo>
                      <a:cubicBezTo>
                        <a:pt x="1046976" y="492814"/>
                        <a:pt x="1071114" y="414416"/>
                        <a:pt x="1038225" y="480195"/>
                      </a:cubicBezTo>
                      <a:cubicBezTo>
                        <a:pt x="1033735" y="489175"/>
                        <a:pt x="1034864" y="500845"/>
                        <a:pt x="1028700" y="508770"/>
                      </a:cubicBezTo>
                      <a:cubicBezTo>
                        <a:pt x="1012160" y="530036"/>
                        <a:pt x="986494" y="543504"/>
                        <a:pt x="971550" y="565920"/>
                      </a:cubicBezTo>
                      <a:cubicBezTo>
                        <a:pt x="946931" y="602849"/>
                        <a:pt x="963360" y="590875"/>
                        <a:pt x="923925" y="604020"/>
                      </a:cubicBezTo>
                      <a:cubicBezTo>
                        <a:pt x="914400" y="613545"/>
                        <a:pt x="906558" y="625123"/>
                        <a:pt x="895350" y="632595"/>
                      </a:cubicBezTo>
                      <a:cubicBezTo>
                        <a:pt x="886996" y="638164"/>
                        <a:pt x="875755" y="637630"/>
                        <a:pt x="866775" y="642120"/>
                      </a:cubicBezTo>
                      <a:cubicBezTo>
                        <a:pt x="800996" y="675009"/>
                        <a:pt x="879394" y="650871"/>
                        <a:pt x="800100" y="670695"/>
                      </a:cubicBezTo>
                      <a:cubicBezTo>
                        <a:pt x="716045" y="726731"/>
                        <a:pt x="850395" y="640785"/>
                        <a:pt x="714375" y="708795"/>
                      </a:cubicBezTo>
                      <a:cubicBezTo>
                        <a:pt x="701675" y="715145"/>
                        <a:pt x="689570" y="722859"/>
                        <a:pt x="676275" y="727845"/>
                      </a:cubicBezTo>
                      <a:cubicBezTo>
                        <a:pt x="664018" y="732442"/>
                        <a:pt x="650762" y="733774"/>
                        <a:pt x="638175" y="737370"/>
                      </a:cubicBezTo>
                      <a:cubicBezTo>
                        <a:pt x="569834" y="756896"/>
                        <a:pt x="658801" y="737055"/>
                        <a:pt x="561975" y="756420"/>
                      </a:cubicBezTo>
                      <a:cubicBezTo>
                        <a:pt x="399908" y="749053"/>
                        <a:pt x="380675" y="738683"/>
                        <a:pt x="247650" y="756420"/>
                      </a:cubicBezTo>
                      <a:cubicBezTo>
                        <a:pt x="234674" y="758150"/>
                        <a:pt x="222250" y="762770"/>
                        <a:pt x="209550" y="765945"/>
                      </a:cubicBezTo>
                      <a:cubicBezTo>
                        <a:pt x="203200" y="775470"/>
                        <a:pt x="199294" y="787191"/>
                        <a:pt x="190500" y="794520"/>
                      </a:cubicBezTo>
                      <a:cubicBezTo>
                        <a:pt x="160769" y="819295"/>
                        <a:pt x="153602" y="808206"/>
                        <a:pt x="123825" y="823095"/>
                      </a:cubicBezTo>
                      <a:cubicBezTo>
                        <a:pt x="113586" y="828215"/>
                        <a:pt x="105489" y="837025"/>
                        <a:pt x="95250" y="842145"/>
                      </a:cubicBezTo>
                      <a:cubicBezTo>
                        <a:pt x="16380" y="881580"/>
                        <a:pt x="119992" y="816125"/>
                        <a:pt x="38100" y="870720"/>
                      </a:cubicBezTo>
                      <a:cubicBezTo>
                        <a:pt x="14069" y="906767"/>
                        <a:pt x="27145" y="891200"/>
                        <a:pt x="0" y="918345"/>
                      </a:cubicBezTo>
                    </a:path>
                  </a:pathLst>
                </a:custGeom>
                <a:noFill/>
                <a:ln w="25400">
                  <a:solidFill>
                    <a:srgbClr val="C3D69B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latin typeface="+mn-lt"/>
                    <a:ea typeface="+mn-ea"/>
                  </a:endParaRPr>
                </a:p>
              </p:txBody>
            </p:sp>
            <p:sp>
              <p:nvSpPr>
                <p:cNvPr id="70" name="Freeform 69"/>
                <p:cNvSpPr>
                  <a:spLocks noChangeArrowheads="1"/>
                </p:cNvSpPr>
                <p:nvPr/>
              </p:nvSpPr>
              <p:spPr bwMode="auto">
                <a:xfrm>
                  <a:off x="4252210" y="10143551"/>
                  <a:ext cx="724763" cy="521914"/>
                </a:xfrm>
                <a:custGeom>
                  <a:avLst/>
                  <a:gdLst>
                    <a:gd name="T0" fmla="*/ 0 w 561975"/>
                    <a:gd name="T1" fmla="*/ 519332 h 438150"/>
                    <a:gd name="T2" fmla="*/ 24484 w 561975"/>
                    <a:gd name="T3" fmla="*/ 485463 h 438150"/>
                    <a:gd name="T4" fmla="*/ 48969 w 561975"/>
                    <a:gd name="T5" fmla="*/ 417724 h 438150"/>
                    <a:gd name="T6" fmla="*/ 85695 w 561975"/>
                    <a:gd name="T7" fmla="*/ 395144 h 438150"/>
                    <a:gd name="T8" fmla="*/ 110180 w 561975"/>
                    <a:gd name="T9" fmla="*/ 361274 h 438150"/>
                    <a:gd name="T10" fmla="*/ 183633 w 561975"/>
                    <a:gd name="T11" fmla="*/ 316115 h 438150"/>
                    <a:gd name="T12" fmla="*/ 208117 w 561975"/>
                    <a:gd name="T13" fmla="*/ 282246 h 438150"/>
                    <a:gd name="T14" fmla="*/ 281571 w 561975"/>
                    <a:gd name="T15" fmla="*/ 248376 h 438150"/>
                    <a:gd name="T16" fmla="*/ 318297 w 561975"/>
                    <a:gd name="T17" fmla="*/ 225797 h 438150"/>
                    <a:gd name="T18" fmla="*/ 391750 w 561975"/>
                    <a:gd name="T19" fmla="*/ 203217 h 438150"/>
                    <a:gd name="T20" fmla="*/ 501930 w 561975"/>
                    <a:gd name="T21" fmla="*/ 135478 h 438150"/>
                    <a:gd name="T22" fmla="*/ 538657 w 561975"/>
                    <a:gd name="T23" fmla="*/ 112898 h 438150"/>
                    <a:gd name="T24" fmla="*/ 648837 w 561975"/>
                    <a:gd name="T25" fmla="*/ 33869 h 438150"/>
                    <a:gd name="T26" fmla="*/ 685563 w 561975"/>
                    <a:gd name="T27" fmla="*/ 22580 h 438150"/>
                    <a:gd name="T28" fmla="*/ 722290 w 561975"/>
                    <a:gd name="T29" fmla="*/ 0 h 4381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61975"/>
                    <a:gd name="T46" fmla="*/ 0 h 438150"/>
                    <a:gd name="T47" fmla="*/ 561975 w 561975"/>
                    <a:gd name="T48" fmla="*/ 438150 h 43815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61975" h="438150">
                      <a:moveTo>
                        <a:pt x="0" y="438150"/>
                      </a:moveTo>
                      <a:cubicBezTo>
                        <a:pt x="6350" y="428625"/>
                        <a:pt x="14401" y="420036"/>
                        <a:pt x="19050" y="409575"/>
                      </a:cubicBezTo>
                      <a:cubicBezTo>
                        <a:pt x="27205" y="391225"/>
                        <a:pt x="21392" y="363564"/>
                        <a:pt x="38100" y="352425"/>
                      </a:cubicBezTo>
                      <a:lnTo>
                        <a:pt x="66675" y="333375"/>
                      </a:lnTo>
                      <a:cubicBezTo>
                        <a:pt x="73025" y="323850"/>
                        <a:pt x="77110" y="312338"/>
                        <a:pt x="85725" y="304800"/>
                      </a:cubicBezTo>
                      <a:cubicBezTo>
                        <a:pt x="102955" y="289723"/>
                        <a:pt x="142875" y="266700"/>
                        <a:pt x="142875" y="266700"/>
                      </a:cubicBezTo>
                      <a:cubicBezTo>
                        <a:pt x="149225" y="257175"/>
                        <a:pt x="153830" y="246220"/>
                        <a:pt x="161925" y="238125"/>
                      </a:cubicBezTo>
                      <a:cubicBezTo>
                        <a:pt x="189222" y="210828"/>
                        <a:pt x="188087" y="225044"/>
                        <a:pt x="219075" y="209550"/>
                      </a:cubicBezTo>
                      <a:cubicBezTo>
                        <a:pt x="229314" y="204430"/>
                        <a:pt x="237189" y="195149"/>
                        <a:pt x="247650" y="190500"/>
                      </a:cubicBezTo>
                      <a:cubicBezTo>
                        <a:pt x="266000" y="182345"/>
                        <a:pt x="288092" y="182589"/>
                        <a:pt x="304800" y="171450"/>
                      </a:cubicBezTo>
                      <a:lnTo>
                        <a:pt x="390525" y="114300"/>
                      </a:lnTo>
                      <a:cubicBezTo>
                        <a:pt x="400050" y="107950"/>
                        <a:pt x="411005" y="103345"/>
                        <a:pt x="419100" y="95250"/>
                      </a:cubicBezTo>
                      <a:cubicBezTo>
                        <a:pt x="443755" y="70595"/>
                        <a:pt x="470646" y="39968"/>
                        <a:pt x="504825" y="28575"/>
                      </a:cubicBezTo>
                      <a:cubicBezTo>
                        <a:pt x="514350" y="25400"/>
                        <a:pt x="524420" y="23540"/>
                        <a:pt x="533400" y="19050"/>
                      </a:cubicBezTo>
                      <a:cubicBezTo>
                        <a:pt x="543639" y="13930"/>
                        <a:pt x="561975" y="0"/>
                        <a:pt x="561975" y="0"/>
                      </a:cubicBezTo>
                    </a:path>
                  </a:pathLst>
                </a:custGeom>
                <a:noFill/>
                <a:ln w="25400">
                  <a:solidFill>
                    <a:srgbClr val="C3D69B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64" name="Group 100"/>
              <p:cNvGrpSpPr>
                <a:grpSpLocks/>
              </p:cNvGrpSpPr>
              <p:nvPr/>
            </p:nvGrpSpPr>
            <p:grpSpPr bwMode="auto">
              <a:xfrm flipH="1">
                <a:off x="1031298" y="10107605"/>
                <a:ext cx="409622" cy="249280"/>
                <a:chOff x="3849026" y="9999557"/>
                <a:chExt cx="1311661" cy="913348"/>
              </a:xfrm>
            </p:grpSpPr>
            <p:sp>
              <p:nvSpPr>
                <p:cNvPr id="65" name="Freeform 64"/>
                <p:cNvSpPr>
                  <a:spLocks noChangeArrowheads="1"/>
                </p:cNvSpPr>
                <p:nvPr/>
              </p:nvSpPr>
              <p:spPr bwMode="auto">
                <a:xfrm>
                  <a:off x="3849026" y="9999557"/>
                  <a:ext cx="1311661" cy="913348"/>
                </a:xfrm>
                <a:custGeom>
                  <a:avLst/>
                  <a:gdLst>
                    <a:gd name="T0" fmla="*/ 238374 w 1311275"/>
                    <a:gd name="T1" fmla="*/ 787828 h 918345"/>
                    <a:gd name="T2" fmla="*/ 276514 w 1311275"/>
                    <a:gd name="T3" fmla="*/ 721715 h 918345"/>
                    <a:gd name="T4" fmla="*/ 295584 w 1311275"/>
                    <a:gd name="T5" fmla="*/ 693380 h 918345"/>
                    <a:gd name="T6" fmla="*/ 305118 w 1311275"/>
                    <a:gd name="T7" fmla="*/ 570598 h 918345"/>
                    <a:gd name="T8" fmla="*/ 333723 w 1311275"/>
                    <a:gd name="T9" fmla="*/ 485595 h 918345"/>
                    <a:gd name="T10" fmla="*/ 352793 w 1311275"/>
                    <a:gd name="T11" fmla="*/ 457261 h 918345"/>
                    <a:gd name="T12" fmla="*/ 343258 w 1311275"/>
                    <a:gd name="T13" fmla="*/ 419482 h 918345"/>
                    <a:gd name="T14" fmla="*/ 362328 w 1311275"/>
                    <a:gd name="T15" fmla="*/ 391147 h 918345"/>
                    <a:gd name="T16" fmla="*/ 400468 w 1311275"/>
                    <a:gd name="T17" fmla="*/ 343924 h 918345"/>
                    <a:gd name="T18" fmla="*/ 410003 w 1311275"/>
                    <a:gd name="T19" fmla="*/ 306145 h 918345"/>
                    <a:gd name="T20" fmla="*/ 476748 w 1311275"/>
                    <a:gd name="T21" fmla="*/ 268365 h 918345"/>
                    <a:gd name="T22" fmla="*/ 543492 w 1311275"/>
                    <a:gd name="T23" fmla="*/ 211697 h 918345"/>
                    <a:gd name="T24" fmla="*/ 600702 w 1311275"/>
                    <a:gd name="T25" fmla="*/ 164473 h 918345"/>
                    <a:gd name="T26" fmla="*/ 638842 w 1311275"/>
                    <a:gd name="T27" fmla="*/ 145583 h 918345"/>
                    <a:gd name="T28" fmla="*/ 667447 w 1311275"/>
                    <a:gd name="T29" fmla="*/ 136139 h 918345"/>
                    <a:gd name="T30" fmla="*/ 724656 w 1311275"/>
                    <a:gd name="T31" fmla="*/ 98360 h 918345"/>
                    <a:gd name="T32" fmla="*/ 753261 w 1311275"/>
                    <a:gd name="T33" fmla="*/ 70025 h 918345"/>
                    <a:gd name="T34" fmla="*/ 810471 w 1311275"/>
                    <a:gd name="T35" fmla="*/ 51136 h 918345"/>
                    <a:gd name="T36" fmla="*/ 877215 w 1311275"/>
                    <a:gd name="T37" fmla="*/ 32246 h 918345"/>
                    <a:gd name="T38" fmla="*/ 982100 w 1311275"/>
                    <a:gd name="T39" fmla="*/ 22801 h 918345"/>
                    <a:gd name="T40" fmla="*/ 1048845 w 1311275"/>
                    <a:gd name="T41" fmla="*/ 13357 h 918345"/>
                    <a:gd name="T42" fmla="*/ 1258614 w 1311275"/>
                    <a:gd name="T43" fmla="*/ 3912 h 918345"/>
                    <a:gd name="T44" fmla="*/ 1306288 w 1311275"/>
                    <a:gd name="T45" fmla="*/ 13357 h 918345"/>
                    <a:gd name="T46" fmla="*/ 1277684 w 1311275"/>
                    <a:gd name="T47" fmla="*/ 32246 h 918345"/>
                    <a:gd name="T48" fmla="*/ 1220474 w 1311275"/>
                    <a:gd name="T49" fmla="*/ 79470 h 918345"/>
                    <a:gd name="T50" fmla="*/ 1210939 w 1311275"/>
                    <a:gd name="T51" fmla="*/ 107804 h 918345"/>
                    <a:gd name="T52" fmla="*/ 1172799 w 1311275"/>
                    <a:gd name="T53" fmla="*/ 173918 h 918345"/>
                    <a:gd name="T54" fmla="*/ 1163264 w 1311275"/>
                    <a:gd name="T55" fmla="*/ 211697 h 918345"/>
                    <a:gd name="T56" fmla="*/ 1144194 w 1311275"/>
                    <a:gd name="T57" fmla="*/ 268365 h 918345"/>
                    <a:gd name="T58" fmla="*/ 1134659 w 1311275"/>
                    <a:gd name="T59" fmla="*/ 296700 h 918345"/>
                    <a:gd name="T60" fmla="*/ 1115589 w 1311275"/>
                    <a:gd name="T61" fmla="*/ 325034 h 918345"/>
                    <a:gd name="T62" fmla="*/ 1106054 w 1311275"/>
                    <a:gd name="T63" fmla="*/ 353368 h 918345"/>
                    <a:gd name="T64" fmla="*/ 1067915 w 1311275"/>
                    <a:gd name="T65" fmla="*/ 410037 h 918345"/>
                    <a:gd name="T66" fmla="*/ 1039310 w 1311275"/>
                    <a:gd name="T67" fmla="*/ 476150 h 918345"/>
                    <a:gd name="T68" fmla="*/ 1029775 w 1311275"/>
                    <a:gd name="T69" fmla="*/ 504485 h 918345"/>
                    <a:gd name="T70" fmla="*/ 972565 w 1311275"/>
                    <a:gd name="T71" fmla="*/ 561153 h 918345"/>
                    <a:gd name="T72" fmla="*/ 924890 w 1311275"/>
                    <a:gd name="T73" fmla="*/ 598933 h 918345"/>
                    <a:gd name="T74" fmla="*/ 896285 w 1311275"/>
                    <a:gd name="T75" fmla="*/ 627267 h 918345"/>
                    <a:gd name="T76" fmla="*/ 867681 w 1311275"/>
                    <a:gd name="T77" fmla="*/ 636712 h 918345"/>
                    <a:gd name="T78" fmla="*/ 800936 w 1311275"/>
                    <a:gd name="T79" fmla="*/ 665046 h 918345"/>
                    <a:gd name="T80" fmla="*/ 715121 w 1311275"/>
                    <a:gd name="T81" fmla="*/ 702825 h 918345"/>
                    <a:gd name="T82" fmla="*/ 676982 w 1311275"/>
                    <a:gd name="T83" fmla="*/ 721715 h 918345"/>
                    <a:gd name="T84" fmla="*/ 638842 w 1311275"/>
                    <a:gd name="T85" fmla="*/ 731159 h 918345"/>
                    <a:gd name="T86" fmla="*/ 562562 w 1311275"/>
                    <a:gd name="T87" fmla="*/ 750049 h 918345"/>
                    <a:gd name="T88" fmla="*/ 247909 w 1311275"/>
                    <a:gd name="T89" fmla="*/ 750049 h 918345"/>
                    <a:gd name="T90" fmla="*/ 209769 w 1311275"/>
                    <a:gd name="T91" fmla="*/ 759494 h 918345"/>
                    <a:gd name="T92" fmla="*/ 190699 w 1311275"/>
                    <a:gd name="T93" fmla="*/ 787828 h 918345"/>
                    <a:gd name="T94" fmla="*/ 123954 w 1311275"/>
                    <a:gd name="T95" fmla="*/ 816162 h 918345"/>
                    <a:gd name="T96" fmla="*/ 95350 w 1311275"/>
                    <a:gd name="T97" fmla="*/ 835052 h 918345"/>
                    <a:gd name="T98" fmla="*/ 38140 w 1311275"/>
                    <a:gd name="T99" fmla="*/ 863386 h 918345"/>
                    <a:gd name="T100" fmla="*/ 0 w 1311275"/>
                    <a:gd name="T101" fmla="*/ 910610 h 91834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311275"/>
                    <a:gd name="T154" fmla="*/ 0 h 918345"/>
                    <a:gd name="T155" fmla="*/ 1311275 w 1311275"/>
                    <a:gd name="T156" fmla="*/ 918345 h 918345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311275" h="918345">
                      <a:moveTo>
                        <a:pt x="238125" y="794520"/>
                      </a:moveTo>
                      <a:cubicBezTo>
                        <a:pt x="284537" y="724902"/>
                        <a:pt x="227886" y="812438"/>
                        <a:pt x="276225" y="727845"/>
                      </a:cubicBezTo>
                      <a:cubicBezTo>
                        <a:pt x="281905" y="717906"/>
                        <a:pt x="288925" y="708795"/>
                        <a:pt x="295275" y="699270"/>
                      </a:cubicBezTo>
                      <a:cubicBezTo>
                        <a:pt x="298450" y="657995"/>
                        <a:pt x="299963" y="616558"/>
                        <a:pt x="304800" y="575445"/>
                      </a:cubicBezTo>
                      <a:cubicBezTo>
                        <a:pt x="307598" y="551658"/>
                        <a:pt x="323665" y="509140"/>
                        <a:pt x="333375" y="489720"/>
                      </a:cubicBezTo>
                      <a:cubicBezTo>
                        <a:pt x="338495" y="479481"/>
                        <a:pt x="346075" y="470670"/>
                        <a:pt x="352425" y="461145"/>
                      </a:cubicBezTo>
                      <a:cubicBezTo>
                        <a:pt x="349250" y="448445"/>
                        <a:pt x="341049" y="436004"/>
                        <a:pt x="342900" y="423045"/>
                      </a:cubicBezTo>
                      <a:cubicBezTo>
                        <a:pt x="344519" y="411712"/>
                        <a:pt x="356830" y="404709"/>
                        <a:pt x="361950" y="394470"/>
                      </a:cubicBezTo>
                      <a:cubicBezTo>
                        <a:pt x="384954" y="348462"/>
                        <a:pt x="351880" y="378958"/>
                        <a:pt x="400050" y="346845"/>
                      </a:cubicBezTo>
                      <a:cubicBezTo>
                        <a:pt x="403225" y="334145"/>
                        <a:pt x="401966" y="319397"/>
                        <a:pt x="409575" y="308745"/>
                      </a:cubicBezTo>
                      <a:cubicBezTo>
                        <a:pt x="427595" y="283516"/>
                        <a:pt x="450394" y="279264"/>
                        <a:pt x="476250" y="270645"/>
                      </a:cubicBezTo>
                      <a:cubicBezTo>
                        <a:pt x="590723" y="156172"/>
                        <a:pt x="455887" y="286027"/>
                        <a:pt x="542925" y="213495"/>
                      </a:cubicBezTo>
                      <a:cubicBezTo>
                        <a:pt x="585907" y="177677"/>
                        <a:pt x="554927" y="191669"/>
                        <a:pt x="600075" y="165870"/>
                      </a:cubicBezTo>
                      <a:cubicBezTo>
                        <a:pt x="612403" y="158825"/>
                        <a:pt x="625124" y="152413"/>
                        <a:pt x="638175" y="146820"/>
                      </a:cubicBezTo>
                      <a:cubicBezTo>
                        <a:pt x="647403" y="142865"/>
                        <a:pt x="657973" y="142171"/>
                        <a:pt x="666750" y="137295"/>
                      </a:cubicBezTo>
                      <a:cubicBezTo>
                        <a:pt x="686764" y="126176"/>
                        <a:pt x="707711" y="115384"/>
                        <a:pt x="723900" y="99195"/>
                      </a:cubicBezTo>
                      <a:cubicBezTo>
                        <a:pt x="733425" y="89670"/>
                        <a:pt x="740700" y="77162"/>
                        <a:pt x="752475" y="70620"/>
                      </a:cubicBezTo>
                      <a:cubicBezTo>
                        <a:pt x="770028" y="60868"/>
                        <a:pt x="790575" y="57920"/>
                        <a:pt x="809625" y="51570"/>
                      </a:cubicBezTo>
                      <a:cubicBezTo>
                        <a:pt x="829215" y="45040"/>
                        <a:pt x="856366" y="35178"/>
                        <a:pt x="876300" y="32520"/>
                      </a:cubicBezTo>
                      <a:cubicBezTo>
                        <a:pt x="911061" y="27885"/>
                        <a:pt x="946220" y="26868"/>
                        <a:pt x="981075" y="22995"/>
                      </a:cubicBezTo>
                      <a:cubicBezTo>
                        <a:pt x="1003388" y="20516"/>
                        <a:pt x="1025353" y="15015"/>
                        <a:pt x="1047750" y="13470"/>
                      </a:cubicBezTo>
                      <a:cubicBezTo>
                        <a:pt x="1117506" y="8659"/>
                        <a:pt x="1187450" y="7120"/>
                        <a:pt x="1257300" y="3945"/>
                      </a:cubicBezTo>
                      <a:cubicBezTo>
                        <a:pt x="1273175" y="7120"/>
                        <a:pt x="1295945" y="0"/>
                        <a:pt x="1304925" y="13470"/>
                      </a:cubicBezTo>
                      <a:cubicBezTo>
                        <a:pt x="1311275" y="22995"/>
                        <a:pt x="1284445" y="24425"/>
                        <a:pt x="1276350" y="32520"/>
                      </a:cubicBezTo>
                      <a:cubicBezTo>
                        <a:pt x="1224451" y="84419"/>
                        <a:pt x="1273777" y="61953"/>
                        <a:pt x="1219200" y="80145"/>
                      </a:cubicBezTo>
                      <a:cubicBezTo>
                        <a:pt x="1216025" y="89670"/>
                        <a:pt x="1214165" y="99740"/>
                        <a:pt x="1209675" y="108720"/>
                      </a:cubicBezTo>
                      <a:cubicBezTo>
                        <a:pt x="1182040" y="163990"/>
                        <a:pt x="1196623" y="108599"/>
                        <a:pt x="1171575" y="175395"/>
                      </a:cubicBezTo>
                      <a:cubicBezTo>
                        <a:pt x="1166978" y="187652"/>
                        <a:pt x="1165812" y="200956"/>
                        <a:pt x="1162050" y="213495"/>
                      </a:cubicBezTo>
                      <a:cubicBezTo>
                        <a:pt x="1156280" y="232729"/>
                        <a:pt x="1149350" y="251595"/>
                        <a:pt x="1143000" y="270645"/>
                      </a:cubicBezTo>
                      <a:cubicBezTo>
                        <a:pt x="1139825" y="280170"/>
                        <a:pt x="1139044" y="290866"/>
                        <a:pt x="1133475" y="299220"/>
                      </a:cubicBezTo>
                      <a:cubicBezTo>
                        <a:pt x="1127125" y="308745"/>
                        <a:pt x="1119545" y="317556"/>
                        <a:pt x="1114425" y="327795"/>
                      </a:cubicBezTo>
                      <a:cubicBezTo>
                        <a:pt x="1109935" y="336775"/>
                        <a:pt x="1109776" y="347593"/>
                        <a:pt x="1104900" y="356370"/>
                      </a:cubicBezTo>
                      <a:cubicBezTo>
                        <a:pt x="1093781" y="376384"/>
                        <a:pt x="1066800" y="413520"/>
                        <a:pt x="1066800" y="413520"/>
                      </a:cubicBezTo>
                      <a:cubicBezTo>
                        <a:pt x="1046976" y="492814"/>
                        <a:pt x="1071114" y="414416"/>
                        <a:pt x="1038225" y="480195"/>
                      </a:cubicBezTo>
                      <a:cubicBezTo>
                        <a:pt x="1033735" y="489175"/>
                        <a:pt x="1034864" y="500845"/>
                        <a:pt x="1028700" y="508770"/>
                      </a:cubicBezTo>
                      <a:cubicBezTo>
                        <a:pt x="1012160" y="530036"/>
                        <a:pt x="986494" y="543504"/>
                        <a:pt x="971550" y="565920"/>
                      </a:cubicBezTo>
                      <a:cubicBezTo>
                        <a:pt x="946931" y="602849"/>
                        <a:pt x="963360" y="590875"/>
                        <a:pt x="923925" y="604020"/>
                      </a:cubicBezTo>
                      <a:cubicBezTo>
                        <a:pt x="914400" y="613545"/>
                        <a:pt x="906558" y="625123"/>
                        <a:pt x="895350" y="632595"/>
                      </a:cubicBezTo>
                      <a:cubicBezTo>
                        <a:pt x="886996" y="638164"/>
                        <a:pt x="875755" y="637630"/>
                        <a:pt x="866775" y="642120"/>
                      </a:cubicBezTo>
                      <a:cubicBezTo>
                        <a:pt x="800996" y="675009"/>
                        <a:pt x="879394" y="650871"/>
                        <a:pt x="800100" y="670695"/>
                      </a:cubicBezTo>
                      <a:cubicBezTo>
                        <a:pt x="716045" y="726731"/>
                        <a:pt x="850395" y="640785"/>
                        <a:pt x="714375" y="708795"/>
                      </a:cubicBezTo>
                      <a:cubicBezTo>
                        <a:pt x="701675" y="715145"/>
                        <a:pt x="689570" y="722859"/>
                        <a:pt x="676275" y="727845"/>
                      </a:cubicBezTo>
                      <a:cubicBezTo>
                        <a:pt x="664018" y="732442"/>
                        <a:pt x="650762" y="733774"/>
                        <a:pt x="638175" y="737370"/>
                      </a:cubicBezTo>
                      <a:cubicBezTo>
                        <a:pt x="569834" y="756896"/>
                        <a:pt x="658801" y="737055"/>
                        <a:pt x="561975" y="756420"/>
                      </a:cubicBezTo>
                      <a:cubicBezTo>
                        <a:pt x="399908" y="749053"/>
                        <a:pt x="380675" y="738683"/>
                        <a:pt x="247650" y="756420"/>
                      </a:cubicBezTo>
                      <a:cubicBezTo>
                        <a:pt x="234674" y="758150"/>
                        <a:pt x="222250" y="762770"/>
                        <a:pt x="209550" y="765945"/>
                      </a:cubicBezTo>
                      <a:cubicBezTo>
                        <a:pt x="203200" y="775470"/>
                        <a:pt x="199294" y="787191"/>
                        <a:pt x="190500" y="794520"/>
                      </a:cubicBezTo>
                      <a:cubicBezTo>
                        <a:pt x="160769" y="819295"/>
                        <a:pt x="153602" y="808206"/>
                        <a:pt x="123825" y="823095"/>
                      </a:cubicBezTo>
                      <a:cubicBezTo>
                        <a:pt x="113586" y="828215"/>
                        <a:pt x="105489" y="837025"/>
                        <a:pt x="95250" y="842145"/>
                      </a:cubicBezTo>
                      <a:cubicBezTo>
                        <a:pt x="16380" y="881580"/>
                        <a:pt x="119992" y="816125"/>
                        <a:pt x="38100" y="870720"/>
                      </a:cubicBezTo>
                      <a:cubicBezTo>
                        <a:pt x="14069" y="906767"/>
                        <a:pt x="27145" y="891200"/>
                        <a:pt x="0" y="918345"/>
                      </a:cubicBezTo>
                    </a:path>
                  </a:pathLst>
                </a:custGeom>
                <a:noFill/>
                <a:ln w="25400">
                  <a:solidFill>
                    <a:srgbClr val="C3D69B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latin typeface="+mn-lt"/>
                    <a:ea typeface="+mn-ea"/>
                  </a:endParaRPr>
                </a:p>
              </p:txBody>
            </p:sp>
            <p:sp>
              <p:nvSpPr>
                <p:cNvPr id="67" name="Freeform 66"/>
                <p:cNvSpPr>
                  <a:spLocks noChangeArrowheads="1"/>
                </p:cNvSpPr>
                <p:nvPr/>
              </p:nvSpPr>
              <p:spPr bwMode="auto">
                <a:xfrm>
                  <a:off x="4260662" y="10113726"/>
                  <a:ext cx="718625" cy="546375"/>
                </a:xfrm>
                <a:custGeom>
                  <a:avLst/>
                  <a:gdLst>
                    <a:gd name="T0" fmla="*/ 0 w 561975"/>
                    <a:gd name="T1" fmla="*/ 540675 h 438150"/>
                    <a:gd name="T2" fmla="*/ 24468 w 561975"/>
                    <a:gd name="T3" fmla="*/ 505414 h 438150"/>
                    <a:gd name="T4" fmla="*/ 48936 w 561975"/>
                    <a:gd name="T5" fmla="*/ 434891 h 438150"/>
                    <a:gd name="T6" fmla="*/ 85638 w 561975"/>
                    <a:gd name="T7" fmla="*/ 411383 h 438150"/>
                    <a:gd name="T8" fmla="*/ 110106 w 561975"/>
                    <a:gd name="T9" fmla="*/ 376122 h 438150"/>
                    <a:gd name="T10" fmla="*/ 183509 w 561975"/>
                    <a:gd name="T11" fmla="*/ 329107 h 438150"/>
                    <a:gd name="T12" fmla="*/ 207977 w 561975"/>
                    <a:gd name="T13" fmla="*/ 293845 h 438150"/>
                    <a:gd name="T14" fmla="*/ 281381 w 561975"/>
                    <a:gd name="T15" fmla="*/ 258584 h 438150"/>
                    <a:gd name="T16" fmla="*/ 318083 w 561975"/>
                    <a:gd name="T17" fmla="*/ 235076 h 438150"/>
                    <a:gd name="T18" fmla="*/ 391487 w 561975"/>
                    <a:gd name="T19" fmla="*/ 211568 h 438150"/>
                    <a:gd name="T20" fmla="*/ 501593 w 561975"/>
                    <a:gd name="T21" fmla="*/ 141046 h 438150"/>
                    <a:gd name="T22" fmla="*/ 538294 w 561975"/>
                    <a:gd name="T23" fmla="*/ 117538 h 438150"/>
                    <a:gd name="T24" fmla="*/ 648400 w 561975"/>
                    <a:gd name="T25" fmla="*/ 35261 h 438150"/>
                    <a:gd name="T26" fmla="*/ 685102 w 561975"/>
                    <a:gd name="T27" fmla="*/ 23508 h 438150"/>
                    <a:gd name="T28" fmla="*/ 721804 w 561975"/>
                    <a:gd name="T29" fmla="*/ 0 h 4381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61975"/>
                    <a:gd name="T46" fmla="*/ 0 h 438150"/>
                    <a:gd name="T47" fmla="*/ 561975 w 561975"/>
                    <a:gd name="T48" fmla="*/ 438150 h 43815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61975" h="438150">
                      <a:moveTo>
                        <a:pt x="0" y="438150"/>
                      </a:moveTo>
                      <a:cubicBezTo>
                        <a:pt x="6350" y="428625"/>
                        <a:pt x="14401" y="420036"/>
                        <a:pt x="19050" y="409575"/>
                      </a:cubicBezTo>
                      <a:cubicBezTo>
                        <a:pt x="27205" y="391225"/>
                        <a:pt x="21392" y="363564"/>
                        <a:pt x="38100" y="352425"/>
                      </a:cubicBezTo>
                      <a:lnTo>
                        <a:pt x="66675" y="333375"/>
                      </a:lnTo>
                      <a:cubicBezTo>
                        <a:pt x="73025" y="323850"/>
                        <a:pt x="77110" y="312338"/>
                        <a:pt x="85725" y="304800"/>
                      </a:cubicBezTo>
                      <a:cubicBezTo>
                        <a:pt x="102955" y="289723"/>
                        <a:pt x="142875" y="266700"/>
                        <a:pt x="142875" y="266700"/>
                      </a:cubicBezTo>
                      <a:cubicBezTo>
                        <a:pt x="149225" y="257175"/>
                        <a:pt x="153830" y="246220"/>
                        <a:pt x="161925" y="238125"/>
                      </a:cubicBezTo>
                      <a:cubicBezTo>
                        <a:pt x="189222" y="210828"/>
                        <a:pt x="188087" y="225044"/>
                        <a:pt x="219075" y="209550"/>
                      </a:cubicBezTo>
                      <a:cubicBezTo>
                        <a:pt x="229314" y="204430"/>
                        <a:pt x="237189" y="195149"/>
                        <a:pt x="247650" y="190500"/>
                      </a:cubicBezTo>
                      <a:cubicBezTo>
                        <a:pt x="266000" y="182345"/>
                        <a:pt x="288092" y="182589"/>
                        <a:pt x="304800" y="171450"/>
                      </a:cubicBezTo>
                      <a:lnTo>
                        <a:pt x="390525" y="114300"/>
                      </a:lnTo>
                      <a:cubicBezTo>
                        <a:pt x="400050" y="107950"/>
                        <a:pt x="411005" y="103345"/>
                        <a:pt x="419100" y="95250"/>
                      </a:cubicBezTo>
                      <a:cubicBezTo>
                        <a:pt x="443755" y="70595"/>
                        <a:pt x="470646" y="39968"/>
                        <a:pt x="504825" y="28575"/>
                      </a:cubicBezTo>
                      <a:cubicBezTo>
                        <a:pt x="514350" y="25400"/>
                        <a:pt x="524420" y="23540"/>
                        <a:pt x="533400" y="19050"/>
                      </a:cubicBezTo>
                      <a:cubicBezTo>
                        <a:pt x="543639" y="13930"/>
                        <a:pt x="561975" y="0"/>
                        <a:pt x="561975" y="0"/>
                      </a:cubicBezTo>
                    </a:path>
                  </a:pathLst>
                </a:custGeom>
                <a:noFill/>
                <a:ln w="25400">
                  <a:solidFill>
                    <a:srgbClr val="C3D69B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latin typeface="+mn-lt"/>
                    <a:ea typeface="+mn-ea"/>
                  </a:endParaRPr>
                </a:p>
              </p:txBody>
            </p:sp>
          </p:grpSp>
        </p:grpSp>
        <p:sp>
          <p:nvSpPr>
            <p:cNvPr id="52" name="Trapezoid 110"/>
            <p:cNvSpPr>
              <a:spLocks noChangeArrowheads="1"/>
            </p:cNvSpPr>
            <p:nvPr/>
          </p:nvSpPr>
          <p:spPr bwMode="auto">
            <a:xfrm flipV="1">
              <a:off x="3300413" y="2654300"/>
              <a:ext cx="555625" cy="515938"/>
            </a:xfrm>
            <a:custGeom>
              <a:avLst/>
              <a:gdLst>
                <a:gd name="T0" fmla="*/ 380920 w 761839"/>
                <a:gd name="T1" fmla="*/ 0 h 724241"/>
                <a:gd name="T2" fmla="*/ 90530 w 761839"/>
                <a:gd name="T3" fmla="*/ 362121 h 724241"/>
                <a:gd name="T4" fmla="*/ 380920 w 761839"/>
                <a:gd name="T5" fmla="*/ 724241 h 724241"/>
                <a:gd name="T6" fmla="*/ 671309 w 761839"/>
                <a:gd name="T7" fmla="*/ 362121 h 724241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120707 w 761839"/>
                <a:gd name="T13" fmla="*/ 114750 h 724241"/>
                <a:gd name="T14" fmla="*/ 641132 w 761839"/>
                <a:gd name="T15" fmla="*/ 724241 h 724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1839" h="724241">
                  <a:moveTo>
                    <a:pt x="0" y="724241"/>
                  </a:moveTo>
                  <a:lnTo>
                    <a:pt x="181060" y="0"/>
                  </a:lnTo>
                  <a:lnTo>
                    <a:pt x="580779" y="0"/>
                  </a:lnTo>
                  <a:lnTo>
                    <a:pt x="761839" y="724241"/>
                  </a:lnTo>
                  <a:close/>
                </a:path>
              </a:pathLst>
            </a:custGeom>
            <a:solidFill>
              <a:srgbClr val="948A54"/>
            </a:solidFill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915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Traditional filtering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29" name="Text Box 107"/>
          <p:cNvSpPr txBox="1">
            <a:spLocks noChangeArrowheads="1"/>
          </p:cNvSpPr>
          <p:nvPr/>
        </p:nvSpPr>
        <p:spPr bwMode="auto">
          <a:xfrm>
            <a:off x="1043601" y="877888"/>
            <a:ext cx="1129419" cy="40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Image</a:t>
            </a:r>
            <a:endParaRPr lang="en-US" sz="2400" dirty="0">
              <a:solidFill>
                <a:srgbClr val="92D050"/>
              </a:solidFill>
            </a:endParaRPr>
          </a:p>
        </p:txBody>
      </p:sp>
      <p:grpSp>
        <p:nvGrpSpPr>
          <p:cNvPr id="119" name="Group 220"/>
          <p:cNvGrpSpPr>
            <a:grpSpLocks/>
          </p:cNvGrpSpPr>
          <p:nvPr/>
        </p:nvGrpSpPr>
        <p:grpSpPr bwMode="auto">
          <a:xfrm>
            <a:off x="1471506" y="2929775"/>
            <a:ext cx="237506" cy="243253"/>
            <a:chOff x="11836400" y="8356600"/>
            <a:chExt cx="1079500" cy="1016000"/>
          </a:xfrm>
        </p:grpSpPr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836400" y="8356600"/>
              <a:ext cx="1079500" cy="1016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  <p:grpSp>
          <p:nvGrpSpPr>
            <p:cNvPr id="135" name="Group 214"/>
            <p:cNvGrpSpPr>
              <a:grpSpLocks/>
            </p:cNvGrpSpPr>
            <p:nvPr/>
          </p:nvGrpSpPr>
          <p:grpSpPr bwMode="auto">
            <a:xfrm>
              <a:off x="11962717" y="8432069"/>
              <a:ext cx="861304" cy="853444"/>
              <a:chOff x="12038651" y="10171652"/>
              <a:chExt cx="1215960" cy="1222845"/>
            </a:xfrm>
          </p:grpSpPr>
          <p:sp>
            <p:nvSpPr>
              <p:cNvPr id="138" name="Plus 223"/>
              <p:cNvSpPr>
                <a:spLocks noChangeArrowheads="1"/>
              </p:cNvSpPr>
              <p:nvPr/>
            </p:nvSpPr>
            <p:spPr bwMode="auto">
              <a:xfrm>
                <a:off x="12038651" y="10171652"/>
                <a:ext cx="1199747" cy="1222845"/>
              </a:xfrm>
              <a:custGeom>
                <a:avLst/>
                <a:gdLst>
                  <a:gd name="T0" fmla="*/ 1043517 w 1202971"/>
                  <a:gd name="T1" fmla="*/ 609599 h 1219198"/>
                  <a:gd name="T2" fmla="*/ 601486 w 1202971"/>
                  <a:gd name="T3" fmla="*/ 1057593 h 1219198"/>
                  <a:gd name="T4" fmla="*/ 159454 w 1202971"/>
                  <a:gd name="T5" fmla="*/ 609599 h 1219198"/>
                  <a:gd name="T6" fmla="*/ 601486 w 1202971"/>
                  <a:gd name="T7" fmla="*/ 161605 h 1219198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159454 w 1202971"/>
                  <a:gd name="T13" fmla="*/ 607422 h 1219198"/>
                  <a:gd name="T14" fmla="*/ 1043517 w 1202971"/>
                  <a:gd name="T15" fmla="*/ 611776 h 12191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02971" h="1219198">
                    <a:moveTo>
                      <a:pt x="159454" y="607422"/>
                    </a:moveTo>
                    <a:lnTo>
                      <a:pt x="599308" y="607422"/>
                    </a:lnTo>
                    <a:lnTo>
                      <a:pt x="599308" y="161605"/>
                    </a:lnTo>
                    <a:lnTo>
                      <a:pt x="603663" y="161605"/>
                    </a:lnTo>
                    <a:lnTo>
                      <a:pt x="603663" y="607422"/>
                    </a:lnTo>
                    <a:lnTo>
                      <a:pt x="1043517" y="607422"/>
                    </a:lnTo>
                    <a:lnTo>
                      <a:pt x="1043517" y="611776"/>
                    </a:lnTo>
                    <a:lnTo>
                      <a:pt x="603663" y="611776"/>
                    </a:lnTo>
                    <a:lnTo>
                      <a:pt x="603663" y="1057593"/>
                    </a:lnTo>
                    <a:lnTo>
                      <a:pt x="599308" y="1057593"/>
                    </a:lnTo>
                    <a:lnTo>
                      <a:pt x="599308" y="611776"/>
                    </a:lnTo>
                    <a:lnTo>
                      <a:pt x="159454" y="6117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  <a:lin ang="16200000"/>
              </a:gradFill>
              <a:ln w="3175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39" name="Plus 224"/>
              <p:cNvSpPr>
                <a:spLocks noChangeArrowheads="1"/>
              </p:cNvSpPr>
              <p:nvPr/>
            </p:nvSpPr>
            <p:spPr bwMode="auto">
              <a:xfrm rot="-2649202">
                <a:off x="12054864" y="10171652"/>
                <a:ext cx="1199747" cy="1222845"/>
              </a:xfrm>
              <a:custGeom>
                <a:avLst/>
                <a:gdLst>
                  <a:gd name="T0" fmla="*/ 1043517 w 1202971"/>
                  <a:gd name="T1" fmla="*/ 609599 h 1219198"/>
                  <a:gd name="T2" fmla="*/ 601486 w 1202971"/>
                  <a:gd name="T3" fmla="*/ 1057593 h 1219198"/>
                  <a:gd name="T4" fmla="*/ 159454 w 1202971"/>
                  <a:gd name="T5" fmla="*/ 609599 h 1219198"/>
                  <a:gd name="T6" fmla="*/ 601486 w 1202971"/>
                  <a:gd name="T7" fmla="*/ 161605 h 1219198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159454 w 1202971"/>
                  <a:gd name="T13" fmla="*/ 607422 h 1219198"/>
                  <a:gd name="T14" fmla="*/ 1043517 w 1202971"/>
                  <a:gd name="T15" fmla="*/ 611776 h 12191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02971" h="1219198">
                    <a:moveTo>
                      <a:pt x="159454" y="607422"/>
                    </a:moveTo>
                    <a:lnTo>
                      <a:pt x="599308" y="607422"/>
                    </a:lnTo>
                    <a:lnTo>
                      <a:pt x="599308" y="161605"/>
                    </a:lnTo>
                    <a:lnTo>
                      <a:pt x="603663" y="161605"/>
                    </a:lnTo>
                    <a:lnTo>
                      <a:pt x="603663" y="607422"/>
                    </a:lnTo>
                    <a:lnTo>
                      <a:pt x="1043517" y="607422"/>
                    </a:lnTo>
                    <a:lnTo>
                      <a:pt x="1043517" y="611776"/>
                    </a:lnTo>
                    <a:lnTo>
                      <a:pt x="603663" y="611776"/>
                    </a:lnTo>
                    <a:lnTo>
                      <a:pt x="603663" y="1057593"/>
                    </a:lnTo>
                    <a:lnTo>
                      <a:pt x="599308" y="1057593"/>
                    </a:lnTo>
                    <a:lnTo>
                      <a:pt x="599308" y="611776"/>
                    </a:lnTo>
                    <a:lnTo>
                      <a:pt x="159454" y="6117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  <a:lin ang="16200000"/>
              </a:gradFill>
              <a:ln w="3175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85" name="Rectangle 84"/>
          <p:cNvSpPr/>
          <p:nvPr/>
        </p:nvSpPr>
        <p:spPr>
          <a:xfrm>
            <a:off x="1171337" y="1405813"/>
            <a:ext cx="854313" cy="8039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4" name="Group 72"/>
          <p:cNvGrpSpPr/>
          <p:nvPr/>
        </p:nvGrpSpPr>
        <p:grpSpPr>
          <a:xfrm>
            <a:off x="905300" y="4292622"/>
            <a:ext cx="1467993" cy="344724"/>
            <a:chOff x="742950" y="5245101"/>
            <a:chExt cx="1844676" cy="765176"/>
          </a:xfrm>
        </p:grpSpPr>
        <p:cxnSp>
          <p:nvCxnSpPr>
            <p:cNvPr id="185" name="Straight Arrow Connector 184"/>
            <p:cNvCxnSpPr>
              <a:cxnSpLocks noChangeShapeType="1"/>
            </p:cNvCxnSpPr>
            <p:nvPr/>
          </p:nvCxnSpPr>
          <p:spPr bwMode="auto">
            <a:xfrm flipV="1">
              <a:off x="1719264" y="5245101"/>
              <a:ext cx="868362" cy="760413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triangle" w="lg" len="lg"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86" name="Straight Arrow Connector 185"/>
            <p:cNvCxnSpPr>
              <a:cxnSpLocks noChangeShapeType="1"/>
            </p:cNvCxnSpPr>
            <p:nvPr/>
          </p:nvCxnSpPr>
          <p:spPr bwMode="auto">
            <a:xfrm rot="16200000">
              <a:off x="1246188" y="5626100"/>
              <a:ext cx="708025" cy="317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triangle" w="lg" len="lg"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87" name="Straight Arrow Connector 186"/>
            <p:cNvCxnSpPr>
              <a:cxnSpLocks noChangeShapeType="1"/>
            </p:cNvCxnSpPr>
            <p:nvPr/>
          </p:nvCxnSpPr>
          <p:spPr bwMode="auto">
            <a:xfrm rot="10800000">
              <a:off x="742950" y="5286375"/>
              <a:ext cx="727076" cy="72390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triangle" w="lg" len="lg"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188" name="Group 76"/>
          <p:cNvGrpSpPr/>
          <p:nvPr/>
        </p:nvGrpSpPr>
        <p:grpSpPr>
          <a:xfrm>
            <a:off x="1477590" y="4680438"/>
            <a:ext cx="219820" cy="261324"/>
            <a:chOff x="1471613" y="6002339"/>
            <a:chExt cx="276225" cy="298450"/>
          </a:xfrm>
        </p:grpSpPr>
        <p:sp>
          <p:nvSpPr>
            <p:cNvPr id="189" name="Oval 188"/>
            <p:cNvSpPr>
              <a:spLocks noChangeArrowheads="1"/>
            </p:cNvSpPr>
            <p:nvPr/>
          </p:nvSpPr>
          <p:spPr bwMode="auto">
            <a:xfrm rot="5400000">
              <a:off x="1460501" y="6013451"/>
              <a:ext cx="298450" cy="27622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  <p:sp>
          <p:nvSpPr>
            <p:cNvPr id="190" name="Plus 383"/>
            <p:cNvSpPr>
              <a:spLocks noChangeArrowheads="1"/>
            </p:cNvSpPr>
            <p:nvPr/>
          </p:nvSpPr>
          <p:spPr bwMode="auto">
            <a:xfrm rot="5400000">
              <a:off x="1493044" y="6039644"/>
              <a:ext cx="236537" cy="231775"/>
            </a:xfrm>
            <a:custGeom>
              <a:avLst/>
              <a:gdLst>
                <a:gd name="T0" fmla="*/ 470960 w 542925"/>
                <a:gd name="T1" fmla="*/ 265906 h 531812"/>
                <a:gd name="T2" fmla="*/ 271463 w 542925"/>
                <a:gd name="T3" fmla="*/ 461320 h 531812"/>
                <a:gd name="T4" fmla="*/ 71965 w 542925"/>
                <a:gd name="T5" fmla="*/ 265906 h 531812"/>
                <a:gd name="T6" fmla="*/ 271463 w 542925"/>
                <a:gd name="T7" fmla="*/ 70492 h 531812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71965 w 542925"/>
                <a:gd name="T13" fmla="*/ 264943 h 531812"/>
                <a:gd name="T14" fmla="*/ 470960 w 542925"/>
                <a:gd name="T15" fmla="*/ 266869 h 5318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2925" h="531812">
                  <a:moveTo>
                    <a:pt x="71965" y="264943"/>
                  </a:moveTo>
                  <a:lnTo>
                    <a:pt x="270500" y="264943"/>
                  </a:lnTo>
                  <a:lnTo>
                    <a:pt x="270500" y="70492"/>
                  </a:lnTo>
                  <a:lnTo>
                    <a:pt x="272425" y="70492"/>
                  </a:lnTo>
                  <a:lnTo>
                    <a:pt x="272425" y="264943"/>
                  </a:lnTo>
                  <a:lnTo>
                    <a:pt x="470960" y="264943"/>
                  </a:lnTo>
                  <a:lnTo>
                    <a:pt x="470960" y="266869"/>
                  </a:lnTo>
                  <a:lnTo>
                    <a:pt x="272425" y="266869"/>
                  </a:lnTo>
                  <a:lnTo>
                    <a:pt x="272425" y="461320"/>
                  </a:lnTo>
                  <a:lnTo>
                    <a:pt x="270500" y="461320"/>
                  </a:lnTo>
                  <a:lnTo>
                    <a:pt x="270500" y="266869"/>
                  </a:lnTo>
                  <a:lnTo>
                    <a:pt x="71965" y="266869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3175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95" name="Group 216"/>
          <p:cNvGrpSpPr>
            <a:grpSpLocks/>
          </p:cNvGrpSpPr>
          <p:nvPr/>
        </p:nvGrpSpPr>
        <p:grpSpPr bwMode="auto">
          <a:xfrm>
            <a:off x="705926" y="2929775"/>
            <a:ext cx="237506" cy="243254"/>
            <a:chOff x="11836400" y="8356600"/>
            <a:chExt cx="1079500" cy="1016000"/>
          </a:xfrm>
        </p:grpSpPr>
        <p:sp>
          <p:nvSpPr>
            <p:cNvPr id="196" name="Oval 195"/>
            <p:cNvSpPr>
              <a:spLocks noChangeArrowheads="1"/>
            </p:cNvSpPr>
            <p:nvPr/>
          </p:nvSpPr>
          <p:spPr bwMode="auto">
            <a:xfrm>
              <a:off x="11836400" y="8356600"/>
              <a:ext cx="1079500" cy="1016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  <p:grpSp>
          <p:nvGrpSpPr>
            <p:cNvPr id="197" name="Group 214"/>
            <p:cNvGrpSpPr>
              <a:grpSpLocks/>
            </p:cNvGrpSpPr>
            <p:nvPr/>
          </p:nvGrpSpPr>
          <p:grpSpPr bwMode="auto">
            <a:xfrm>
              <a:off x="11962717" y="8432072"/>
              <a:ext cx="861304" cy="853437"/>
              <a:chOff x="12038651" y="10171657"/>
              <a:chExt cx="1215960" cy="1222835"/>
            </a:xfrm>
          </p:grpSpPr>
          <p:sp>
            <p:nvSpPr>
              <p:cNvPr id="198" name="Plus 202"/>
              <p:cNvSpPr>
                <a:spLocks noChangeArrowheads="1"/>
              </p:cNvSpPr>
              <p:nvPr/>
            </p:nvSpPr>
            <p:spPr bwMode="auto">
              <a:xfrm>
                <a:off x="12038651" y="10171657"/>
                <a:ext cx="1199747" cy="1222835"/>
              </a:xfrm>
              <a:custGeom>
                <a:avLst/>
                <a:gdLst>
                  <a:gd name="T0" fmla="*/ 1043517 w 1202971"/>
                  <a:gd name="T1" fmla="*/ 609599 h 1219198"/>
                  <a:gd name="T2" fmla="*/ 601486 w 1202971"/>
                  <a:gd name="T3" fmla="*/ 1057593 h 1219198"/>
                  <a:gd name="T4" fmla="*/ 159454 w 1202971"/>
                  <a:gd name="T5" fmla="*/ 609599 h 1219198"/>
                  <a:gd name="T6" fmla="*/ 601486 w 1202971"/>
                  <a:gd name="T7" fmla="*/ 161605 h 1219198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159454 w 1202971"/>
                  <a:gd name="T13" fmla="*/ 607422 h 1219198"/>
                  <a:gd name="T14" fmla="*/ 1043517 w 1202971"/>
                  <a:gd name="T15" fmla="*/ 611776 h 12191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02971" h="1219198">
                    <a:moveTo>
                      <a:pt x="159454" y="607422"/>
                    </a:moveTo>
                    <a:lnTo>
                      <a:pt x="599308" y="607422"/>
                    </a:lnTo>
                    <a:lnTo>
                      <a:pt x="599308" y="161605"/>
                    </a:lnTo>
                    <a:lnTo>
                      <a:pt x="603663" y="161605"/>
                    </a:lnTo>
                    <a:lnTo>
                      <a:pt x="603663" y="607422"/>
                    </a:lnTo>
                    <a:lnTo>
                      <a:pt x="1043517" y="607422"/>
                    </a:lnTo>
                    <a:lnTo>
                      <a:pt x="1043517" y="611776"/>
                    </a:lnTo>
                    <a:lnTo>
                      <a:pt x="603663" y="611776"/>
                    </a:lnTo>
                    <a:lnTo>
                      <a:pt x="603663" y="1057593"/>
                    </a:lnTo>
                    <a:lnTo>
                      <a:pt x="599308" y="1057593"/>
                    </a:lnTo>
                    <a:lnTo>
                      <a:pt x="599308" y="611776"/>
                    </a:lnTo>
                    <a:lnTo>
                      <a:pt x="159454" y="6117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  <a:lin ang="16200000"/>
              </a:gradFill>
              <a:ln w="3175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99" name="Plus 203"/>
              <p:cNvSpPr>
                <a:spLocks noChangeArrowheads="1"/>
              </p:cNvSpPr>
              <p:nvPr/>
            </p:nvSpPr>
            <p:spPr bwMode="auto">
              <a:xfrm rot="-2649202">
                <a:off x="12054864" y="10171657"/>
                <a:ext cx="1199747" cy="1222835"/>
              </a:xfrm>
              <a:custGeom>
                <a:avLst/>
                <a:gdLst>
                  <a:gd name="T0" fmla="*/ 1043517 w 1202971"/>
                  <a:gd name="T1" fmla="*/ 609599 h 1219198"/>
                  <a:gd name="T2" fmla="*/ 601486 w 1202971"/>
                  <a:gd name="T3" fmla="*/ 1057593 h 1219198"/>
                  <a:gd name="T4" fmla="*/ 159454 w 1202971"/>
                  <a:gd name="T5" fmla="*/ 609599 h 1219198"/>
                  <a:gd name="T6" fmla="*/ 601486 w 1202971"/>
                  <a:gd name="T7" fmla="*/ 161605 h 1219198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159454 w 1202971"/>
                  <a:gd name="T13" fmla="*/ 607422 h 1219198"/>
                  <a:gd name="T14" fmla="*/ 1043517 w 1202971"/>
                  <a:gd name="T15" fmla="*/ 611776 h 12191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02971" h="1219198">
                    <a:moveTo>
                      <a:pt x="159454" y="607422"/>
                    </a:moveTo>
                    <a:lnTo>
                      <a:pt x="599308" y="607422"/>
                    </a:lnTo>
                    <a:lnTo>
                      <a:pt x="599308" y="161605"/>
                    </a:lnTo>
                    <a:lnTo>
                      <a:pt x="603663" y="161605"/>
                    </a:lnTo>
                    <a:lnTo>
                      <a:pt x="603663" y="607422"/>
                    </a:lnTo>
                    <a:lnTo>
                      <a:pt x="1043517" y="607422"/>
                    </a:lnTo>
                    <a:lnTo>
                      <a:pt x="1043517" y="611776"/>
                    </a:lnTo>
                    <a:lnTo>
                      <a:pt x="603663" y="611776"/>
                    </a:lnTo>
                    <a:lnTo>
                      <a:pt x="603663" y="1057593"/>
                    </a:lnTo>
                    <a:lnTo>
                      <a:pt x="599308" y="1057593"/>
                    </a:lnTo>
                    <a:lnTo>
                      <a:pt x="599308" y="611776"/>
                    </a:lnTo>
                    <a:lnTo>
                      <a:pt x="159454" y="6117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  <a:lin ang="16200000"/>
              </a:gradFill>
              <a:ln w="3175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205" name="Group 225"/>
          <p:cNvGrpSpPr>
            <a:grpSpLocks/>
          </p:cNvGrpSpPr>
          <p:nvPr/>
        </p:nvGrpSpPr>
        <p:grpSpPr bwMode="auto">
          <a:xfrm>
            <a:off x="2307832" y="2929775"/>
            <a:ext cx="238770" cy="243253"/>
            <a:chOff x="11836400" y="8356600"/>
            <a:chExt cx="1079500" cy="1016000"/>
          </a:xfrm>
        </p:grpSpPr>
        <p:sp>
          <p:nvSpPr>
            <p:cNvPr id="206" name="Oval 205"/>
            <p:cNvSpPr>
              <a:spLocks noChangeArrowheads="1"/>
            </p:cNvSpPr>
            <p:nvPr/>
          </p:nvSpPr>
          <p:spPr bwMode="auto">
            <a:xfrm>
              <a:off x="11836400" y="8356600"/>
              <a:ext cx="1079500" cy="1016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  <p:grpSp>
          <p:nvGrpSpPr>
            <p:cNvPr id="207" name="Group 214"/>
            <p:cNvGrpSpPr>
              <a:grpSpLocks/>
            </p:cNvGrpSpPr>
            <p:nvPr/>
          </p:nvGrpSpPr>
          <p:grpSpPr bwMode="auto">
            <a:xfrm>
              <a:off x="11962058" y="8432069"/>
              <a:ext cx="862460" cy="853444"/>
              <a:chOff x="12037710" y="10171652"/>
              <a:chExt cx="1217591" cy="1222845"/>
            </a:xfrm>
          </p:grpSpPr>
          <p:sp>
            <p:nvSpPr>
              <p:cNvPr id="208" name="Plus 231"/>
              <p:cNvSpPr>
                <a:spLocks noChangeArrowheads="1"/>
              </p:cNvSpPr>
              <p:nvPr/>
            </p:nvSpPr>
            <p:spPr bwMode="auto">
              <a:xfrm>
                <a:off x="12037710" y="10171652"/>
                <a:ext cx="1201464" cy="1222845"/>
              </a:xfrm>
              <a:custGeom>
                <a:avLst/>
                <a:gdLst>
                  <a:gd name="T0" fmla="*/ 1043517 w 1202971"/>
                  <a:gd name="T1" fmla="*/ 609599 h 1219198"/>
                  <a:gd name="T2" fmla="*/ 601486 w 1202971"/>
                  <a:gd name="T3" fmla="*/ 1057593 h 1219198"/>
                  <a:gd name="T4" fmla="*/ 159454 w 1202971"/>
                  <a:gd name="T5" fmla="*/ 609599 h 1219198"/>
                  <a:gd name="T6" fmla="*/ 601486 w 1202971"/>
                  <a:gd name="T7" fmla="*/ 161605 h 1219198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159454 w 1202971"/>
                  <a:gd name="T13" fmla="*/ 607422 h 1219198"/>
                  <a:gd name="T14" fmla="*/ 1043517 w 1202971"/>
                  <a:gd name="T15" fmla="*/ 611776 h 12191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02971" h="1219198">
                    <a:moveTo>
                      <a:pt x="159454" y="607422"/>
                    </a:moveTo>
                    <a:lnTo>
                      <a:pt x="599308" y="607422"/>
                    </a:lnTo>
                    <a:lnTo>
                      <a:pt x="599308" y="161605"/>
                    </a:lnTo>
                    <a:lnTo>
                      <a:pt x="603663" y="161605"/>
                    </a:lnTo>
                    <a:lnTo>
                      <a:pt x="603663" y="607422"/>
                    </a:lnTo>
                    <a:lnTo>
                      <a:pt x="1043517" y="607422"/>
                    </a:lnTo>
                    <a:lnTo>
                      <a:pt x="1043517" y="611776"/>
                    </a:lnTo>
                    <a:lnTo>
                      <a:pt x="603663" y="611776"/>
                    </a:lnTo>
                    <a:lnTo>
                      <a:pt x="603663" y="1057593"/>
                    </a:lnTo>
                    <a:lnTo>
                      <a:pt x="599308" y="1057593"/>
                    </a:lnTo>
                    <a:lnTo>
                      <a:pt x="599308" y="611776"/>
                    </a:lnTo>
                    <a:lnTo>
                      <a:pt x="159454" y="6117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  <a:lin ang="16200000"/>
              </a:gradFill>
              <a:ln w="3175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09" name="Plus 232"/>
              <p:cNvSpPr>
                <a:spLocks noChangeArrowheads="1"/>
              </p:cNvSpPr>
              <p:nvPr/>
            </p:nvSpPr>
            <p:spPr bwMode="auto">
              <a:xfrm rot="-2649202">
                <a:off x="12053837" y="10171652"/>
                <a:ext cx="1201464" cy="1222845"/>
              </a:xfrm>
              <a:custGeom>
                <a:avLst/>
                <a:gdLst>
                  <a:gd name="T0" fmla="*/ 1043517 w 1202971"/>
                  <a:gd name="T1" fmla="*/ 609599 h 1219198"/>
                  <a:gd name="T2" fmla="*/ 601486 w 1202971"/>
                  <a:gd name="T3" fmla="*/ 1057593 h 1219198"/>
                  <a:gd name="T4" fmla="*/ 159454 w 1202971"/>
                  <a:gd name="T5" fmla="*/ 609599 h 1219198"/>
                  <a:gd name="T6" fmla="*/ 601486 w 1202971"/>
                  <a:gd name="T7" fmla="*/ 161605 h 1219198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159454 w 1202971"/>
                  <a:gd name="T13" fmla="*/ 607422 h 1219198"/>
                  <a:gd name="T14" fmla="*/ 1043517 w 1202971"/>
                  <a:gd name="T15" fmla="*/ 611776 h 12191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02971" h="1219198">
                    <a:moveTo>
                      <a:pt x="159454" y="607422"/>
                    </a:moveTo>
                    <a:lnTo>
                      <a:pt x="599308" y="607422"/>
                    </a:lnTo>
                    <a:lnTo>
                      <a:pt x="599308" y="161605"/>
                    </a:lnTo>
                    <a:lnTo>
                      <a:pt x="603663" y="161605"/>
                    </a:lnTo>
                    <a:lnTo>
                      <a:pt x="603663" y="607422"/>
                    </a:lnTo>
                    <a:lnTo>
                      <a:pt x="1043517" y="607422"/>
                    </a:lnTo>
                    <a:lnTo>
                      <a:pt x="1043517" y="611776"/>
                    </a:lnTo>
                    <a:lnTo>
                      <a:pt x="603663" y="611776"/>
                    </a:lnTo>
                    <a:lnTo>
                      <a:pt x="603663" y="1057593"/>
                    </a:lnTo>
                    <a:lnTo>
                      <a:pt x="599308" y="1057593"/>
                    </a:lnTo>
                    <a:lnTo>
                      <a:pt x="599308" y="611776"/>
                    </a:lnTo>
                    <a:lnTo>
                      <a:pt x="159454" y="6117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  <a:lin ang="16200000"/>
              </a:gradFill>
              <a:ln w="3175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210" name="Group 119"/>
          <p:cNvGrpSpPr/>
          <p:nvPr/>
        </p:nvGrpSpPr>
        <p:grpSpPr>
          <a:xfrm>
            <a:off x="2335626" y="3441613"/>
            <a:ext cx="265299" cy="291905"/>
            <a:chOff x="1076326" y="5486399"/>
            <a:chExt cx="201613" cy="225425"/>
          </a:xfrm>
        </p:grpSpPr>
        <p:sp>
          <p:nvSpPr>
            <p:cNvPr id="211" name="Rectangle 210"/>
            <p:cNvSpPr>
              <a:spLocks noChangeArrowheads="1"/>
            </p:cNvSpPr>
            <p:nvPr/>
          </p:nvSpPr>
          <p:spPr bwMode="auto">
            <a:xfrm rot="20444680">
              <a:off x="1095376" y="5486399"/>
              <a:ext cx="111125" cy="115888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  <p:sp>
          <p:nvSpPr>
            <p:cNvPr id="212" name="Rectangle 211"/>
            <p:cNvSpPr>
              <a:spLocks noChangeArrowheads="1"/>
            </p:cNvSpPr>
            <p:nvPr/>
          </p:nvSpPr>
          <p:spPr bwMode="auto">
            <a:xfrm rot="20067170">
              <a:off x="1076326" y="5662612"/>
              <a:ext cx="201613" cy="49212"/>
            </a:xfrm>
            <a:prstGeom prst="rect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23" name="Group 145"/>
          <p:cNvGrpSpPr/>
          <p:nvPr/>
        </p:nvGrpSpPr>
        <p:grpSpPr>
          <a:xfrm>
            <a:off x="607387" y="3369606"/>
            <a:ext cx="454800" cy="450367"/>
            <a:chOff x="1419225" y="4791075"/>
            <a:chExt cx="571500" cy="514350"/>
          </a:xfrm>
        </p:grpSpPr>
        <p:sp>
          <p:nvSpPr>
            <p:cNvPr id="224" name="Teardrop 264"/>
            <p:cNvSpPr>
              <a:spLocks noChangeArrowheads="1"/>
            </p:cNvSpPr>
            <p:nvPr/>
          </p:nvSpPr>
          <p:spPr bwMode="auto">
            <a:xfrm>
              <a:off x="1522413" y="4946650"/>
              <a:ext cx="373062" cy="234950"/>
            </a:xfrm>
            <a:custGeom>
              <a:avLst/>
              <a:gdLst>
                <a:gd name="T0" fmla="*/ 774870 w 774870"/>
                <a:gd name="T1" fmla="*/ 285659 h 571318"/>
                <a:gd name="T2" fmla="*/ 661393 w 774870"/>
                <a:gd name="T3" fmla="*/ 487650 h 571318"/>
                <a:gd name="T4" fmla="*/ 387435 w 774870"/>
                <a:gd name="T5" fmla="*/ 571318 h 571318"/>
                <a:gd name="T6" fmla="*/ 113477 w 774870"/>
                <a:gd name="T7" fmla="*/ 487650 h 571318"/>
                <a:gd name="T8" fmla="*/ 0 w 774870"/>
                <a:gd name="T9" fmla="*/ 285659 h 571318"/>
                <a:gd name="T10" fmla="*/ 113477 w 774870"/>
                <a:gd name="T11" fmla="*/ 83668 h 571318"/>
                <a:gd name="T12" fmla="*/ 387435 w 774870"/>
                <a:gd name="T13" fmla="*/ 0 h 571318"/>
                <a:gd name="T14" fmla="*/ 811769 w 774870"/>
                <a:gd name="T15" fmla="*/ -27206 h 571318"/>
                <a:gd name="T16" fmla="*/ 0 60000 65536"/>
                <a:gd name="T17" fmla="*/ 5898240 60000 65536"/>
                <a:gd name="T18" fmla="*/ 5898240 60000 65536"/>
                <a:gd name="T19" fmla="*/ 5898240 60000 65536"/>
                <a:gd name="T20" fmla="*/ 11796480 60000 65536"/>
                <a:gd name="T21" fmla="*/ 17694720 60000 65536"/>
                <a:gd name="T22" fmla="*/ 17694720 60000 65536"/>
                <a:gd name="T23" fmla="*/ 17694720 60000 65536"/>
                <a:gd name="T24" fmla="*/ 113477 w 774870"/>
                <a:gd name="T25" fmla="*/ 83668 h 571318"/>
                <a:gd name="T26" fmla="*/ 661393 w 774870"/>
                <a:gd name="T27" fmla="*/ 487650 h 571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74870" h="571318">
                  <a:moveTo>
                    <a:pt x="0" y="285659"/>
                  </a:moveTo>
                  <a:lnTo>
                    <a:pt x="-1" y="285658"/>
                  </a:lnTo>
                  <a:cubicBezTo>
                    <a:pt x="-1" y="127893"/>
                    <a:pt x="173460" y="-1"/>
                    <a:pt x="387435" y="-1"/>
                  </a:cubicBezTo>
                  <a:cubicBezTo>
                    <a:pt x="528880" y="0"/>
                    <a:pt x="670324" y="-9069"/>
                    <a:pt x="811769" y="-27206"/>
                  </a:cubicBezTo>
                  <a:lnTo>
                    <a:pt x="811769" y="-27206"/>
                  </a:lnTo>
                  <a:cubicBezTo>
                    <a:pt x="787170" y="77082"/>
                    <a:pt x="774870" y="181370"/>
                    <a:pt x="774870" y="285659"/>
                  </a:cubicBezTo>
                  <a:lnTo>
                    <a:pt x="774870" y="285659"/>
                  </a:lnTo>
                  <a:cubicBezTo>
                    <a:pt x="774870" y="443424"/>
                    <a:pt x="601409" y="571317"/>
                    <a:pt x="387435" y="571317"/>
                  </a:cubicBezTo>
                  <a:cubicBezTo>
                    <a:pt x="173460" y="571317"/>
                    <a:pt x="-1" y="443424"/>
                    <a:pt x="-1" y="285658"/>
                  </a:cubicBezTo>
                  <a:close/>
                </a:path>
              </a:pathLst>
            </a:custGeom>
            <a:gradFill rotWithShape="1">
              <a:gsLst>
                <a:gs pos="0">
                  <a:srgbClr val="D9D9D9"/>
                </a:gs>
                <a:gs pos="100000">
                  <a:srgbClr val="7F7F7F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1419225" y="4791075"/>
              <a:ext cx="571500" cy="5143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7" name="Rectangle 226"/>
          <p:cNvSpPr/>
          <p:nvPr/>
        </p:nvSpPr>
        <p:spPr>
          <a:xfrm>
            <a:off x="2214345" y="3374892"/>
            <a:ext cx="454800" cy="4503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Text Box 107"/>
          <p:cNvSpPr txBox="1">
            <a:spLocks noChangeArrowheads="1"/>
          </p:cNvSpPr>
          <p:nvPr/>
        </p:nvSpPr>
        <p:spPr bwMode="auto">
          <a:xfrm>
            <a:off x="688705" y="3778272"/>
            <a:ext cx="1831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Filter bank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1355036" y="3376034"/>
            <a:ext cx="454800" cy="4503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2" name="Group 85"/>
          <p:cNvGrpSpPr/>
          <p:nvPr/>
        </p:nvGrpSpPr>
        <p:grpSpPr>
          <a:xfrm>
            <a:off x="1396334" y="3413156"/>
            <a:ext cx="376325" cy="361258"/>
            <a:chOff x="1903541" y="3344100"/>
            <a:chExt cx="376325" cy="361258"/>
          </a:xfrm>
        </p:grpSpPr>
        <p:sp>
          <p:nvSpPr>
            <p:cNvPr id="243" name="Oval 242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44" name="Oval 243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45" name="Oval 244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46" name="Oval 245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47" name="Oval 246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48" name="Oval 247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49" name="Oval 248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250" name="Oval 249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51" name="Oval 250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52" name="TextBox 251"/>
          <p:cNvSpPr txBox="1"/>
          <p:nvPr/>
        </p:nvSpPr>
        <p:spPr>
          <a:xfrm>
            <a:off x="105701" y="4977601"/>
            <a:ext cx="2961782" cy="120032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Combine 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filter responses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for vision tasks</a:t>
            </a:r>
            <a:endParaRPr lang="en-US" sz="2400" dirty="0" smtClean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175"/>
          <p:cNvSpPr/>
          <p:nvPr/>
        </p:nvSpPr>
        <p:spPr>
          <a:xfrm>
            <a:off x="1355036" y="3376034"/>
            <a:ext cx="454800" cy="4503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160347" y="4002467"/>
            <a:ext cx="829818" cy="82054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l="-3000" t="-59000" r="-4000" b="-5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49"/>
          <p:cNvGrpSpPr/>
          <p:nvPr/>
        </p:nvGrpSpPr>
        <p:grpSpPr>
          <a:xfrm>
            <a:off x="1436145" y="1427100"/>
            <a:ext cx="387369" cy="734691"/>
            <a:chOff x="3254375" y="1314450"/>
            <a:chExt cx="901700" cy="1855788"/>
          </a:xfrm>
        </p:grpSpPr>
        <p:grpSp>
          <p:nvGrpSpPr>
            <p:cNvPr id="3" name="Group 142"/>
            <p:cNvGrpSpPr>
              <a:grpSpLocks/>
            </p:cNvGrpSpPr>
            <p:nvPr/>
          </p:nvGrpSpPr>
          <p:grpSpPr bwMode="auto">
            <a:xfrm>
              <a:off x="3254372" y="1314450"/>
              <a:ext cx="901697" cy="1425575"/>
              <a:chOff x="1000796" y="8574089"/>
              <a:chExt cx="1237580" cy="1998694"/>
            </a:xfrm>
          </p:grpSpPr>
          <p:sp>
            <p:nvSpPr>
              <p:cNvPr id="53" name="Freeform 52"/>
              <p:cNvSpPr>
                <a:spLocks noChangeArrowheads="1"/>
              </p:cNvSpPr>
              <p:nvPr/>
            </p:nvSpPr>
            <p:spPr bwMode="auto">
              <a:xfrm>
                <a:off x="1414775" y="9462151"/>
                <a:ext cx="176487" cy="1110632"/>
              </a:xfrm>
              <a:custGeom>
                <a:avLst/>
                <a:gdLst>
                  <a:gd name="T0" fmla="*/ 175956 w 203200"/>
                  <a:gd name="T1" fmla="*/ 0 h 1816100"/>
                  <a:gd name="T2" fmla="*/ 153962 w 203200"/>
                  <a:gd name="T3" fmla="*/ 23320 h 1816100"/>
                  <a:gd name="T4" fmla="*/ 142964 w 203200"/>
                  <a:gd name="T5" fmla="*/ 46641 h 1816100"/>
                  <a:gd name="T6" fmla="*/ 98975 w 203200"/>
                  <a:gd name="T7" fmla="*/ 93281 h 1816100"/>
                  <a:gd name="T8" fmla="*/ 76981 w 203200"/>
                  <a:gd name="T9" fmla="*/ 116602 h 1816100"/>
                  <a:gd name="T10" fmla="*/ 54986 w 203200"/>
                  <a:gd name="T11" fmla="*/ 163242 h 1816100"/>
                  <a:gd name="T12" fmla="*/ 21995 w 203200"/>
                  <a:gd name="T13" fmla="*/ 209883 h 1816100"/>
                  <a:gd name="T14" fmla="*/ 10997 w 203200"/>
                  <a:gd name="T15" fmla="*/ 256524 h 1816100"/>
                  <a:gd name="T16" fmla="*/ 0 w 203200"/>
                  <a:gd name="T17" fmla="*/ 295391 h 1816100"/>
                  <a:gd name="T18" fmla="*/ 10997 w 203200"/>
                  <a:gd name="T19" fmla="*/ 450860 h 1816100"/>
                  <a:gd name="T20" fmla="*/ 21995 w 203200"/>
                  <a:gd name="T21" fmla="*/ 481954 h 1816100"/>
                  <a:gd name="T22" fmla="*/ 10997 w 203200"/>
                  <a:gd name="T23" fmla="*/ 544141 h 1816100"/>
                  <a:gd name="T24" fmla="*/ 21995 w 203200"/>
                  <a:gd name="T25" fmla="*/ 761798 h 1816100"/>
                  <a:gd name="T26" fmla="*/ 43989 w 203200"/>
                  <a:gd name="T27" fmla="*/ 979454 h 1816100"/>
                  <a:gd name="T28" fmla="*/ 54986 w 203200"/>
                  <a:gd name="T29" fmla="*/ 1072736 h 1816100"/>
                  <a:gd name="T30" fmla="*/ 65984 w 203200"/>
                  <a:gd name="T31" fmla="*/ 1096056 h 1816100"/>
                  <a:gd name="T32" fmla="*/ 87978 w 203200"/>
                  <a:gd name="T33" fmla="*/ 1111603 h 1816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3200"/>
                  <a:gd name="T52" fmla="*/ 0 h 1816100"/>
                  <a:gd name="T53" fmla="*/ 203200 w 203200"/>
                  <a:gd name="T54" fmla="*/ 1816100 h 18161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3200" h="1816100">
                    <a:moveTo>
                      <a:pt x="203200" y="0"/>
                    </a:moveTo>
                    <a:cubicBezTo>
                      <a:pt x="194733" y="12700"/>
                      <a:pt x="184626" y="24448"/>
                      <a:pt x="177800" y="38100"/>
                    </a:cubicBezTo>
                    <a:cubicBezTo>
                      <a:pt x="171813" y="50074"/>
                      <a:pt x="171601" y="64498"/>
                      <a:pt x="165100" y="76200"/>
                    </a:cubicBezTo>
                    <a:cubicBezTo>
                      <a:pt x="150275" y="102885"/>
                      <a:pt x="131233" y="127000"/>
                      <a:pt x="114300" y="152400"/>
                    </a:cubicBezTo>
                    <a:cubicBezTo>
                      <a:pt x="105833" y="165100"/>
                      <a:pt x="93727" y="176020"/>
                      <a:pt x="88900" y="190500"/>
                    </a:cubicBezTo>
                    <a:cubicBezTo>
                      <a:pt x="80433" y="215900"/>
                      <a:pt x="78352" y="244423"/>
                      <a:pt x="63500" y="266700"/>
                    </a:cubicBezTo>
                    <a:cubicBezTo>
                      <a:pt x="40666" y="300951"/>
                      <a:pt x="34163" y="303465"/>
                      <a:pt x="25400" y="342900"/>
                    </a:cubicBezTo>
                    <a:cubicBezTo>
                      <a:pt x="19814" y="368037"/>
                      <a:pt x="17306" y="393765"/>
                      <a:pt x="12700" y="419100"/>
                    </a:cubicBezTo>
                    <a:cubicBezTo>
                      <a:pt x="8839" y="440338"/>
                      <a:pt x="4233" y="461433"/>
                      <a:pt x="0" y="482600"/>
                    </a:cubicBezTo>
                    <a:cubicBezTo>
                      <a:pt x="4233" y="567267"/>
                      <a:pt x="5660" y="652120"/>
                      <a:pt x="12700" y="736600"/>
                    </a:cubicBezTo>
                    <a:cubicBezTo>
                      <a:pt x="14150" y="753994"/>
                      <a:pt x="25400" y="769946"/>
                      <a:pt x="25400" y="787400"/>
                    </a:cubicBezTo>
                    <a:cubicBezTo>
                      <a:pt x="25400" y="821530"/>
                      <a:pt x="16933" y="855133"/>
                      <a:pt x="12700" y="889000"/>
                    </a:cubicBezTo>
                    <a:cubicBezTo>
                      <a:pt x="16933" y="1007533"/>
                      <a:pt x="20841" y="1126079"/>
                      <a:pt x="25400" y="1244600"/>
                    </a:cubicBezTo>
                    <a:cubicBezTo>
                      <a:pt x="37606" y="1561957"/>
                      <a:pt x="13647" y="1451586"/>
                      <a:pt x="50800" y="1600200"/>
                    </a:cubicBezTo>
                    <a:cubicBezTo>
                      <a:pt x="55033" y="1651000"/>
                      <a:pt x="56763" y="1702071"/>
                      <a:pt x="63500" y="1752600"/>
                    </a:cubicBezTo>
                    <a:cubicBezTo>
                      <a:pt x="65269" y="1765870"/>
                      <a:pt x="69312" y="1779221"/>
                      <a:pt x="76200" y="1790700"/>
                    </a:cubicBezTo>
                    <a:cubicBezTo>
                      <a:pt x="82360" y="1800967"/>
                      <a:pt x="93133" y="1807633"/>
                      <a:pt x="101600" y="1816100"/>
                    </a:cubicBezTo>
                  </a:path>
                </a:pathLst>
              </a:custGeom>
              <a:noFill/>
              <a:ln w="41275">
                <a:solidFill>
                  <a:srgbClr val="92D050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latin typeface="+mn-lt"/>
                  <a:ea typeface="+mn-ea"/>
                </a:endParaRPr>
              </a:p>
            </p:txBody>
          </p:sp>
          <p:sp>
            <p:nvSpPr>
              <p:cNvPr id="54" name="Oval 53"/>
              <p:cNvSpPr>
                <a:spLocks noChangeArrowheads="1"/>
              </p:cNvSpPr>
              <p:nvPr/>
            </p:nvSpPr>
            <p:spPr bwMode="auto">
              <a:xfrm>
                <a:off x="1425670" y="8930204"/>
                <a:ext cx="451019" cy="505238"/>
              </a:xfrm>
              <a:prstGeom prst="ellipse">
                <a:avLst/>
              </a:prstGeom>
              <a:noFill/>
              <a:ln w="41275">
                <a:solidFill>
                  <a:srgbClr val="E46C0A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>
                <a:off x="1515002" y="9415410"/>
                <a:ext cx="209168" cy="36279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1532433" y="8574089"/>
                <a:ext cx="204811" cy="36279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>
                <a:off x="1852722" y="9079327"/>
                <a:ext cx="385654" cy="21144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1000796" y="9094907"/>
                <a:ext cx="385655" cy="2136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9" name="Oval 58"/>
              <p:cNvSpPr/>
              <p:nvPr/>
            </p:nvSpPr>
            <p:spPr bwMode="auto">
              <a:xfrm rot="19706283">
                <a:off x="1761211" y="8805564"/>
                <a:ext cx="387833" cy="21589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60" name="Oval 59"/>
              <p:cNvSpPr/>
              <p:nvPr/>
            </p:nvSpPr>
            <p:spPr bwMode="auto">
              <a:xfrm rot="19706283">
                <a:off x="1133706" y="9375347"/>
                <a:ext cx="383475" cy="21589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61" name="Oval 60"/>
              <p:cNvSpPr/>
              <p:nvPr/>
            </p:nvSpPr>
            <p:spPr bwMode="auto">
              <a:xfrm rot="13354043">
                <a:off x="1172925" y="8798887"/>
                <a:ext cx="385654" cy="21144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62" name="Oval 61"/>
              <p:cNvSpPr/>
              <p:nvPr/>
            </p:nvSpPr>
            <p:spPr bwMode="auto">
              <a:xfrm rot="13354043">
                <a:off x="1765569" y="9413185"/>
                <a:ext cx="385654" cy="2136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grpSp>
            <p:nvGrpSpPr>
              <p:cNvPr id="5" name="Group 99"/>
              <p:cNvGrpSpPr>
                <a:grpSpLocks/>
              </p:cNvGrpSpPr>
              <p:nvPr/>
            </p:nvGrpSpPr>
            <p:grpSpPr bwMode="auto">
              <a:xfrm>
                <a:off x="1447460" y="9862781"/>
                <a:ext cx="409622" cy="242603"/>
                <a:chOff x="3848806" y="10029382"/>
                <a:chExt cx="1285428" cy="888883"/>
              </a:xfrm>
            </p:grpSpPr>
            <p:sp>
              <p:nvSpPr>
                <p:cNvPr id="68" name="Freeform 67"/>
                <p:cNvSpPr>
                  <a:spLocks noChangeArrowheads="1"/>
                </p:cNvSpPr>
                <p:nvPr/>
              </p:nvSpPr>
              <p:spPr bwMode="auto">
                <a:xfrm>
                  <a:off x="3848806" y="10029382"/>
                  <a:ext cx="1285428" cy="888883"/>
                </a:xfrm>
                <a:custGeom>
                  <a:avLst/>
                  <a:gdLst>
                    <a:gd name="T0" fmla="*/ 233064 w 1311275"/>
                    <a:gd name="T1" fmla="*/ 769364 h 918345"/>
                    <a:gd name="T2" fmla="*/ 270355 w 1311275"/>
                    <a:gd name="T3" fmla="*/ 704800 h 918345"/>
                    <a:gd name="T4" fmla="*/ 289000 w 1311275"/>
                    <a:gd name="T5" fmla="*/ 677129 h 918345"/>
                    <a:gd name="T6" fmla="*/ 298322 w 1311275"/>
                    <a:gd name="T7" fmla="*/ 557225 h 918345"/>
                    <a:gd name="T8" fmla="*/ 326290 w 1311275"/>
                    <a:gd name="T9" fmla="*/ 474214 h 918345"/>
                    <a:gd name="T10" fmla="*/ 344935 w 1311275"/>
                    <a:gd name="T11" fmla="*/ 446544 h 918345"/>
                    <a:gd name="T12" fmla="*/ 335613 w 1311275"/>
                    <a:gd name="T13" fmla="*/ 409650 h 918345"/>
                    <a:gd name="T14" fmla="*/ 354258 w 1311275"/>
                    <a:gd name="T15" fmla="*/ 381980 h 918345"/>
                    <a:gd name="T16" fmla="*/ 391548 w 1311275"/>
                    <a:gd name="T17" fmla="*/ 335863 h 918345"/>
                    <a:gd name="T18" fmla="*/ 400871 w 1311275"/>
                    <a:gd name="T19" fmla="*/ 298969 h 918345"/>
                    <a:gd name="T20" fmla="*/ 466129 w 1311275"/>
                    <a:gd name="T21" fmla="*/ 262076 h 918345"/>
                    <a:gd name="T22" fmla="*/ 531387 w 1311275"/>
                    <a:gd name="T23" fmla="*/ 206735 h 918345"/>
                    <a:gd name="T24" fmla="*/ 587322 w 1311275"/>
                    <a:gd name="T25" fmla="*/ 160618 h 918345"/>
                    <a:gd name="T26" fmla="*/ 624613 w 1311275"/>
                    <a:gd name="T27" fmla="*/ 142171 h 918345"/>
                    <a:gd name="T28" fmla="*/ 652580 w 1311275"/>
                    <a:gd name="T29" fmla="*/ 132948 h 918345"/>
                    <a:gd name="T30" fmla="*/ 708516 w 1311275"/>
                    <a:gd name="T31" fmla="*/ 96054 h 918345"/>
                    <a:gd name="T32" fmla="*/ 736483 w 1311275"/>
                    <a:gd name="T33" fmla="*/ 68384 h 918345"/>
                    <a:gd name="T34" fmla="*/ 792419 w 1311275"/>
                    <a:gd name="T35" fmla="*/ 49937 h 918345"/>
                    <a:gd name="T36" fmla="*/ 857677 w 1311275"/>
                    <a:gd name="T37" fmla="*/ 31490 h 918345"/>
                    <a:gd name="T38" fmla="*/ 960225 w 1311275"/>
                    <a:gd name="T39" fmla="*/ 22267 h 918345"/>
                    <a:gd name="T40" fmla="*/ 1025483 w 1311275"/>
                    <a:gd name="T41" fmla="*/ 13044 h 918345"/>
                    <a:gd name="T42" fmla="*/ 1230580 w 1311275"/>
                    <a:gd name="T43" fmla="*/ 3820 h 918345"/>
                    <a:gd name="T44" fmla="*/ 1277193 w 1311275"/>
                    <a:gd name="T45" fmla="*/ 13044 h 918345"/>
                    <a:gd name="T46" fmla="*/ 1249225 w 1311275"/>
                    <a:gd name="T47" fmla="*/ 31490 h 918345"/>
                    <a:gd name="T48" fmla="*/ 1193290 w 1311275"/>
                    <a:gd name="T49" fmla="*/ 77607 h 918345"/>
                    <a:gd name="T50" fmla="*/ 1183967 w 1311275"/>
                    <a:gd name="T51" fmla="*/ 105278 h 918345"/>
                    <a:gd name="T52" fmla="*/ 1146677 w 1311275"/>
                    <a:gd name="T53" fmla="*/ 169842 h 918345"/>
                    <a:gd name="T54" fmla="*/ 1137354 w 1311275"/>
                    <a:gd name="T55" fmla="*/ 206735 h 918345"/>
                    <a:gd name="T56" fmla="*/ 1118709 w 1311275"/>
                    <a:gd name="T57" fmla="*/ 262076 h 918345"/>
                    <a:gd name="T58" fmla="*/ 1109387 w 1311275"/>
                    <a:gd name="T59" fmla="*/ 289746 h 918345"/>
                    <a:gd name="T60" fmla="*/ 1090741 w 1311275"/>
                    <a:gd name="T61" fmla="*/ 317416 h 918345"/>
                    <a:gd name="T62" fmla="*/ 1081419 w 1311275"/>
                    <a:gd name="T63" fmla="*/ 345087 h 918345"/>
                    <a:gd name="T64" fmla="*/ 1044129 w 1311275"/>
                    <a:gd name="T65" fmla="*/ 400427 h 918345"/>
                    <a:gd name="T66" fmla="*/ 1016161 w 1311275"/>
                    <a:gd name="T67" fmla="*/ 464991 h 918345"/>
                    <a:gd name="T68" fmla="*/ 1006838 w 1311275"/>
                    <a:gd name="T69" fmla="*/ 492661 h 918345"/>
                    <a:gd name="T70" fmla="*/ 950903 w 1311275"/>
                    <a:gd name="T71" fmla="*/ 548002 h 918345"/>
                    <a:gd name="T72" fmla="*/ 904290 w 1311275"/>
                    <a:gd name="T73" fmla="*/ 584895 h 918345"/>
                    <a:gd name="T74" fmla="*/ 876322 w 1311275"/>
                    <a:gd name="T75" fmla="*/ 612566 h 918345"/>
                    <a:gd name="T76" fmla="*/ 848354 w 1311275"/>
                    <a:gd name="T77" fmla="*/ 621789 h 918345"/>
                    <a:gd name="T78" fmla="*/ 783096 w 1311275"/>
                    <a:gd name="T79" fmla="*/ 649459 h 918345"/>
                    <a:gd name="T80" fmla="*/ 699193 w 1311275"/>
                    <a:gd name="T81" fmla="*/ 686353 h 918345"/>
                    <a:gd name="T82" fmla="*/ 661903 w 1311275"/>
                    <a:gd name="T83" fmla="*/ 704800 h 918345"/>
                    <a:gd name="T84" fmla="*/ 624613 w 1311275"/>
                    <a:gd name="T85" fmla="*/ 714023 h 918345"/>
                    <a:gd name="T86" fmla="*/ 550032 w 1311275"/>
                    <a:gd name="T87" fmla="*/ 732470 h 918345"/>
                    <a:gd name="T88" fmla="*/ 242387 w 1311275"/>
                    <a:gd name="T89" fmla="*/ 732470 h 918345"/>
                    <a:gd name="T90" fmla="*/ 205097 w 1311275"/>
                    <a:gd name="T91" fmla="*/ 741693 h 918345"/>
                    <a:gd name="T92" fmla="*/ 186452 w 1311275"/>
                    <a:gd name="T93" fmla="*/ 769364 h 918345"/>
                    <a:gd name="T94" fmla="*/ 121193 w 1311275"/>
                    <a:gd name="T95" fmla="*/ 797034 h 918345"/>
                    <a:gd name="T96" fmla="*/ 93226 w 1311275"/>
                    <a:gd name="T97" fmla="*/ 815481 h 918345"/>
                    <a:gd name="T98" fmla="*/ 37290 w 1311275"/>
                    <a:gd name="T99" fmla="*/ 843151 h 918345"/>
                    <a:gd name="T100" fmla="*/ 0 w 1311275"/>
                    <a:gd name="T101" fmla="*/ 889268 h 91834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311275"/>
                    <a:gd name="T154" fmla="*/ 0 h 918345"/>
                    <a:gd name="T155" fmla="*/ 1311275 w 1311275"/>
                    <a:gd name="T156" fmla="*/ 918345 h 918345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311275" h="918345">
                      <a:moveTo>
                        <a:pt x="238125" y="794520"/>
                      </a:moveTo>
                      <a:cubicBezTo>
                        <a:pt x="284537" y="724902"/>
                        <a:pt x="227886" y="812438"/>
                        <a:pt x="276225" y="727845"/>
                      </a:cubicBezTo>
                      <a:cubicBezTo>
                        <a:pt x="281905" y="717906"/>
                        <a:pt x="288925" y="708795"/>
                        <a:pt x="295275" y="699270"/>
                      </a:cubicBezTo>
                      <a:cubicBezTo>
                        <a:pt x="298450" y="657995"/>
                        <a:pt x="299963" y="616558"/>
                        <a:pt x="304800" y="575445"/>
                      </a:cubicBezTo>
                      <a:cubicBezTo>
                        <a:pt x="307598" y="551658"/>
                        <a:pt x="323665" y="509140"/>
                        <a:pt x="333375" y="489720"/>
                      </a:cubicBezTo>
                      <a:cubicBezTo>
                        <a:pt x="338495" y="479481"/>
                        <a:pt x="346075" y="470670"/>
                        <a:pt x="352425" y="461145"/>
                      </a:cubicBezTo>
                      <a:cubicBezTo>
                        <a:pt x="349250" y="448445"/>
                        <a:pt x="341049" y="436004"/>
                        <a:pt x="342900" y="423045"/>
                      </a:cubicBezTo>
                      <a:cubicBezTo>
                        <a:pt x="344519" y="411712"/>
                        <a:pt x="356830" y="404709"/>
                        <a:pt x="361950" y="394470"/>
                      </a:cubicBezTo>
                      <a:cubicBezTo>
                        <a:pt x="384954" y="348462"/>
                        <a:pt x="351880" y="378958"/>
                        <a:pt x="400050" y="346845"/>
                      </a:cubicBezTo>
                      <a:cubicBezTo>
                        <a:pt x="403225" y="334145"/>
                        <a:pt x="401966" y="319397"/>
                        <a:pt x="409575" y="308745"/>
                      </a:cubicBezTo>
                      <a:cubicBezTo>
                        <a:pt x="427595" y="283516"/>
                        <a:pt x="450394" y="279264"/>
                        <a:pt x="476250" y="270645"/>
                      </a:cubicBezTo>
                      <a:cubicBezTo>
                        <a:pt x="590723" y="156172"/>
                        <a:pt x="455887" y="286027"/>
                        <a:pt x="542925" y="213495"/>
                      </a:cubicBezTo>
                      <a:cubicBezTo>
                        <a:pt x="585907" y="177677"/>
                        <a:pt x="554927" y="191669"/>
                        <a:pt x="600075" y="165870"/>
                      </a:cubicBezTo>
                      <a:cubicBezTo>
                        <a:pt x="612403" y="158825"/>
                        <a:pt x="625124" y="152413"/>
                        <a:pt x="638175" y="146820"/>
                      </a:cubicBezTo>
                      <a:cubicBezTo>
                        <a:pt x="647403" y="142865"/>
                        <a:pt x="657973" y="142171"/>
                        <a:pt x="666750" y="137295"/>
                      </a:cubicBezTo>
                      <a:cubicBezTo>
                        <a:pt x="686764" y="126176"/>
                        <a:pt x="707711" y="115384"/>
                        <a:pt x="723900" y="99195"/>
                      </a:cubicBezTo>
                      <a:cubicBezTo>
                        <a:pt x="733425" y="89670"/>
                        <a:pt x="740700" y="77162"/>
                        <a:pt x="752475" y="70620"/>
                      </a:cubicBezTo>
                      <a:cubicBezTo>
                        <a:pt x="770028" y="60868"/>
                        <a:pt x="790575" y="57920"/>
                        <a:pt x="809625" y="51570"/>
                      </a:cubicBezTo>
                      <a:cubicBezTo>
                        <a:pt x="829215" y="45040"/>
                        <a:pt x="856366" y="35178"/>
                        <a:pt x="876300" y="32520"/>
                      </a:cubicBezTo>
                      <a:cubicBezTo>
                        <a:pt x="911061" y="27885"/>
                        <a:pt x="946220" y="26868"/>
                        <a:pt x="981075" y="22995"/>
                      </a:cubicBezTo>
                      <a:cubicBezTo>
                        <a:pt x="1003388" y="20516"/>
                        <a:pt x="1025353" y="15015"/>
                        <a:pt x="1047750" y="13470"/>
                      </a:cubicBezTo>
                      <a:cubicBezTo>
                        <a:pt x="1117506" y="8659"/>
                        <a:pt x="1187450" y="7120"/>
                        <a:pt x="1257300" y="3945"/>
                      </a:cubicBezTo>
                      <a:cubicBezTo>
                        <a:pt x="1273175" y="7120"/>
                        <a:pt x="1295945" y="0"/>
                        <a:pt x="1304925" y="13470"/>
                      </a:cubicBezTo>
                      <a:cubicBezTo>
                        <a:pt x="1311275" y="22995"/>
                        <a:pt x="1284445" y="24425"/>
                        <a:pt x="1276350" y="32520"/>
                      </a:cubicBezTo>
                      <a:cubicBezTo>
                        <a:pt x="1224451" y="84419"/>
                        <a:pt x="1273777" y="61953"/>
                        <a:pt x="1219200" y="80145"/>
                      </a:cubicBezTo>
                      <a:cubicBezTo>
                        <a:pt x="1216025" y="89670"/>
                        <a:pt x="1214165" y="99740"/>
                        <a:pt x="1209675" y="108720"/>
                      </a:cubicBezTo>
                      <a:cubicBezTo>
                        <a:pt x="1182040" y="163990"/>
                        <a:pt x="1196623" y="108599"/>
                        <a:pt x="1171575" y="175395"/>
                      </a:cubicBezTo>
                      <a:cubicBezTo>
                        <a:pt x="1166978" y="187652"/>
                        <a:pt x="1165812" y="200956"/>
                        <a:pt x="1162050" y="213495"/>
                      </a:cubicBezTo>
                      <a:cubicBezTo>
                        <a:pt x="1156280" y="232729"/>
                        <a:pt x="1149350" y="251595"/>
                        <a:pt x="1143000" y="270645"/>
                      </a:cubicBezTo>
                      <a:cubicBezTo>
                        <a:pt x="1139825" y="280170"/>
                        <a:pt x="1139044" y="290866"/>
                        <a:pt x="1133475" y="299220"/>
                      </a:cubicBezTo>
                      <a:cubicBezTo>
                        <a:pt x="1127125" y="308745"/>
                        <a:pt x="1119545" y="317556"/>
                        <a:pt x="1114425" y="327795"/>
                      </a:cubicBezTo>
                      <a:cubicBezTo>
                        <a:pt x="1109935" y="336775"/>
                        <a:pt x="1109776" y="347593"/>
                        <a:pt x="1104900" y="356370"/>
                      </a:cubicBezTo>
                      <a:cubicBezTo>
                        <a:pt x="1093781" y="376384"/>
                        <a:pt x="1066800" y="413520"/>
                        <a:pt x="1066800" y="413520"/>
                      </a:cubicBezTo>
                      <a:cubicBezTo>
                        <a:pt x="1046976" y="492814"/>
                        <a:pt x="1071114" y="414416"/>
                        <a:pt x="1038225" y="480195"/>
                      </a:cubicBezTo>
                      <a:cubicBezTo>
                        <a:pt x="1033735" y="489175"/>
                        <a:pt x="1034864" y="500845"/>
                        <a:pt x="1028700" y="508770"/>
                      </a:cubicBezTo>
                      <a:cubicBezTo>
                        <a:pt x="1012160" y="530036"/>
                        <a:pt x="986494" y="543504"/>
                        <a:pt x="971550" y="565920"/>
                      </a:cubicBezTo>
                      <a:cubicBezTo>
                        <a:pt x="946931" y="602849"/>
                        <a:pt x="963360" y="590875"/>
                        <a:pt x="923925" y="604020"/>
                      </a:cubicBezTo>
                      <a:cubicBezTo>
                        <a:pt x="914400" y="613545"/>
                        <a:pt x="906558" y="625123"/>
                        <a:pt x="895350" y="632595"/>
                      </a:cubicBezTo>
                      <a:cubicBezTo>
                        <a:pt x="886996" y="638164"/>
                        <a:pt x="875755" y="637630"/>
                        <a:pt x="866775" y="642120"/>
                      </a:cubicBezTo>
                      <a:cubicBezTo>
                        <a:pt x="800996" y="675009"/>
                        <a:pt x="879394" y="650871"/>
                        <a:pt x="800100" y="670695"/>
                      </a:cubicBezTo>
                      <a:cubicBezTo>
                        <a:pt x="716045" y="726731"/>
                        <a:pt x="850395" y="640785"/>
                        <a:pt x="714375" y="708795"/>
                      </a:cubicBezTo>
                      <a:cubicBezTo>
                        <a:pt x="701675" y="715145"/>
                        <a:pt x="689570" y="722859"/>
                        <a:pt x="676275" y="727845"/>
                      </a:cubicBezTo>
                      <a:cubicBezTo>
                        <a:pt x="664018" y="732442"/>
                        <a:pt x="650762" y="733774"/>
                        <a:pt x="638175" y="737370"/>
                      </a:cubicBezTo>
                      <a:cubicBezTo>
                        <a:pt x="569834" y="756896"/>
                        <a:pt x="658801" y="737055"/>
                        <a:pt x="561975" y="756420"/>
                      </a:cubicBezTo>
                      <a:cubicBezTo>
                        <a:pt x="399908" y="749053"/>
                        <a:pt x="380675" y="738683"/>
                        <a:pt x="247650" y="756420"/>
                      </a:cubicBezTo>
                      <a:cubicBezTo>
                        <a:pt x="234674" y="758150"/>
                        <a:pt x="222250" y="762770"/>
                        <a:pt x="209550" y="765945"/>
                      </a:cubicBezTo>
                      <a:cubicBezTo>
                        <a:pt x="203200" y="775470"/>
                        <a:pt x="199294" y="787191"/>
                        <a:pt x="190500" y="794520"/>
                      </a:cubicBezTo>
                      <a:cubicBezTo>
                        <a:pt x="160769" y="819295"/>
                        <a:pt x="153602" y="808206"/>
                        <a:pt x="123825" y="823095"/>
                      </a:cubicBezTo>
                      <a:cubicBezTo>
                        <a:pt x="113586" y="828215"/>
                        <a:pt x="105489" y="837025"/>
                        <a:pt x="95250" y="842145"/>
                      </a:cubicBezTo>
                      <a:cubicBezTo>
                        <a:pt x="16380" y="881580"/>
                        <a:pt x="119992" y="816125"/>
                        <a:pt x="38100" y="870720"/>
                      </a:cubicBezTo>
                      <a:cubicBezTo>
                        <a:pt x="14069" y="906767"/>
                        <a:pt x="27145" y="891200"/>
                        <a:pt x="0" y="918345"/>
                      </a:cubicBezTo>
                    </a:path>
                  </a:pathLst>
                </a:custGeom>
                <a:noFill/>
                <a:ln w="25400">
                  <a:solidFill>
                    <a:srgbClr val="C3D69B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latin typeface="+mn-lt"/>
                    <a:ea typeface="+mn-ea"/>
                  </a:endParaRPr>
                </a:p>
              </p:txBody>
            </p:sp>
            <p:sp>
              <p:nvSpPr>
                <p:cNvPr id="70" name="Freeform 69"/>
                <p:cNvSpPr>
                  <a:spLocks noChangeArrowheads="1"/>
                </p:cNvSpPr>
                <p:nvPr/>
              </p:nvSpPr>
              <p:spPr bwMode="auto">
                <a:xfrm>
                  <a:off x="4252210" y="10143551"/>
                  <a:ext cx="724763" cy="521914"/>
                </a:xfrm>
                <a:custGeom>
                  <a:avLst/>
                  <a:gdLst>
                    <a:gd name="T0" fmla="*/ 0 w 561975"/>
                    <a:gd name="T1" fmla="*/ 519332 h 438150"/>
                    <a:gd name="T2" fmla="*/ 24484 w 561975"/>
                    <a:gd name="T3" fmla="*/ 485463 h 438150"/>
                    <a:gd name="T4" fmla="*/ 48969 w 561975"/>
                    <a:gd name="T5" fmla="*/ 417724 h 438150"/>
                    <a:gd name="T6" fmla="*/ 85695 w 561975"/>
                    <a:gd name="T7" fmla="*/ 395144 h 438150"/>
                    <a:gd name="T8" fmla="*/ 110180 w 561975"/>
                    <a:gd name="T9" fmla="*/ 361274 h 438150"/>
                    <a:gd name="T10" fmla="*/ 183633 w 561975"/>
                    <a:gd name="T11" fmla="*/ 316115 h 438150"/>
                    <a:gd name="T12" fmla="*/ 208117 w 561975"/>
                    <a:gd name="T13" fmla="*/ 282246 h 438150"/>
                    <a:gd name="T14" fmla="*/ 281571 w 561975"/>
                    <a:gd name="T15" fmla="*/ 248376 h 438150"/>
                    <a:gd name="T16" fmla="*/ 318297 w 561975"/>
                    <a:gd name="T17" fmla="*/ 225797 h 438150"/>
                    <a:gd name="T18" fmla="*/ 391750 w 561975"/>
                    <a:gd name="T19" fmla="*/ 203217 h 438150"/>
                    <a:gd name="T20" fmla="*/ 501930 w 561975"/>
                    <a:gd name="T21" fmla="*/ 135478 h 438150"/>
                    <a:gd name="T22" fmla="*/ 538657 w 561975"/>
                    <a:gd name="T23" fmla="*/ 112898 h 438150"/>
                    <a:gd name="T24" fmla="*/ 648837 w 561975"/>
                    <a:gd name="T25" fmla="*/ 33869 h 438150"/>
                    <a:gd name="T26" fmla="*/ 685563 w 561975"/>
                    <a:gd name="T27" fmla="*/ 22580 h 438150"/>
                    <a:gd name="T28" fmla="*/ 722290 w 561975"/>
                    <a:gd name="T29" fmla="*/ 0 h 4381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61975"/>
                    <a:gd name="T46" fmla="*/ 0 h 438150"/>
                    <a:gd name="T47" fmla="*/ 561975 w 561975"/>
                    <a:gd name="T48" fmla="*/ 438150 h 43815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61975" h="438150">
                      <a:moveTo>
                        <a:pt x="0" y="438150"/>
                      </a:moveTo>
                      <a:cubicBezTo>
                        <a:pt x="6350" y="428625"/>
                        <a:pt x="14401" y="420036"/>
                        <a:pt x="19050" y="409575"/>
                      </a:cubicBezTo>
                      <a:cubicBezTo>
                        <a:pt x="27205" y="391225"/>
                        <a:pt x="21392" y="363564"/>
                        <a:pt x="38100" y="352425"/>
                      </a:cubicBezTo>
                      <a:lnTo>
                        <a:pt x="66675" y="333375"/>
                      </a:lnTo>
                      <a:cubicBezTo>
                        <a:pt x="73025" y="323850"/>
                        <a:pt x="77110" y="312338"/>
                        <a:pt x="85725" y="304800"/>
                      </a:cubicBezTo>
                      <a:cubicBezTo>
                        <a:pt x="102955" y="289723"/>
                        <a:pt x="142875" y="266700"/>
                        <a:pt x="142875" y="266700"/>
                      </a:cubicBezTo>
                      <a:cubicBezTo>
                        <a:pt x="149225" y="257175"/>
                        <a:pt x="153830" y="246220"/>
                        <a:pt x="161925" y="238125"/>
                      </a:cubicBezTo>
                      <a:cubicBezTo>
                        <a:pt x="189222" y="210828"/>
                        <a:pt x="188087" y="225044"/>
                        <a:pt x="219075" y="209550"/>
                      </a:cubicBezTo>
                      <a:cubicBezTo>
                        <a:pt x="229314" y="204430"/>
                        <a:pt x="237189" y="195149"/>
                        <a:pt x="247650" y="190500"/>
                      </a:cubicBezTo>
                      <a:cubicBezTo>
                        <a:pt x="266000" y="182345"/>
                        <a:pt x="288092" y="182589"/>
                        <a:pt x="304800" y="171450"/>
                      </a:cubicBezTo>
                      <a:lnTo>
                        <a:pt x="390525" y="114300"/>
                      </a:lnTo>
                      <a:cubicBezTo>
                        <a:pt x="400050" y="107950"/>
                        <a:pt x="411005" y="103345"/>
                        <a:pt x="419100" y="95250"/>
                      </a:cubicBezTo>
                      <a:cubicBezTo>
                        <a:pt x="443755" y="70595"/>
                        <a:pt x="470646" y="39968"/>
                        <a:pt x="504825" y="28575"/>
                      </a:cubicBezTo>
                      <a:cubicBezTo>
                        <a:pt x="514350" y="25400"/>
                        <a:pt x="524420" y="23540"/>
                        <a:pt x="533400" y="19050"/>
                      </a:cubicBezTo>
                      <a:cubicBezTo>
                        <a:pt x="543639" y="13930"/>
                        <a:pt x="561975" y="0"/>
                        <a:pt x="561975" y="0"/>
                      </a:cubicBezTo>
                    </a:path>
                  </a:pathLst>
                </a:custGeom>
                <a:noFill/>
                <a:ln w="25400">
                  <a:solidFill>
                    <a:srgbClr val="C3D69B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6" name="Group 100"/>
              <p:cNvGrpSpPr>
                <a:grpSpLocks/>
              </p:cNvGrpSpPr>
              <p:nvPr/>
            </p:nvGrpSpPr>
            <p:grpSpPr bwMode="auto">
              <a:xfrm flipH="1">
                <a:off x="1031298" y="10107605"/>
                <a:ext cx="409622" cy="249280"/>
                <a:chOff x="3849026" y="9999557"/>
                <a:chExt cx="1311661" cy="913348"/>
              </a:xfrm>
            </p:grpSpPr>
            <p:sp>
              <p:nvSpPr>
                <p:cNvPr id="65" name="Freeform 64"/>
                <p:cNvSpPr>
                  <a:spLocks noChangeArrowheads="1"/>
                </p:cNvSpPr>
                <p:nvPr/>
              </p:nvSpPr>
              <p:spPr bwMode="auto">
                <a:xfrm>
                  <a:off x="3849026" y="9999557"/>
                  <a:ext cx="1311661" cy="913348"/>
                </a:xfrm>
                <a:custGeom>
                  <a:avLst/>
                  <a:gdLst>
                    <a:gd name="T0" fmla="*/ 238374 w 1311275"/>
                    <a:gd name="T1" fmla="*/ 787828 h 918345"/>
                    <a:gd name="T2" fmla="*/ 276514 w 1311275"/>
                    <a:gd name="T3" fmla="*/ 721715 h 918345"/>
                    <a:gd name="T4" fmla="*/ 295584 w 1311275"/>
                    <a:gd name="T5" fmla="*/ 693380 h 918345"/>
                    <a:gd name="T6" fmla="*/ 305118 w 1311275"/>
                    <a:gd name="T7" fmla="*/ 570598 h 918345"/>
                    <a:gd name="T8" fmla="*/ 333723 w 1311275"/>
                    <a:gd name="T9" fmla="*/ 485595 h 918345"/>
                    <a:gd name="T10" fmla="*/ 352793 w 1311275"/>
                    <a:gd name="T11" fmla="*/ 457261 h 918345"/>
                    <a:gd name="T12" fmla="*/ 343258 w 1311275"/>
                    <a:gd name="T13" fmla="*/ 419482 h 918345"/>
                    <a:gd name="T14" fmla="*/ 362328 w 1311275"/>
                    <a:gd name="T15" fmla="*/ 391147 h 918345"/>
                    <a:gd name="T16" fmla="*/ 400468 w 1311275"/>
                    <a:gd name="T17" fmla="*/ 343924 h 918345"/>
                    <a:gd name="T18" fmla="*/ 410003 w 1311275"/>
                    <a:gd name="T19" fmla="*/ 306145 h 918345"/>
                    <a:gd name="T20" fmla="*/ 476748 w 1311275"/>
                    <a:gd name="T21" fmla="*/ 268365 h 918345"/>
                    <a:gd name="T22" fmla="*/ 543492 w 1311275"/>
                    <a:gd name="T23" fmla="*/ 211697 h 918345"/>
                    <a:gd name="T24" fmla="*/ 600702 w 1311275"/>
                    <a:gd name="T25" fmla="*/ 164473 h 918345"/>
                    <a:gd name="T26" fmla="*/ 638842 w 1311275"/>
                    <a:gd name="T27" fmla="*/ 145583 h 918345"/>
                    <a:gd name="T28" fmla="*/ 667447 w 1311275"/>
                    <a:gd name="T29" fmla="*/ 136139 h 918345"/>
                    <a:gd name="T30" fmla="*/ 724656 w 1311275"/>
                    <a:gd name="T31" fmla="*/ 98360 h 918345"/>
                    <a:gd name="T32" fmla="*/ 753261 w 1311275"/>
                    <a:gd name="T33" fmla="*/ 70025 h 918345"/>
                    <a:gd name="T34" fmla="*/ 810471 w 1311275"/>
                    <a:gd name="T35" fmla="*/ 51136 h 918345"/>
                    <a:gd name="T36" fmla="*/ 877215 w 1311275"/>
                    <a:gd name="T37" fmla="*/ 32246 h 918345"/>
                    <a:gd name="T38" fmla="*/ 982100 w 1311275"/>
                    <a:gd name="T39" fmla="*/ 22801 h 918345"/>
                    <a:gd name="T40" fmla="*/ 1048845 w 1311275"/>
                    <a:gd name="T41" fmla="*/ 13357 h 918345"/>
                    <a:gd name="T42" fmla="*/ 1258614 w 1311275"/>
                    <a:gd name="T43" fmla="*/ 3912 h 918345"/>
                    <a:gd name="T44" fmla="*/ 1306288 w 1311275"/>
                    <a:gd name="T45" fmla="*/ 13357 h 918345"/>
                    <a:gd name="T46" fmla="*/ 1277684 w 1311275"/>
                    <a:gd name="T47" fmla="*/ 32246 h 918345"/>
                    <a:gd name="T48" fmla="*/ 1220474 w 1311275"/>
                    <a:gd name="T49" fmla="*/ 79470 h 918345"/>
                    <a:gd name="T50" fmla="*/ 1210939 w 1311275"/>
                    <a:gd name="T51" fmla="*/ 107804 h 918345"/>
                    <a:gd name="T52" fmla="*/ 1172799 w 1311275"/>
                    <a:gd name="T53" fmla="*/ 173918 h 918345"/>
                    <a:gd name="T54" fmla="*/ 1163264 w 1311275"/>
                    <a:gd name="T55" fmla="*/ 211697 h 918345"/>
                    <a:gd name="T56" fmla="*/ 1144194 w 1311275"/>
                    <a:gd name="T57" fmla="*/ 268365 h 918345"/>
                    <a:gd name="T58" fmla="*/ 1134659 w 1311275"/>
                    <a:gd name="T59" fmla="*/ 296700 h 918345"/>
                    <a:gd name="T60" fmla="*/ 1115589 w 1311275"/>
                    <a:gd name="T61" fmla="*/ 325034 h 918345"/>
                    <a:gd name="T62" fmla="*/ 1106054 w 1311275"/>
                    <a:gd name="T63" fmla="*/ 353368 h 918345"/>
                    <a:gd name="T64" fmla="*/ 1067915 w 1311275"/>
                    <a:gd name="T65" fmla="*/ 410037 h 918345"/>
                    <a:gd name="T66" fmla="*/ 1039310 w 1311275"/>
                    <a:gd name="T67" fmla="*/ 476150 h 918345"/>
                    <a:gd name="T68" fmla="*/ 1029775 w 1311275"/>
                    <a:gd name="T69" fmla="*/ 504485 h 918345"/>
                    <a:gd name="T70" fmla="*/ 972565 w 1311275"/>
                    <a:gd name="T71" fmla="*/ 561153 h 918345"/>
                    <a:gd name="T72" fmla="*/ 924890 w 1311275"/>
                    <a:gd name="T73" fmla="*/ 598933 h 918345"/>
                    <a:gd name="T74" fmla="*/ 896285 w 1311275"/>
                    <a:gd name="T75" fmla="*/ 627267 h 918345"/>
                    <a:gd name="T76" fmla="*/ 867681 w 1311275"/>
                    <a:gd name="T77" fmla="*/ 636712 h 918345"/>
                    <a:gd name="T78" fmla="*/ 800936 w 1311275"/>
                    <a:gd name="T79" fmla="*/ 665046 h 918345"/>
                    <a:gd name="T80" fmla="*/ 715121 w 1311275"/>
                    <a:gd name="T81" fmla="*/ 702825 h 918345"/>
                    <a:gd name="T82" fmla="*/ 676982 w 1311275"/>
                    <a:gd name="T83" fmla="*/ 721715 h 918345"/>
                    <a:gd name="T84" fmla="*/ 638842 w 1311275"/>
                    <a:gd name="T85" fmla="*/ 731159 h 918345"/>
                    <a:gd name="T86" fmla="*/ 562562 w 1311275"/>
                    <a:gd name="T87" fmla="*/ 750049 h 918345"/>
                    <a:gd name="T88" fmla="*/ 247909 w 1311275"/>
                    <a:gd name="T89" fmla="*/ 750049 h 918345"/>
                    <a:gd name="T90" fmla="*/ 209769 w 1311275"/>
                    <a:gd name="T91" fmla="*/ 759494 h 918345"/>
                    <a:gd name="T92" fmla="*/ 190699 w 1311275"/>
                    <a:gd name="T93" fmla="*/ 787828 h 918345"/>
                    <a:gd name="T94" fmla="*/ 123954 w 1311275"/>
                    <a:gd name="T95" fmla="*/ 816162 h 918345"/>
                    <a:gd name="T96" fmla="*/ 95350 w 1311275"/>
                    <a:gd name="T97" fmla="*/ 835052 h 918345"/>
                    <a:gd name="T98" fmla="*/ 38140 w 1311275"/>
                    <a:gd name="T99" fmla="*/ 863386 h 918345"/>
                    <a:gd name="T100" fmla="*/ 0 w 1311275"/>
                    <a:gd name="T101" fmla="*/ 910610 h 91834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311275"/>
                    <a:gd name="T154" fmla="*/ 0 h 918345"/>
                    <a:gd name="T155" fmla="*/ 1311275 w 1311275"/>
                    <a:gd name="T156" fmla="*/ 918345 h 918345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311275" h="918345">
                      <a:moveTo>
                        <a:pt x="238125" y="794520"/>
                      </a:moveTo>
                      <a:cubicBezTo>
                        <a:pt x="284537" y="724902"/>
                        <a:pt x="227886" y="812438"/>
                        <a:pt x="276225" y="727845"/>
                      </a:cubicBezTo>
                      <a:cubicBezTo>
                        <a:pt x="281905" y="717906"/>
                        <a:pt x="288925" y="708795"/>
                        <a:pt x="295275" y="699270"/>
                      </a:cubicBezTo>
                      <a:cubicBezTo>
                        <a:pt x="298450" y="657995"/>
                        <a:pt x="299963" y="616558"/>
                        <a:pt x="304800" y="575445"/>
                      </a:cubicBezTo>
                      <a:cubicBezTo>
                        <a:pt x="307598" y="551658"/>
                        <a:pt x="323665" y="509140"/>
                        <a:pt x="333375" y="489720"/>
                      </a:cubicBezTo>
                      <a:cubicBezTo>
                        <a:pt x="338495" y="479481"/>
                        <a:pt x="346075" y="470670"/>
                        <a:pt x="352425" y="461145"/>
                      </a:cubicBezTo>
                      <a:cubicBezTo>
                        <a:pt x="349250" y="448445"/>
                        <a:pt x="341049" y="436004"/>
                        <a:pt x="342900" y="423045"/>
                      </a:cubicBezTo>
                      <a:cubicBezTo>
                        <a:pt x="344519" y="411712"/>
                        <a:pt x="356830" y="404709"/>
                        <a:pt x="361950" y="394470"/>
                      </a:cubicBezTo>
                      <a:cubicBezTo>
                        <a:pt x="384954" y="348462"/>
                        <a:pt x="351880" y="378958"/>
                        <a:pt x="400050" y="346845"/>
                      </a:cubicBezTo>
                      <a:cubicBezTo>
                        <a:pt x="403225" y="334145"/>
                        <a:pt x="401966" y="319397"/>
                        <a:pt x="409575" y="308745"/>
                      </a:cubicBezTo>
                      <a:cubicBezTo>
                        <a:pt x="427595" y="283516"/>
                        <a:pt x="450394" y="279264"/>
                        <a:pt x="476250" y="270645"/>
                      </a:cubicBezTo>
                      <a:cubicBezTo>
                        <a:pt x="590723" y="156172"/>
                        <a:pt x="455887" y="286027"/>
                        <a:pt x="542925" y="213495"/>
                      </a:cubicBezTo>
                      <a:cubicBezTo>
                        <a:pt x="585907" y="177677"/>
                        <a:pt x="554927" y="191669"/>
                        <a:pt x="600075" y="165870"/>
                      </a:cubicBezTo>
                      <a:cubicBezTo>
                        <a:pt x="612403" y="158825"/>
                        <a:pt x="625124" y="152413"/>
                        <a:pt x="638175" y="146820"/>
                      </a:cubicBezTo>
                      <a:cubicBezTo>
                        <a:pt x="647403" y="142865"/>
                        <a:pt x="657973" y="142171"/>
                        <a:pt x="666750" y="137295"/>
                      </a:cubicBezTo>
                      <a:cubicBezTo>
                        <a:pt x="686764" y="126176"/>
                        <a:pt x="707711" y="115384"/>
                        <a:pt x="723900" y="99195"/>
                      </a:cubicBezTo>
                      <a:cubicBezTo>
                        <a:pt x="733425" y="89670"/>
                        <a:pt x="740700" y="77162"/>
                        <a:pt x="752475" y="70620"/>
                      </a:cubicBezTo>
                      <a:cubicBezTo>
                        <a:pt x="770028" y="60868"/>
                        <a:pt x="790575" y="57920"/>
                        <a:pt x="809625" y="51570"/>
                      </a:cubicBezTo>
                      <a:cubicBezTo>
                        <a:pt x="829215" y="45040"/>
                        <a:pt x="856366" y="35178"/>
                        <a:pt x="876300" y="32520"/>
                      </a:cubicBezTo>
                      <a:cubicBezTo>
                        <a:pt x="911061" y="27885"/>
                        <a:pt x="946220" y="26868"/>
                        <a:pt x="981075" y="22995"/>
                      </a:cubicBezTo>
                      <a:cubicBezTo>
                        <a:pt x="1003388" y="20516"/>
                        <a:pt x="1025353" y="15015"/>
                        <a:pt x="1047750" y="13470"/>
                      </a:cubicBezTo>
                      <a:cubicBezTo>
                        <a:pt x="1117506" y="8659"/>
                        <a:pt x="1187450" y="7120"/>
                        <a:pt x="1257300" y="3945"/>
                      </a:cubicBezTo>
                      <a:cubicBezTo>
                        <a:pt x="1273175" y="7120"/>
                        <a:pt x="1295945" y="0"/>
                        <a:pt x="1304925" y="13470"/>
                      </a:cubicBezTo>
                      <a:cubicBezTo>
                        <a:pt x="1311275" y="22995"/>
                        <a:pt x="1284445" y="24425"/>
                        <a:pt x="1276350" y="32520"/>
                      </a:cubicBezTo>
                      <a:cubicBezTo>
                        <a:pt x="1224451" y="84419"/>
                        <a:pt x="1273777" y="61953"/>
                        <a:pt x="1219200" y="80145"/>
                      </a:cubicBezTo>
                      <a:cubicBezTo>
                        <a:pt x="1216025" y="89670"/>
                        <a:pt x="1214165" y="99740"/>
                        <a:pt x="1209675" y="108720"/>
                      </a:cubicBezTo>
                      <a:cubicBezTo>
                        <a:pt x="1182040" y="163990"/>
                        <a:pt x="1196623" y="108599"/>
                        <a:pt x="1171575" y="175395"/>
                      </a:cubicBezTo>
                      <a:cubicBezTo>
                        <a:pt x="1166978" y="187652"/>
                        <a:pt x="1165812" y="200956"/>
                        <a:pt x="1162050" y="213495"/>
                      </a:cubicBezTo>
                      <a:cubicBezTo>
                        <a:pt x="1156280" y="232729"/>
                        <a:pt x="1149350" y="251595"/>
                        <a:pt x="1143000" y="270645"/>
                      </a:cubicBezTo>
                      <a:cubicBezTo>
                        <a:pt x="1139825" y="280170"/>
                        <a:pt x="1139044" y="290866"/>
                        <a:pt x="1133475" y="299220"/>
                      </a:cubicBezTo>
                      <a:cubicBezTo>
                        <a:pt x="1127125" y="308745"/>
                        <a:pt x="1119545" y="317556"/>
                        <a:pt x="1114425" y="327795"/>
                      </a:cubicBezTo>
                      <a:cubicBezTo>
                        <a:pt x="1109935" y="336775"/>
                        <a:pt x="1109776" y="347593"/>
                        <a:pt x="1104900" y="356370"/>
                      </a:cubicBezTo>
                      <a:cubicBezTo>
                        <a:pt x="1093781" y="376384"/>
                        <a:pt x="1066800" y="413520"/>
                        <a:pt x="1066800" y="413520"/>
                      </a:cubicBezTo>
                      <a:cubicBezTo>
                        <a:pt x="1046976" y="492814"/>
                        <a:pt x="1071114" y="414416"/>
                        <a:pt x="1038225" y="480195"/>
                      </a:cubicBezTo>
                      <a:cubicBezTo>
                        <a:pt x="1033735" y="489175"/>
                        <a:pt x="1034864" y="500845"/>
                        <a:pt x="1028700" y="508770"/>
                      </a:cubicBezTo>
                      <a:cubicBezTo>
                        <a:pt x="1012160" y="530036"/>
                        <a:pt x="986494" y="543504"/>
                        <a:pt x="971550" y="565920"/>
                      </a:cubicBezTo>
                      <a:cubicBezTo>
                        <a:pt x="946931" y="602849"/>
                        <a:pt x="963360" y="590875"/>
                        <a:pt x="923925" y="604020"/>
                      </a:cubicBezTo>
                      <a:cubicBezTo>
                        <a:pt x="914400" y="613545"/>
                        <a:pt x="906558" y="625123"/>
                        <a:pt x="895350" y="632595"/>
                      </a:cubicBezTo>
                      <a:cubicBezTo>
                        <a:pt x="886996" y="638164"/>
                        <a:pt x="875755" y="637630"/>
                        <a:pt x="866775" y="642120"/>
                      </a:cubicBezTo>
                      <a:cubicBezTo>
                        <a:pt x="800996" y="675009"/>
                        <a:pt x="879394" y="650871"/>
                        <a:pt x="800100" y="670695"/>
                      </a:cubicBezTo>
                      <a:cubicBezTo>
                        <a:pt x="716045" y="726731"/>
                        <a:pt x="850395" y="640785"/>
                        <a:pt x="714375" y="708795"/>
                      </a:cubicBezTo>
                      <a:cubicBezTo>
                        <a:pt x="701675" y="715145"/>
                        <a:pt x="689570" y="722859"/>
                        <a:pt x="676275" y="727845"/>
                      </a:cubicBezTo>
                      <a:cubicBezTo>
                        <a:pt x="664018" y="732442"/>
                        <a:pt x="650762" y="733774"/>
                        <a:pt x="638175" y="737370"/>
                      </a:cubicBezTo>
                      <a:cubicBezTo>
                        <a:pt x="569834" y="756896"/>
                        <a:pt x="658801" y="737055"/>
                        <a:pt x="561975" y="756420"/>
                      </a:cubicBezTo>
                      <a:cubicBezTo>
                        <a:pt x="399908" y="749053"/>
                        <a:pt x="380675" y="738683"/>
                        <a:pt x="247650" y="756420"/>
                      </a:cubicBezTo>
                      <a:cubicBezTo>
                        <a:pt x="234674" y="758150"/>
                        <a:pt x="222250" y="762770"/>
                        <a:pt x="209550" y="765945"/>
                      </a:cubicBezTo>
                      <a:cubicBezTo>
                        <a:pt x="203200" y="775470"/>
                        <a:pt x="199294" y="787191"/>
                        <a:pt x="190500" y="794520"/>
                      </a:cubicBezTo>
                      <a:cubicBezTo>
                        <a:pt x="160769" y="819295"/>
                        <a:pt x="153602" y="808206"/>
                        <a:pt x="123825" y="823095"/>
                      </a:cubicBezTo>
                      <a:cubicBezTo>
                        <a:pt x="113586" y="828215"/>
                        <a:pt x="105489" y="837025"/>
                        <a:pt x="95250" y="842145"/>
                      </a:cubicBezTo>
                      <a:cubicBezTo>
                        <a:pt x="16380" y="881580"/>
                        <a:pt x="119992" y="816125"/>
                        <a:pt x="38100" y="870720"/>
                      </a:cubicBezTo>
                      <a:cubicBezTo>
                        <a:pt x="14069" y="906767"/>
                        <a:pt x="27145" y="891200"/>
                        <a:pt x="0" y="918345"/>
                      </a:cubicBezTo>
                    </a:path>
                  </a:pathLst>
                </a:custGeom>
                <a:noFill/>
                <a:ln w="25400">
                  <a:solidFill>
                    <a:srgbClr val="C3D69B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latin typeface="+mn-lt"/>
                    <a:ea typeface="+mn-ea"/>
                  </a:endParaRPr>
                </a:p>
              </p:txBody>
            </p:sp>
            <p:sp>
              <p:nvSpPr>
                <p:cNvPr id="67" name="Freeform 66"/>
                <p:cNvSpPr>
                  <a:spLocks noChangeArrowheads="1"/>
                </p:cNvSpPr>
                <p:nvPr/>
              </p:nvSpPr>
              <p:spPr bwMode="auto">
                <a:xfrm>
                  <a:off x="4260662" y="10113726"/>
                  <a:ext cx="718625" cy="546375"/>
                </a:xfrm>
                <a:custGeom>
                  <a:avLst/>
                  <a:gdLst>
                    <a:gd name="T0" fmla="*/ 0 w 561975"/>
                    <a:gd name="T1" fmla="*/ 540675 h 438150"/>
                    <a:gd name="T2" fmla="*/ 24468 w 561975"/>
                    <a:gd name="T3" fmla="*/ 505414 h 438150"/>
                    <a:gd name="T4" fmla="*/ 48936 w 561975"/>
                    <a:gd name="T5" fmla="*/ 434891 h 438150"/>
                    <a:gd name="T6" fmla="*/ 85638 w 561975"/>
                    <a:gd name="T7" fmla="*/ 411383 h 438150"/>
                    <a:gd name="T8" fmla="*/ 110106 w 561975"/>
                    <a:gd name="T9" fmla="*/ 376122 h 438150"/>
                    <a:gd name="T10" fmla="*/ 183509 w 561975"/>
                    <a:gd name="T11" fmla="*/ 329107 h 438150"/>
                    <a:gd name="T12" fmla="*/ 207977 w 561975"/>
                    <a:gd name="T13" fmla="*/ 293845 h 438150"/>
                    <a:gd name="T14" fmla="*/ 281381 w 561975"/>
                    <a:gd name="T15" fmla="*/ 258584 h 438150"/>
                    <a:gd name="T16" fmla="*/ 318083 w 561975"/>
                    <a:gd name="T17" fmla="*/ 235076 h 438150"/>
                    <a:gd name="T18" fmla="*/ 391487 w 561975"/>
                    <a:gd name="T19" fmla="*/ 211568 h 438150"/>
                    <a:gd name="T20" fmla="*/ 501593 w 561975"/>
                    <a:gd name="T21" fmla="*/ 141046 h 438150"/>
                    <a:gd name="T22" fmla="*/ 538294 w 561975"/>
                    <a:gd name="T23" fmla="*/ 117538 h 438150"/>
                    <a:gd name="T24" fmla="*/ 648400 w 561975"/>
                    <a:gd name="T25" fmla="*/ 35261 h 438150"/>
                    <a:gd name="T26" fmla="*/ 685102 w 561975"/>
                    <a:gd name="T27" fmla="*/ 23508 h 438150"/>
                    <a:gd name="T28" fmla="*/ 721804 w 561975"/>
                    <a:gd name="T29" fmla="*/ 0 h 4381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61975"/>
                    <a:gd name="T46" fmla="*/ 0 h 438150"/>
                    <a:gd name="T47" fmla="*/ 561975 w 561975"/>
                    <a:gd name="T48" fmla="*/ 438150 h 43815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61975" h="438150">
                      <a:moveTo>
                        <a:pt x="0" y="438150"/>
                      </a:moveTo>
                      <a:cubicBezTo>
                        <a:pt x="6350" y="428625"/>
                        <a:pt x="14401" y="420036"/>
                        <a:pt x="19050" y="409575"/>
                      </a:cubicBezTo>
                      <a:cubicBezTo>
                        <a:pt x="27205" y="391225"/>
                        <a:pt x="21392" y="363564"/>
                        <a:pt x="38100" y="352425"/>
                      </a:cubicBezTo>
                      <a:lnTo>
                        <a:pt x="66675" y="333375"/>
                      </a:lnTo>
                      <a:cubicBezTo>
                        <a:pt x="73025" y="323850"/>
                        <a:pt x="77110" y="312338"/>
                        <a:pt x="85725" y="304800"/>
                      </a:cubicBezTo>
                      <a:cubicBezTo>
                        <a:pt x="102955" y="289723"/>
                        <a:pt x="142875" y="266700"/>
                        <a:pt x="142875" y="266700"/>
                      </a:cubicBezTo>
                      <a:cubicBezTo>
                        <a:pt x="149225" y="257175"/>
                        <a:pt x="153830" y="246220"/>
                        <a:pt x="161925" y="238125"/>
                      </a:cubicBezTo>
                      <a:cubicBezTo>
                        <a:pt x="189222" y="210828"/>
                        <a:pt x="188087" y="225044"/>
                        <a:pt x="219075" y="209550"/>
                      </a:cubicBezTo>
                      <a:cubicBezTo>
                        <a:pt x="229314" y="204430"/>
                        <a:pt x="237189" y="195149"/>
                        <a:pt x="247650" y="190500"/>
                      </a:cubicBezTo>
                      <a:cubicBezTo>
                        <a:pt x="266000" y="182345"/>
                        <a:pt x="288092" y="182589"/>
                        <a:pt x="304800" y="171450"/>
                      </a:cubicBezTo>
                      <a:lnTo>
                        <a:pt x="390525" y="114300"/>
                      </a:lnTo>
                      <a:cubicBezTo>
                        <a:pt x="400050" y="107950"/>
                        <a:pt x="411005" y="103345"/>
                        <a:pt x="419100" y="95250"/>
                      </a:cubicBezTo>
                      <a:cubicBezTo>
                        <a:pt x="443755" y="70595"/>
                        <a:pt x="470646" y="39968"/>
                        <a:pt x="504825" y="28575"/>
                      </a:cubicBezTo>
                      <a:cubicBezTo>
                        <a:pt x="514350" y="25400"/>
                        <a:pt x="524420" y="23540"/>
                        <a:pt x="533400" y="19050"/>
                      </a:cubicBezTo>
                      <a:cubicBezTo>
                        <a:pt x="543639" y="13930"/>
                        <a:pt x="561975" y="0"/>
                        <a:pt x="561975" y="0"/>
                      </a:cubicBezTo>
                    </a:path>
                  </a:pathLst>
                </a:custGeom>
                <a:noFill/>
                <a:ln w="25400">
                  <a:solidFill>
                    <a:srgbClr val="C3D69B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latin typeface="+mn-lt"/>
                    <a:ea typeface="+mn-ea"/>
                  </a:endParaRPr>
                </a:p>
              </p:txBody>
            </p:sp>
          </p:grpSp>
        </p:grpSp>
        <p:sp>
          <p:nvSpPr>
            <p:cNvPr id="52" name="Trapezoid 110"/>
            <p:cNvSpPr>
              <a:spLocks noChangeArrowheads="1"/>
            </p:cNvSpPr>
            <p:nvPr/>
          </p:nvSpPr>
          <p:spPr bwMode="auto">
            <a:xfrm flipV="1">
              <a:off x="3300413" y="2654300"/>
              <a:ext cx="555625" cy="515938"/>
            </a:xfrm>
            <a:custGeom>
              <a:avLst/>
              <a:gdLst>
                <a:gd name="T0" fmla="*/ 380920 w 761839"/>
                <a:gd name="T1" fmla="*/ 0 h 724241"/>
                <a:gd name="T2" fmla="*/ 90530 w 761839"/>
                <a:gd name="T3" fmla="*/ 362121 h 724241"/>
                <a:gd name="T4" fmla="*/ 380920 w 761839"/>
                <a:gd name="T5" fmla="*/ 724241 h 724241"/>
                <a:gd name="T6" fmla="*/ 671309 w 761839"/>
                <a:gd name="T7" fmla="*/ 362121 h 724241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120707 w 761839"/>
                <a:gd name="T13" fmla="*/ 114750 h 724241"/>
                <a:gd name="T14" fmla="*/ 641132 w 761839"/>
                <a:gd name="T15" fmla="*/ 724241 h 724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1839" h="724241">
                  <a:moveTo>
                    <a:pt x="0" y="724241"/>
                  </a:moveTo>
                  <a:lnTo>
                    <a:pt x="181060" y="0"/>
                  </a:lnTo>
                  <a:lnTo>
                    <a:pt x="580779" y="0"/>
                  </a:lnTo>
                  <a:lnTo>
                    <a:pt x="761839" y="724241"/>
                  </a:lnTo>
                  <a:close/>
                </a:path>
              </a:pathLst>
            </a:custGeom>
            <a:solidFill>
              <a:srgbClr val="948A54"/>
            </a:solidFill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915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Traditional filtering is expensive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29" name="Text Box 107"/>
          <p:cNvSpPr txBox="1">
            <a:spLocks noChangeArrowheads="1"/>
          </p:cNvSpPr>
          <p:nvPr/>
        </p:nvSpPr>
        <p:spPr bwMode="auto">
          <a:xfrm>
            <a:off x="1043601" y="877888"/>
            <a:ext cx="1129419" cy="40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Image</a:t>
            </a:r>
            <a:endParaRPr lang="en-US" sz="2400" dirty="0">
              <a:solidFill>
                <a:srgbClr val="92D050"/>
              </a:solidFill>
            </a:endParaRPr>
          </a:p>
        </p:txBody>
      </p:sp>
      <p:cxnSp>
        <p:nvCxnSpPr>
          <p:cNvPr id="96" name="Straight Arrow Connector 95"/>
          <p:cNvCxnSpPr>
            <a:cxnSpLocks noChangeShapeType="1"/>
          </p:cNvCxnSpPr>
          <p:nvPr/>
        </p:nvCxnSpPr>
        <p:spPr bwMode="auto">
          <a:xfrm rot="5400000">
            <a:off x="1331062" y="2602648"/>
            <a:ext cx="50071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grpSp>
        <p:nvGrpSpPr>
          <p:cNvPr id="7" name="Group 220"/>
          <p:cNvGrpSpPr>
            <a:grpSpLocks/>
          </p:cNvGrpSpPr>
          <p:nvPr/>
        </p:nvGrpSpPr>
        <p:grpSpPr bwMode="auto">
          <a:xfrm>
            <a:off x="1471506" y="2929775"/>
            <a:ext cx="237506" cy="243253"/>
            <a:chOff x="11836400" y="8356600"/>
            <a:chExt cx="1079500" cy="1016000"/>
          </a:xfrm>
        </p:grpSpPr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836400" y="8356600"/>
              <a:ext cx="1079500" cy="1016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  <p:grpSp>
          <p:nvGrpSpPr>
            <p:cNvPr id="8" name="Group 214"/>
            <p:cNvGrpSpPr>
              <a:grpSpLocks/>
            </p:cNvGrpSpPr>
            <p:nvPr/>
          </p:nvGrpSpPr>
          <p:grpSpPr bwMode="auto">
            <a:xfrm>
              <a:off x="11962717" y="8432069"/>
              <a:ext cx="861304" cy="853444"/>
              <a:chOff x="12038651" y="10171652"/>
              <a:chExt cx="1215960" cy="1222845"/>
            </a:xfrm>
          </p:grpSpPr>
          <p:sp>
            <p:nvSpPr>
              <p:cNvPr id="138" name="Plus 223"/>
              <p:cNvSpPr>
                <a:spLocks noChangeArrowheads="1"/>
              </p:cNvSpPr>
              <p:nvPr/>
            </p:nvSpPr>
            <p:spPr bwMode="auto">
              <a:xfrm>
                <a:off x="12038651" y="10171652"/>
                <a:ext cx="1199747" cy="1222845"/>
              </a:xfrm>
              <a:custGeom>
                <a:avLst/>
                <a:gdLst>
                  <a:gd name="T0" fmla="*/ 1043517 w 1202971"/>
                  <a:gd name="T1" fmla="*/ 609599 h 1219198"/>
                  <a:gd name="T2" fmla="*/ 601486 w 1202971"/>
                  <a:gd name="T3" fmla="*/ 1057593 h 1219198"/>
                  <a:gd name="T4" fmla="*/ 159454 w 1202971"/>
                  <a:gd name="T5" fmla="*/ 609599 h 1219198"/>
                  <a:gd name="T6" fmla="*/ 601486 w 1202971"/>
                  <a:gd name="T7" fmla="*/ 161605 h 1219198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159454 w 1202971"/>
                  <a:gd name="T13" fmla="*/ 607422 h 1219198"/>
                  <a:gd name="T14" fmla="*/ 1043517 w 1202971"/>
                  <a:gd name="T15" fmla="*/ 611776 h 12191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02971" h="1219198">
                    <a:moveTo>
                      <a:pt x="159454" y="607422"/>
                    </a:moveTo>
                    <a:lnTo>
                      <a:pt x="599308" y="607422"/>
                    </a:lnTo>
                    <a:lnTo>
                      <a:pt x="599308" y="161605"/>
                    </a:lnTo>
                    <a:lnTo>
                      <a:pt x="603663" y="161605"/>
                    </a:lnTo>
                    <a:lnTo>
                      <a:pt x="603663" y="607422"/>
                    </a:lnTo>
                    <a:lnTo>
                      <a:pt x="1043517" y="607422"/>
                    </a:lnTo>
                    <a:lnTo>
                      <a:pt x="1043517" y="611776"/>
                    </a:lnTo>
                    <a:lnTo>
                      <a:pt x="603663" y="611776"/>
                    </a:lnTo>
                    <a:lnTo>
                      <a:pt x="603663" y="1057593"/>
                    </a:lnTo>
                    <a:lnTo>
                      <a:pt x="599308" y="1057593"/>
                    </a:lnTo>
                    <a:lnTo>
                      <a:pt x="599308" y="611776"/>
                    </a:lnTo>
                    <a:lnTo>
                      <a:pt x="159454" y="6117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  <a:lin ang="16200000"/>
              </a:gradFill>
              <a:ln w="3175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39" name="Plus 224"/>
              <p:cNvSpPr>
                <a:spLocks noChangeArrowheads="1"/>
              </p:cNvSpPr>
              <p:nvPr/>
            </p:nvSpPr>
            <p:spPr bwMode="auto">
              <a:xfrm rot="-2649202">
                <a:off x="12054864" y="10171652"/>
                <a:ext cx="1199747" cy="1222845"/>
              </a:xfrm>
              <a:custGeom>
                <a:avLst/>
                <a:gdLst>
                  <a:gd name="T0" fmla="*/ 1043517 w 1202971"/>
                  <a:gd name="T1" fmla="*/ 609599 h 1219198"/>
                  <a:gd name="T2" fmla="*/ 601486 w 1202971"/>
                  <a:gd name="T3" fmla="*/ 1057593 h 1219198"/>
                  <a:gd name="T4" fmla="*/ 159454 w 1202971"/>
                  <a:gd name="T5" fmla="*/ 609599 h 1219198"/>
                  <a:gd name="T6" fmla="*/ 601486 w 1202971"/>
                  <a:gd name="T7" fmla="*/ 161605 h 1219198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159454 w 1202971"/>
                  <a:gd name="T13" fmla="*/ 607422 h 1219198"/>
                  <a:gd name="T14" fmla="*/ 1043517 w 1202971"/>
                  <a:gd name="T15" fmla="*/ 611776 h 12191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02971" h="1219198">
                    <a:moveTo>
                      <a:pt x="159454" y="607422"/>
                    </a:moveTo>
                    <a:lnTo>
                      <a:pt x="599308" y="607422"/>
                    </a:lnTo>
                    <a:lnTo>
                      <a:pt x="599308" y="161605"/>
                    </a:lnTo>
                    <a:lnTo>
                      <a:pt x="603663" y="161605"/>
                    </a:lnTo>
                    <a:lnTo>
                      <a:pt x="603663" y="607422"/>
                    </a:lnTo>
                    <a:lnTo>
                      <a:pt x="1043517" y="607422"/>
                    </a:lnTo>
                    <a:lnTo>
                      <a:pt x="1043517" y="611776"/>
                    </a:lnTo>
                    <a:lnTo>
                      <a:pt x="603663" y="611776"/>
                    </a:lnTo>
                    <a:lnTo>
                      <a:pt x="603663" y="1057593"/>
                    </a:lnTo>
                    <a:lnTo>
                      <a:pt x="599308" y="1057593"/>
                    </a:lnTo>
                    <a:lnTo>
                      <a:pt x="599308" y="611776"/>
                    </a:lnTo>
                    <a:lnTo>
                      <a:pt x="159454" y="6117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  <a:lin ang="16200000"/>
              </a:gradFill>
              <a:ln w="3175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85" name="Rectangle 84"/>
          <p:cNvSpPr/>
          <p:nvPr/>
        </p:nvSpPr>
        <p:spPr>
          <a:xfrm>
            <a:off x="1171337" y="1405813"/>
            <a:ext cx="854313" cy="8039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 Box 107"/>
          <p:cNvSpPr txBox="1">
            <a:spLocks noChangeArrowheads="1"/>
          </p:cNvSpPr>
          <p:nvPr/>
        </p:nvSpPr>
        <p:spPr bwMode="auto">
          <a:xfrm>
            <a:off x="-89650" y="3370075"/>
            <a:ext cx="1556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Template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87" name="Text Box 107"/>
          <p:cNvSpPr txBox="1">
            <a:spLocks noChangeArrowheads="1"/>
          </p:cNvSpPr>
          <p:nvPr/>
        </p:nvSpPr>
        <p:spPr bwMode="auto">
          <a:xfrm>
            <a:off x="388017" y="4809546"/>
            <a:ext cx="2374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Filter response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66" name="Left Brace 65"/>
          <p:cNvSpPr>
            <a:spLocks/>
          </p:cNvSpPr>
          <p:nvPr/>
        </p:nvSpPr>
        <p:spPr bwMode="auto">
          <a:xfrm flipH="1">
            <a:off x="2311397" y="1152525"/>
            <a:ext cx="485775" cy="3717925"/>
          </a:xfrm>
          <a:prstGeom prst="leftBrace">
            <a:avLst>
              <a:gd name="adj1" fmla="val 85329"/>
              <a:gd name="adj2" fmla="val 50338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92D050"/>
              </a:solidFill>
              <a:latin typeface="+mn-lt"/>
              <a:ea typeface="+mn-ea"/>
            </a:endParaRPr>
          </a:p>
        </p:txBody>
      </p:sp>
      <p:sp>
        <p:nvSpPr>
          <p:cNvPr id="84" name="Text Box 107"/>
          <p:cNvSpPr txBox="1">
            <a:spLocks noChangeArrowheads="1"/>
          </p:cNvSpPr>
          <p:nvPr/>
        </p:nvSpPr>
        <p:spPr bwMode="auto">
          <a:xfrm>
            <a:off x="2607381" y="2773363"/>
            <a:ext cx="1831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Expensive</a:t>
            </a:r>
            <a:endParaRPr lang="en-US" sz="2400" dirty="0">
              <a:solidFill>
                <a:srgbClr val="92D050"/>
              </a:solidFill>
            </a:endParaRPr>
          </a:p>
        </p:txBody>
      </p:sp>
      <p:grpSp>
        <p:nvGrpSpPr>
          <p:cNvPr id="9" name="Group 85"/>
          <p:cNvGrpSpPr/>
          <p:nvPr/>
        </p:nvGrpSpPr>
        <p:grpSpPr>
          <a:xfrm>
            <a:off x="1396334" y="3413156"/>
            <a:ext cx="376325" cy="361258"/>
            <a:chOff x="1903541" y="3344100"/>
            <a:chExt cx="376325" cy="361258"/>
          </a:xfrm>
        </p:grpSpPr>
        <p:sp>
          <p:nvSpPr>
            <p:cNvPr id="163" name="Oval 162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5" name="Oval 164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7" name="Oval 166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8" name="Oval 167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9" name="Oval 168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70" name="Oval 169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71" name="Oval 170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72" name="Oval 171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1" name="Oval 160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0" name="Group 100"/>
          <p:cNvGrpSpPr/>
          <p:nvPr/>
        </p:nvGrpSpPr>
        <p:grpSpPr>
          <a:xfrm>
            <a:off x="931312" y="1213364"/>
            <a:ext cx="454800" cy="450367"/>
            <a:chOff x="1909138" y="3031593"/>
            <a:chExt cx="454800" cy="450367"/>
          </a:xfrm>
        </p:grpSpPr>
        <p:sp>
          <p:nvSpPr>
            <p:cNvPr id="89" name="Rectangle 88"/>
            <p:cNvSpPr/>
            <p:nvPr/>
          </p:nvSpPr>
          <p:spPr>
            <a:xfrm>
              <a:off x="1909138" y="3031593"/>
              <a:ext cx="454800" cy="4503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89"/>
            <p:cNvGrpSpPr/>
            <p:nvPr/>
          </p:nvGrpSpPr>
          <p:grpSpPr>
            <a:xfrm>
              <a:off x="1950436" y="3068715"/>
              <a:ext cx="376325" cy="361258"/>
              <a:chOff x="1903541" y="3344100"/>
              <a:chExt cx="376325" cy="361258"/>
            </a:xfrm>
          </p:grpSpPr>
          <p:sp>
            <p:nvSpPr>
              <p:cNvPr id="91" name="Oval 90"/>
              <p:cNvSpPr/>
              <p:nvPr/>
            </p:nvSpPr>
            <p:spPr bwMode="auto">
              <a:xfrm rot="21340113">
                <a:off x="2068968" y="3596580"/>
                <a:ext cx="63487" cy="10877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92" name="Oval 91"/>
              <p:cNvSpPr/>
              <p:nvPr/>
            </p:nvSpPr>
            <p:spPr bwMode="auto">
              <a:xfrm rot="21340113">
                <a:off x="2055076" y="3344100"/>
                <a:ext cx="62617" cy="10877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93" name="Oval 92"/>
              <p:cNvSpPr/>
              <p:nvPr/>
            </p:nvSpPr>
            <p:spPr bwMode="auto">
              <a:xfrm rot="21340113">
                <a:off x="2162169" y="3485919"/>
                <a:ext cx="117697" cy="6386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94" name="Oval 93"/>
              <p:cNvSpPr/>
              <p:nvPr/>
            </p:nvSpPr>
            <p:spPr bwMode="auto">
              <a:xfrm rot="21340113">
                <a:off x="1903541" y="3510188"/>
                <a:ext cx="117697" cy="644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95" name="Oval 94"/>
              <p:cNvSpPr/>
              <p:nvPr/>
            </p:nvSpPr>
            <p:spPr bwMode="auto">
              <a:xfrm rot="19446396">
                <a:off x="2128541" y="3406284"/>
                <a:ext cx="117697" cy="644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97" name="Oval 96"/>
              <p:cNvSpPr/>
              <p:nvPr/>
            </p:nvSpPr>
            <p:spPr bwMode="auto">
              <a:xfrm rot="19446396">
                <a:off x="1950398" y="3591486"/>
                <a:ext cx="116827" cy="644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98" name="Oval 97"/>
              <p:cNvSpPr/>
              <p:nvPr/>
            </p:nvSpPr>
            <p:spPr bwMode="auto">
              <a:xfrm rot="13094156">
                <a:off x="1948833" y="3417555"/>
                <a:ext cx="117697" cy="6386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rgbClr val="92D050"/>
                    </a:solidFill>
                  </a:rPr>
                  <a:t> </a:t>
                </a:r>
              </a:p>
            </p:txBody>
          </p:sp>
          <p:sp>
            <p:nvSpPr>
              <p:cNvPr id="99" name="Oval 98"/>
              <p:cNvSpPr/>
              <p:nvPr/>
            </p:nvSpPr>
            <p:spPr bwMode="auto">
              <a:xfrm rot="13094156">
                <a:off x="2143464" y="3588250"/>
                <a:ext cx="117407" cy="6386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100" name="Oval 99"/>
              <p:cNvSpPr>
                <a:spLocks noChangeArrowheads="1"/>
              </p:cNvSpPr>
              <p:nvPr/>
            </p:nvSpPr>
            <p:spPr bwMode="auto">
              <a:xfrm rot="21340113">
                <a:off x="2032296" y="3450096"/>
                <a:ext cx="137409" cy="152230"/>
              </a:xfrm>
              <a:prstGeom prst="ellipse">
                <a:avLst/>
              </a:prstGeom>
              <a:noFill/>
              <a:ln w="41275">
                <a:solidFill>
                  <a:schemeClr val="bg2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63582E-6 C 0.02361 -0.00672 0.0724 -0.00302 0.0724 -0.00302 C 0.08385 -0.00232 0.08542 -0.00394 0.08854 0.00994 C 0.08802 0.01457 0.08681 0.01781 0.08333 0.0192 C 0.05972 0.01873 0.03646 0.01758 0.01285 0.0185 C 0.00903 0.01896 0.00764 0.0192 0.00469 0.02151 C 0.00417 0.02567 0.00382 0.02984 0.00295 0.03377 C 0.00312 0.03609 0.00295 0.03863 0.00347 0.04071 C 0.00365 0.04164 0.00469 0.04164 0.00521 0.04233 C 0.01024 0.04789 0.01424 0.04974 0.02083 0.05089 C 0.04149 0.05043 0.05799 0.05367 0.07639 0.04627 C 0.08003 0.0465 0.08368 0.04604 0.08733 0.04696 C 0.09201 0.04812 0.0849 0.06107 0.08385 0.06316 C 0.08194 0.07126 0.07552 0.0738 0.06944 0.07403 C 0.05434 0.07473 0.03941 0.07496 0.02431 0.07542 C 0.02274 0.07565 0.02135 0.07611 0.01979 0.07635 C 0.01771 0.07658 0.01545 0.07681 0.01337 0.07704 C 0.01111 0.0775 0.00694 0.07935 0.00694 0.07935 C 0.00781 0.09162 0.00868 0.09647 0.01806 0.09925 C 0.02639 0.11036 0.05799 0.10619 0.0625 0.10619 C 0.06875 0.10712 0.07396 0.1055 0.07986 0.1055 " pathEditMode="relative" ptsTypes="ffffffffffffffffffff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7" grpId="0"/>
      <p:bldP spid="66" grpId="0" animBg="1"/>
      <p:bldP spid="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93"/>
          <p:cNvGrpSpPr/>
          <p:nvPr/>
        </p:nvGrpSpPr>
        <p:grpSpPr>
          <a:xfrm>
            <a:off x="6140607" y="4374776"/>
            <a:ext cx="2097957" cy="502024"/>
            <a:chOff x="5457755" y="4334149"/>
            <a:chExt cx="3184117" cy="670906"/>
          </a:xfrm>
          <a:blipFill>
            <a:blip r:embed="rId2"/>
            <a:stretch>
              <a:fillRect l="-3000" t="-59000" r="-4000" b="-5000"/>
            </a:stretch>
          </a:blipFill>
        </p:grpSpPr>
        <p:sp>
          <p:nvSpPr>
            <p:cNvPr id="95" name="Freeform 94"/>
            <p:cNvSpPr/>
            <p:nvPr/>
          </p:nvSpPr>
          <p:spPr>
            <a:xfrm>
              <a:off x="5459971" y="4334149"/>
              <a:ext cx="3181901" cy="602553"/>
            </a:xfrm>
            <a:custGeom>
              <a:avLst/>
              <a:gdLst>
                <a:gd name="connsiteX0" fmla="*/ 0 w 2769628"/>
                <a:gd name="connsiteY0" fmla="*/ 570840 h 570840"/>
                <a:gd name="connsiteX1" fmla="*/ 750548 w 2769628"/>
                <a:gd name="connsiteY1" fmla="*/ 0 h 570840"/>
                <a:gd name="connsiteX2" fmla="*/ 2769628 w 2769628"/>
                <a:gd name="connsiteY2" fmla="*/ 68712 h 57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9628" h="570840">
                  <a:moveTo>
                    <a:pt x="0" y="570840"/>
                  </a:moveTo>
                  <a:lnTo>
                    <a:pt x="750548" y="0"/>
                  </a:lnTo>
                  <a:lnTo>
                    <a:pt x="2769628" y="68712"/>
                  </a:lnTo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 rot="10800000">
              <a:off x="5457755" y="4402502"/>
              <a:ext cx="3181901" cy="602553"/>
            </a:xfrm>
            <a:custGeom>
              <a:avLst/>
              <a:gdLst>
                <a:gd name="connsiteX0" fmla="*/ 0 w 2769628"/>
                <a:gd name="connsiteY0" fmla="*/ 570840 h 570840"/>
                <a:gd name="connsiteX1" fmla="*/ 750548 w 2769628"/>
                <a:gd name="connsiteY1" fmla="*/ 0 h 570840"/>
                <a:gd name="connsiteX2" fmla="*/ 2769628 w 2769628"/>
                <a:gd name="connsiteY2" fmla="*/ 68712 h 57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9628" h="570840">
                  <a:moveTo>
                    <a:pt x="0" y="570840"/>
                  </a:moveTo>
                  <a:lnTo>
                    <a:pt x="750548" y="0"/>
                  </a:lnTo>
                  <a:lnTo>
                    <a:pt x="2769628" y="68712"/>
                  </a:lnTo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Rectangle 82"/>
          <p:cNvSpPr/>
          <p:nvPr/>
        </p:nvSpPr>
        <p:spPr>
          <a:xfrm>
            <a:off x="1160347" y="4002467"/>
            <a:ext cx="829818" cy="82054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l="-3000" t="-59000" r="-4000" b="-5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49"/>
          <p:cNvGrpSpPr/>
          <p:nvPr/>
        </p:nvGrpSpPr>
        <p:grpSpPr>
          <a:xfrm>
            <a:off x="1436145" y="1427100"/>
            <a:ext cx="387369" cy="734691"/>
            <a:chOff x="3254375" y="1314450"/>
            <a:chExt cx="901700" cy="1855788"/>
          </a:xfrm>
        </p:grpSpPr>
        <p:grpSp>
          <p:nvGrpSpPr>
            <p:cNvPr id="3" name="Group 142"/>
            <p:cNvGrpSpPr>
              <a:grpSpLocks/>
            </p:cNvGrpSpPr>
            <p:nvPr/>
          </p:nvGrpSpPr>
          <p:grpSpPr bwMode="auto">
            <a:xfrm>
              <a:off x="3254372" y="1314450"/>
              <a:ext cx="901697" cy="1425575"/>
              <a:chOff x="1000796" y="8574089"/>
              <a:chExt cx="1237580" cy="1998694"/>
            </a:xfrm>
          </p:grpSpPr>
          <p:sp>
            <p:nvSpPr>
              <p:cNvPr id="53" name="Freeform 52"/>
              <p:cNvSpPr>
                <a:spLocks noChangeArrowheads="1"/>
              </p:cNvSpPr>
              <p:nvPr/>
            </p:nvSpPr>
            <p:spPr bwMode="auto">
              <a:xfrm>
                <a:off x="1414775" y="9462151"/>
                <a:ext cx="176487" cy="1110632"/>
              </a:xfrm>
              <a:custGeom>
                <a:avLst/>
                <a:gdLst>
                  <a:gd name="T0" fmla="*/ 175956 w 203200"/>
                  <a:gd name="T1" fmla="*/ 0 h 1816100"/>
                  <a:gd name="T2" fmla="*/ 153962 w 203200"/>
                  <a:gd name="T3" fmla="*/ 23320 h 1816100"/>
                  <a:gd name="T4" fmla="*/ 142964 w 203200"/>
                  <a:gd name="T5" fmla="*/ 46641 h 1816100"/>
                  <a:gd name="T6" fmla="*/ 98975 w 203200"/>
                  <a:gd name="T7" fmla="*/ 93281 h 1816100"/>
                  <a:gd name="T8" fmla="*/ 76981 w 203200"/>
                  <a:gd name="T9" fmla="*/ 116602 h 1816100"/>
                  <a:gd name="T10" fmla="*/ 54986 w 203200"/>
                  <a:gd name="T11" fmla="*/ 163242 h 1816100"/>
                  <a:gd name="T12" fmla="*/ 21995 w 203200"/>
                  <a:gd name="T13" fmla="*/ 209883 h 1816100"/>
                  <a:gd name="T14" fmla="*/ 10997 w 203200"/>
                  <a:gd name="T15" fmla="*/ 256524 h 1816100"/>
                  <a:gd name="T16" fmla="*/ 0 w 203200"/>
                  <a:gd name="T17" fmla="*/ 295391 h 1816100"/>
                  <a:gd name="T18" fmla="*/ 10997 w 203200"/>
                  <a:gd name="T19" fmla="*/ 450860 h 1816100"/>
                  <a:gd name="T20" fmla="*/ 21995 w 203200"/>
                  <a:gd name="T21" fmla="*/ 481954 h 1816100"/>
                  <a:gd name="T22" fmla="*/ 10997 w 203200"/>
                  <a:gd name="T23" fmla="*/ 544141 h 1816100"/>
                  <a:gd name="T24" fmla="*/ 21995 w 203200"/>
                  <a:gd name="T25" fmla="*/ 761798 h 1816100"/>
                  <a:gd name="T26" fmla="*/ 43989 w 203200"/>
                  <a:gd name="T27" fmla="*/ 979454 h 1816100"/>
                  <a:gd name="T28" fmla="*/ 54986 w 203200"/>
                  <a:gd name="T29" fmla="*/ 1072736 h 1816100"/>
                  <a:gd name="T30" fmla="*/ 65984 w 203200"/>
                  <a:gd name="T31" fmla="*/ 1096056 h 1816100"/>
                  <a:gd name="T32" fmla="*/ 87978 w 203200"/>
                  <a:gd name="T33" fmla="*/ 1111603 h 1816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3200"/>
                  <a:gd name="T52" fmla="*/ 0 h 1816100"/>
                  <a:gd name="T53" fmla="*/ 203200 w 203200"/>
                  <a:gd name="T54" fmla="*/ 1816100 h 18161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3200" h="1816100">
                    <a:moveTo>
                      <a:pt x="203200" y="0"/>
                    </a:moveTo>
                    <a:cubicBezTo>
                      <a:pt x="194733" y="12700"/>
                      <a:pt x="184626" y="24448"/>
                      <a:pt x="177800" y="38100"/>
                    </a:cubicBezTo>
                    <a:cubicBezTo>
                      <a:pt x="171813" y="50074"/>
                      <a:pt x="171601" y="64498"/>
                      <a:pt x="165100" y="76200"/>
                    </a:cubicBezTo>
                    <a:cubicBezTo>
                      <a:pt x="150275" y="102885"/>
                      <a:pt x="131233" y="127000"/>
                      <a:pt x="114300" y="152400"/>
                    </a:cubicBezTo>
                    <a:cubicBezTo>
                      <a:pt x="105833" y="165100"/>
                      <a:pt x="93727" y="176020"/>
                      <a:pt x="88900" y="190500"/>
                    </a:cubicBezTo>
                    <a:cubicBezTo>
                      <a:pt x="80433" y="215900"/>
                      <a:pt x="78352" y="244423"/>
                      <a:pt x="63500" y="266700"/>
                    </a:cubicBezTo>
                    <a:cubicBezTo>
                      <a:pt x="40666" y="300951"/>
                      <a:pt x="34163" y="303465"/>
                      <a:pt x="25400" y="342900"/>
                    </a:cubicBezTo>
                    <a:cubicBezTo>
                      <a:pt x="19814" y="368037"/>
                      <a:pt x="17306" y="393765"/>
                      <a:pt x="12700" y="419100"/>
                    </a:cubicBezTo>
                    <a:cubicBezTo>
                      <a:pt x="8839" y="440338"/>
                      <a:pt x="4233" y="461433"/>
                      <a:pt x="0" y="482600"/>
                    </a:cubicBezTo>
                    <a:cubicBezTo>
                      <a:pt x="4233" y="567267"/>
                      <a:pt x="5660" y="652120"/>
                      <a:pt x="12700" y="736600"/>
                    </a:cubicBezTo>
                    <a:cubicBezTo>
                      <a:pt x="14150" y="753994"/>
                      <a:pt x="25400" y="769946"/>
                      <a:pt x="25400" y="787400"/>
                    </a:cubicBezTo>
                    <a:cubicBezTo>
                      <a:pt x="25400" y="821530"/>
                      <a:pt x="16933" y="855133"/>
                      <a:pt x="12700" y="889000"/>
                    </a:cubicBezTo>
                    <a:cubicBezTo>
                      <a:pt x="16933" y="1007533"/>
                      <a:pt x="20841" y="1126079"/>
                      <a:pt x="25400" y="1244600"/>
                    </a:cubicBezTo>
                    <a:cubicBezTo>
                      <a:pt x="37606" y="1561957"/>
                      <a:pt x="13647" y="1451586"/>
                      <a:pt x="50800" y="1600200"/>
                    </a:cubicBezTo>
                    <a:cubicBezTo>
                      <a:pt x="55033" y="1651000"/>
                      <a:pt x="56763" y="1702071"/>
                      <a:pt x="63500" y="1752600"/>
                    </a:cubicBezTo>
                    <a:cubicBezTo>
                      <a:pt x="65269" y="1765870"/>
                      <a:pt x="69312" y="1779221"/>
                      <a:pt x="76200" y="1790700"/>
                    </a:cubicBezTo>
                    <a:cubicBezTo>
                      <a:pt x="82360" y="1800967"/>
                      <a:pt x="93133" y="1807633"/>
                      <a:pt x="101600" y="1816100"/>
                    </a:cubicBezTo>
                  </a:path>
                </a:pathLst>
              </a:custGeom>
              <a:noFill/>
              <a:ln w="41275">
                <a:solidFill>
                  <a:srgbClr val="92D050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latin typeface="+mn-lt"/>
                  <a:ea typeface="+mn-ea"/>
                </a:endParaRPr>
              </a:p>
            </p:txBody>
          </p:sp>
          <p:sp>
            <p:nvSpPr>
              <p:cNvPr id="54" name="Oval 53"/>
              <p:cNvSpPr>
                <a:spLocks noChangeArrowheads="1"/>
              </p:cNvSpPr>
              <p:nvPr/>
            </p:nvSpPr>
            <p:spPr bwMode="auto">
              <a:xfrm>
                <a:off x="1425670" y="8930204"/>
                <a:ext cx="451019" cy="505238"/>
              </a:xfrm>
              <a:prstGeom prst="ellipse">
                <a:avLst/>
              </a:prstGeom>
              <a:noFill/>
              <a:ln w="41275">
                <a:solidFill>
                  <a:srgbClr val="E46C0A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>
                <a:off x="1515002" y="9415410"/>
                <a:ext cx="209168" cy="36279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1532433" y="8574089"/>
                <a:ext cx="204811" cy="36279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>
                <a:off x="1852722" y="9079327"/>
                <a:ext cx="385654" cy="21144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1000796" y="9094907"/>
                <a:ext cx="385655" cy="2136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59" name="Oval 58"/>
              <p:cNvSpPr/>
              <p:nvPr/>
            </p:nvSpPr>
            <p:spPr bwMode="auto">
              <a:xfrm rot="19706283">
                <a:off x="1761211" y="8805564"/>
                <a:ext cx="387833" cy="21589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60" name="Oval 59"/>
              <p:cNvSpPr/>
              <p:nvPr/>
            </p:nvSpPr>
            <p:spPr bwMode="auto">
              <a:xfrm rot="19706283">
                <a:off x="1133706" y="9375347"/>
                <a:ext cx="383475" cy="21589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61" name="Oval 60"/>
              <p:cNvSpPr/>
              <p:nvPr/>
            </p:nvSpPr>
            <p:spPr bwMode="auto">
              <a:xfrm rot="13354043">
                <a:off x="1172925" y="8798887"/>
                <a:ext cx="385654" cy="21144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62" name="Oval 61"/>
              <p:cNvSpPr/>
              <p:nvPr/>
            </p:nvSpPr>
            <p:spPr bwMode="auto">
              <a:xfrm rot="13354043">
                <a:off x="1765569" y="9413185"/>
                <a:ext cx="385654" cy="2136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grpSp>
            <p:nvGrpSpPr>
              <p:cNvPr id="5" name="Group 99"/>
              <p:cNvGrpSpPr>
                <a:grpSpLocks/>
              </p:cNvGrpSpPr>
              <p:nvPr/>
            </p:nvGrpSpPr>
            <p:grpSpPr bwMode="auto">
              <a:xfrm>
                <a:off x="1447460" y="9862781"/>
                <a:ext cx="409622" cy="242603"/>
                <a:chOff x="3848806" y="10029382"/>
                <a:chExt cx="1285428" cy="888883"/>
              </a:xfrm>
            </p:grpSpPr>
            <p:sp>
              <p:nvSpPr>
                <p:cNvPr id="68" name="Freeform 67"/>
                <p:cNvSpPr>
                  <a:spLocks noChangeArrowheads="1"/>
                </p:cNvSpPr>
                <p:nvPr/>
              </p:nvSpPr>
              <p:spPr bwMode="auto">
                <a:xfrm>
                  <a:off x="3848806" y="10029382"/>
                  <a:ext cx="1285428" cy="888883"/>
                </a:xfrm>
                <a:custGeom>
                  <a:avLst/>
                  <a:gdLst>
                    <a:gd name="T0" fmla="*/ 233064 w 1311275"/>
                    <a:gd name="T1" fmla="*/ 769364 h 918345"/>
                    <a:gd name="T2" fmla="*/ 270355 w 1311275"/>
                    <a:gd name="T3" fmla="*/ 704800 h 918345"/>
                    <a:gd name="T4" fmla="*/ 289000 w 1311275"/>
                    <a:gd name="T5" fmla="*/ 677129 h 918345"/>
                    <a:gd name="T6" fmla="*/ 298322 w 1311275"/>
                    <a:gd name="T7" fmla="*/ 557225 h 918345"/>
                    <a:gd name="T8" fmla="*/ 326290 w 1311275"/>
                    <a:gd name="T9" fmla="*/ 474214 h 918345"/>
                    <a:gd name="T10" fmla="*/ 344935 w 1311275"/>
                    <a:gd name="T11" fmla="*/ 446544 h 918345"/>
                    <a:gd name="T12" fmla="*/ 335613 w 1311275"/>
                    <a:gd name="T13" fmla="*/ 409650 h 918345"/>
                    <a:gd name="T14" fmla="*/ 354258 w 1311275"/>
                    <a:gd name="T15" fmla="*/ 381980 h 918345"/>
                    <a:gd name="T16" fmla="*/ 391548 w 1311275"/>
                    <a:gd name="T17" fmla="*/ 335863 h 918345"/>
                    <a:gd name="T18" fmla="*/ 400871 w 1311275"/>
                    <a:gd name="T19" fmla="*/ 298969 h 918345"/>
                    <a:gd name="T20" fmla="*/ 466129 w 1311275"/>
                    <a:gd name="T21" fmla="*/ 262076 h 918345"/>
                    <a:gd name="T22" fmla="*/ 531387 w 1311275"/>
                    <a:gd name="T23" fmla="*/ 206735 h 918345"/>
                    <a:gd name="T24" fmla="*/ 587322 w 1311275"/>
                    <a:gd name="T25" fmla="*/ 160618 h 918345"/>
                    <a:gd name="T26" fmla="*/ 624613 w 1311275"/>
                    <a:gd name="T27" fmla="*/ 142171 h 918345"/>
                    <a:gd name="T28" fmla="*/ 652580 w 1311275"/>
                    <a:gd name="T29" fmla="*/ 132948 h 918345"/>
                    <a:gd name="T30" fmla="*/ 708516 w 1311275"/>
                    <a:gd name="T31" fmla="*/ 96054 h 918345"/>
                    <a:gd name="T32" fmla="*/ 736483 w 1311275"/>
                    <a:gd name="T33" fmla="*/ 68384 h 918345"/>
                    <a:gd name="T34" fmla="*/ 792419 w 1311275"/>
                    <a:gd name="T35" fmla="*/ 49937 h 918345"/>
                    <a:gd name="T36" fmla="*/ 857677 w 1311275"/>
                    <a:gd name="T37" fmla="*/ 31490 h 918345"/>
                    <a:gd name="T38" fmla="*/ 960225 w 1311275"/>
                    <a:gd name="T39" fmla="*/ 22267 h 918345"/>
                    <a:gd name="T40" fmla="*/ 1025483 w 1311275"/>
                    <a:gd name="T41" fmla="*/ 13044 h 918345"/>
                    <a:gd name="T42" fmla="*/ 1230580 w 1311275"/>
                    <a:gd name="T43" fmla="*/ 3820 h 918345"/>
                    <a:gd name="T44" fmla="*/ 1277193 w 1311275"/>
                    <a:gd name="T45" fmla="*/ 13044 h 918345"/>
                    <a:gd name="T46" fmla="*/ 1249225 w 1311275"/>
                    <a:gd name="T47" fmla="*/ 31490 h 918345"/>
                    <a:gd name="T48" fmla="*/ 1193290 w 1311275"/>
                    <a:gd name="T49" fmla="*/ 77607 h 918345"/>
                    <a:gd name="T50" fmla="*/ 1183967 w 1311275"/>
                    <a:gd name="T51" fmla="*/ 105278 h 918345"/>
                    <a:gd name="T52" fmla="*/ 1146677 w 1311275"/>
                    <a:gd name="T53" fmla="*/ 169842 h 918345"/>
                    <a:gd name="T54" fmla="*/ 1137354 w 1311275"/>
                    <a:gd name="T55" fmla="*/ 206735 h 918345"/>
                    <a:gd name="T56" fmla="*/ 1118709 w 1311275"/>
                    <a:gd name="T57" fmla="*/ 262076 h 918345"/>
                    <a:gd name="T58" fmla="*/ 1109387 w 1311275"/>
                    <a:gd name="T59" fmla="*/ 289746 h 918345"/>
                    <a:gd name="T60" fmla="*/ 1090741 w 1311275"/>
                    <a:gd name="T61" fmla="*/ 317416 h 918345"/>
                    <a:gd name="T62" fmla="*/ 1081419 w 1311275"/>
                    <a:gd name="T63" fmla="*/ 345087 h 918345"/>
                    <a:gd name="T64" fmla="*/ 1044129 w 1311275"/>
                    <a:gd name="T65" fmla="*/ 400427 h 918345"/>
                    <a:gd name="T66" fmla="*/ 1016161 w 1311275"/>
                    <a:gd name="T67" fmla="*/ 464991 h 918345"/>
                    <a:gd name="T68" fmla="*/ 1006838 w 1311275"/>
                    <a:gd name="T69" fmla="*/ 492661 h 918345"/>
                    <a:gd name="T70" fmla="*/ 950903 w 1311275"/>
                    <a:gd name="T71" fmla="*/ 548002 h 918345"/>
                    <a:gd name="T72" fmla="*/ 904290 w 1311275"/>
                    <a:gd name="T73" fmla="*/ 584895 h 918345"/>
                    <a:gd name="T74" fmla="*/ 876322 w 1311275"/>
                    <a:gd name="T75" fmla="*/ 612566 h 918345"/>
                    <a:gd name="T76" fmla="*/ 848354 w 1311275"/>
                    <a:gd name="T77" fmla="*/ 621789 h 918345"/>
                    <a:gd name="T78" fmla="*/ 783096 w 1311275"/>
                    <a:gd name="T79" fmla="*/ 649459 h 918345"/>
                    <a:gd name="T80" fmla="*/ 699193 w 1311275"/>
                    <a:gd name="T81" fmla="*/ 686353 h 918345"/>
                    <a:gd name="T82" fmla="*/ 661903 w 1311275"/>
                    <a:gd name="T83" fmla="*/ 704800 h 918345"/>
                    <a:gd name="T84" fmla="*/ 624613 w 1311275"/>
                    <a:gd name="T85" fmla="*/ 714023 h 918345"/>
                    <a:gd name="T86" fmla="*/ 550032 w 1311275"/>
                    <a:gd name="T87" fmla="*/ 732470 h 918345"/>
                    <a:gd name="T88" fmla="*/ 242387 w 1311275"/>
                    <a:gd name="T89" fmla="*/ 732470 h 918345"/>
                    <a:gd name="T90" fmla="*/ 205097 w 1311275"/>
                    <a:gd name="T91" fmla="*/ 741693 h 918345"/>
                    <a:gd name="T92" fmla="*/ 186452 w 1311275"/>
                    <a:gd name="T93" fmla="*/ 769364 h 918345"/>
                    <a:gd name="T94" fmla="*/ 121193 w 1311275"/>
                    <a:gd name="T95" fmla="*/ 797034 h 918345"/>
                    <a:gd name="T96" fmla="*/ 93226 w 1311275"/>
                    <a:gd name="T97" fmla="*/ 815481 h 918345"/>
                    <a:gd name="T98" fmla="*/ 37290 w 1311275"/>
                    <a:gd name="T99" fmla="*/ 843151 h 918345"/>
                    <a:gd name="T100" fmla="*/ 0 w 1311275"/>
                    <a:gd name="T101" fmla="*/ 889268 h 91834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311275"/>
                    <a:gd name="T154" fmla="*/ 0 h 918345"/>
                    <a:gd name="T155" fmla="*/ 1311275 w 1311275"/>
                    <a:gd name="T156" fmla="*/ 918345 h 918345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311275" h="918345">
                      <a:moveTo>
                        <a:pt x="238125" y="794520"/>
                      </a:moveTo>
                      <a:cubicBezTo>
                        <a:pt x="284537" y="724902"/>
                        <a:pt x="227886" y="812438"/>
                        <a:pt x="276225" y="727845"/>
                      </a:cubicBezTo>
                      <a:cubicBezTo>
                        <a:pt x="281905" y="717906"/>
                        <a:pt x="288925" y="708795"/>
                        <a:pt x="295275" y="699270"/>
                      </a:cubicBezTo>
                      <a:cubicBezTo>
                        <a:pt x="298450" y="657995"/>
                        <a:pt x="299963" y="616558"/>
                        <a:pt x="304800" y="575445"/>
                      </a:cubicBezTo>
                      <a:cubicBezTo>
                        <a:pt x="307598" y="551658"/>
                        <a:pt x="323665" y="509140"/>
                        <a:pt x="333375" y="489720"/>
                      </a:cubicBezTo>
                      <a:cubicBezTo>
                        <a:pt x="338495" y="479481"/>
                        <a:pt x="346075" y="470670"/>
                        <a:pt x="352425" y="461145"/>
                      </a:cubicBezTo>
                      <a:cubicBezTo>
                        <a:pt x="349250" y="448445"/>
                        <a:pt x="341049" y="436004"/>
                        <a:pt x="342900" y="423045"/>
                      </a:cubicBezTo>
                      <a:cubicBezTo>
                        <a:pt x="344519" y="411712"/>
                        <a:pt x="356830" y="404709"/>
                        <a:pt x="361950" y="394470"/>
                      </a:cubicBezTo>
                      <a:cubicBezTo>
                        <a:pt x="384954" y="348462"/>
                        <a:pt x="351880" y="378958"/>
                        <a:pt x="400050" y="346845"/>
                      </a:cubicBezTo>
                      <a:cubicBezTo>
                        <a:pt x="403225" y="334145"/>
                        <a:pt x="401966" y="319397"/>
                        <a:pt x="409575" y="308745"/>
                      </a:cubicBezTo>
                      <a:cubicBezTo>
                        <a:pt x="427595" y="283516"/>
                        <a:pt x="450394" y="279264"/>
                        <a:pt x="476250" y="270645"/>
                      </a:cubicBezTo>
                      <a:cubicBezTo>
                        <a:pt x="590723" y="156172"/>
                        <a:pt x="455887" y="286027"/>
                        <a:pt x="542925" y="213495"/>
                      </a:cubicBezTo>
                      <a:cubicBezTo>
                        <a:pt x="585907" y="177677"/>
                        <a:pt x="554927" y="191669"/>
                        <a:pt x="600075" y="165870"/>
                      </a:cubicBezTo>
                      <a:cubicBezTo>
                        <a:pt x="612403" y="158825"/>
                        <a:pt x="625124" y="152413"/>
                        <a:pt x="638175" y="146820"/>
                      </a:cubicBezTo>
                      <a:cubicBezTo>
                        <a:pt x="647403" y="142865"/>
                        <a:pt x="657973" y="142171"/>
                        <a:pt x="666750" y="137295"/>
                      </a:cubicBezTo>
                      <a:cubicBezTo>
                        <a:pt x="686764" y="126176"/>
                        <a:pt x="707711" y="115384"/>
                        <a:pt x="723900" y="99195"/>
                      </a:cubicBezTo>
                      <a:cubicBezTo>
                        <a:pt x="733425" y="89670"/>
                        <a:pt x="740700" y="77162"/>
                        <a:pt x="752475" y="70620"/>
                      </a:cubicBezTo>
                      <a:cubicBezTo>
                        <a:pt x="770028" y="60868"/>
                        <a:pt x="790575" y="57920"/>
                        <a:pt x="809625" y="51570"/>
                      </a:cubicBezTo>
                      <a:cubicBezTo>
                        <a:pt x="829215" y="45040"/>
                        <a:pt x="856366" y="35178"/>
                        <a:pt x="876300" y="32520"/>
                      </a:cubicBezTo>
                      <a:cubicBezTo>
                        <a:pt x="911061" y="27885"/>
                        <a:pt x="946220" y="26868"/>
                        <a:pt x="981075" y="22995"/>
                      </a:cubicBezTo>
                      <a:cubicBezTo>
                        <a:pt x="1003388" y="20516"/>
                        <a:pt x="1025353" y="15015"/>
                        <a:pt x="1047750" y="13470"/>
                      </a:cubicBezTo>
                      <a:cubicBezTo>
                        <a:pt x="1117506" y="8659"/>
                        <a:pt x="1187450" y="7120"/>
                        <a:pt x="1257300" y="3945"/>
                      </a:cubicBezTo>
                      <a:cubicBezTo>
                        <a:pt x="1273175" y="7120"/>
                        <a:pt x="1295945" y="0"/>
                        <a:pt x="1304925" y="13470"/>
                      </a:cubicBezTo>
                      <a:cubicBezTo>
                        <a:pt x="1311275" y="22995"/>
                        <a:pt x="1284445" y="24425"/>
                        <a:pt x="1276350" y="32520"/>
                      </a:cubicBezTo>
                      <a:cubicBezTo>
                        <a:pt x="1224451" y="84419"/>
                        <a:pt x="1273777" y="61953"/>
                        <a:pt x="1219200" y="80145"/>
                      </a:cubicBezTo>
                      <a:cubicBezTo>
                        <a:pt x="1216025" y="89670"/>
                        <a:pt x="1214165" y="99740"/>
                        <a:pt x="1209675" y="108720"/>
                      </a:cubicBezTo>
                      <a:cubicBezTo>
                        <a:pt x="1182040" y="163990"/>
                        <a:pt x="1196623" y="108599"/>
                        <a:pt x="1171575" y="175395"/>
                      </a:cubicBezTo>
                      <a:cubicBezTo>
                        <a:pt x="1166978" y="187652"/>
                        <a:pt x="1165812" y="200956"/>
                        <a:pt x="1162050" y="213495"/>
                      </a:cubicBezTo>
                      <a:cubicBezTo>
                        <a:pt x="1156280" y="232729"/>
                        <a:pt x="1149350" y="251595"/>
                        <a:pt x="1143000" y="270645"/>
                      </a:cubicBezTo>
                      <a:cubicBezTo>
                        <a:pt x="1139825" y="280170"/>
                        <a:pt x="1139044" y="290866"/>
                        <a:pt x="1133475" y="299220"/>
                      </a:cubicBezTo>
                      <a:cubicBezTo>
                        <a:pt x="1127125" y="308745"/>
                        <a:pt x="1119545" y="317556"/>
                        <a:pt x="1114425" y="327795"/>
                      </a:cubicBezTo>
                      <a:cubicBezTo>
                        <a:pt x="1109935" y="336775"/>
                        <a:pt x="1109776" y="347593"/>
                        <a:pt x="1104900" y="356370"/>
                      </a:cubicBezTo>
                      <a:cubicBezTo>
                        <a:pt x="1093781" y="376384"/>
                        <a:pt x="1066800" y="413520"/>
                        <a:pt x="1066800" y="413520"/>
                      </a:cubicBezTo>
                      <a:cubicBezTo>
                        <a:pt x="1046976" y="492814"/>
                        <a:pt x="1071114" y="414416"/>
                        <a:pt x="1038225" y="480195"/>
                      </a:cubicBezTo>
                      <a:cubicBezTo>
                        <a:pt x="1033735" y="489175"/>
                        <a:pt x="1034864" y="500845"/>
                        <a:pt x="1028700" y="508770"/>
                      </a:cubicBezTo>
                      <a:cubicBezTo>
                        <a:pt x="1012160" y="530036"/>
                        <a:pt x="986494" y="543504"/>
                        <a:pt x="971550" y="565920"/>
                      </a:cubicBezTo>
                      <a:cubicBezTo>
                        <a:pt x="946931" y="602849"/>
                        <a:pt x="963360" y="590875"/>
                        <a:pt x="923925" y="604020"/>
                      </a:cubicBezTo>
                      <a:cubicBezTo>
                        <a:pt x="914400" y="613545"/>
                        <a:pt x="906558" y="625123"/>
                        <a:pt x="895350" y="632595"/>
                      </a:cubicBezTo>
                      <a:cubicBezTo>
                        <a:pt x="886996" y="638164"/>
                        <a:pt x="875755" y="637630"/>
                        <a:pt x="866775" y="642120"/>
                      </a:cubicBezTo>
                      <a:cubicBezTo>
                        <a:pt x="800996" y="675009"/>
                        <a:pt x="879394" y="650871"/>
                        <a:pt x="800100" y="670695"/>
                      </a:cubicBezTo>
                      <a:cubicBezTo>
                        <a:pt x="716045" y="726731"/>
                        <a:pt x="850395" y="640785"/>
                        <a:pt x="714375" y="708795"/>
                      </a:cubicBezTo>
                      <a:cubicBezTo>
                        <a:pt x="701675" y="715145"/>
                        <a:pt x="689570" y="722859"/>
                        <a:pt x="676275" y="727845"/>
                      </a:cubicBezTo>
                      <a:cubicBezTo>
                        <a:pt x="664018" y="732442"/>
                        <a:pt x="650762" y="733774"/>
                        <a:pt x="638175" y="737370"/>
                      </a:cubicBezTo>
                      <a:cubicBezTo>
                        <a:pt x="569834" y="756896"/>
                        <a:pt x="658801" y="737055"/>
                        <a:pt x="561975" y="756420"/>
                      </a:cubicBezTo>
                      <a:cubicBezTo>
                        <a:pt x="399908" y="749053"/>
                        <a:pt x="380675" y="738683"/>
                        <a:pt x="247650" y="756420"/>
                      </a:cubicBezTo>
                      <a:cubicBezTo>
                        <a:pt x="234674" y="758150"/>
                        <a:pt x="222250" y="762770"/>
                        <a:pt x="209550" y="765945"/>
                      </a:cubicBezTo>
                      <a:cubicBezTo>
                        <a:pt x="203200" y="775470"/>
                        <a:pt x="199294" y="787191"/>
                        <a:pt x="190500" y="794520"/>
                      </a:cubicBezTo>
                      <a:cubicBezTo>
                        <a:pt x="160769" y="819295"/>
                        <a:pt x="153602" y="808206"/>
                        <a:pt x="123825" y="823095"/>
                      </a:cubicBezTo>
                      <a:cubicBezTo>
                        <a:pt x="113586" y="828215"/>
                        <a:pt x="105489" y="837025"/>
                        <a:pt x="95250" y="842145"/>
                      </a:cubicBezTo>
                      <a:cubicBezTo>
                        <a:pt x="16380" y="881580"/>
                        <a:pt x="119992" y="816125"/>
                        <a:pt x="38100" y="870720"/>
                      </a:cubicBezTo>
                      <a:cubicBezTo>
                        <a:pt x="14069" y="906767"/>
                        <a:pt x="27145" y="891200"/>
                        <a:pt x="0" y="918345"/>
                      </a:cubicBezTo>
                    </a:path>
                  </a:pathLst>
                </a:custGeom>
                <a:noFill/>
                <a:ln w="25400">
                  <a:solidFill>
                    <a:srgbClr val="C3D69B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latin typeface="+mn-lt"/>
                    <a:ea typeface="+mn-ea"/>
                  </a:endParaRPr>
                </a:p>
              </p:txBody>
            </p:sp>
            <p:sp>
              <p:nvSpPr>
                <p:cNvPr id="70" name="Freeform 69"/>
                <p:cNvSpPr>
                  <a:spLocks noChangeArrowheads="1"/>
                </p:cNvSpPr>
                <p:nvPr/>
              </p:nvSpPr>
              <p:spPr bwMode="auto">
                <a:xfrm>
                  <a:off x="4252210" y="10143551"/>
                  <a:ext cx="724763" cy="521914"/>
                </a:xfrm>
                <a:custGeom>
                  <a:avLst/>
                  <a:gdLst>
                    <a:gd name="T0" fmla="*/ 0 w 561975"/>
                    <a:gd name="T1" fmla="*/ 519332 h 438150"/>
                    <a:gd name="T2" fmla="*/ 24484 w 561975"/>
                    <a:gd name="T3" fmla="*/ 485463 h 438150"/>
                    <a:gd name="T4" fmla="*/ 48969 w 561975"/>
                    <a:gd name="T5" fmla="*/ 417724 h 438150"/>
                    <a:gd name="T6" fmla="*/ 85695 w 561975"/>
                    <a:gd name="T7" fmla="*/ 395144 h 438150"/>
                    <a:gd name="T8" fmla="*/ 110180 w 561975"/>
                    <a:gd name="T9" fmla="*/ 361274 h 438150"/>
                    <a:gd name="T10" fmla="*/ 183633 w 561975"/>
                    <a:gd name="T11" fmla="*/ 316115 h 438150"/>
                    <a:gd name="T12" fmla="*/ 208117 w 561975"/>
                    <a:gd name="T13" fmla="*/ 282246 h 438150"/>
                    <a:gd name="T14" fmla="*/ 281571 w 561975"/>
                    <a:gd name="T15" fmla="*/ 248376 h 438150"/>
                    <a:gd name="T16" fmla="*/ 318297 w 561975"/>
                    <a:gd name="T17" fmla="*/ 225797 h 438150"/>
                    <a:gd name="T18" fmla="*/ 391750 w 561975"/>
                    <a:gd name="T19" fmla="*/ 203217 h 438150"/>
                    <a:gd name="T20" fmla="*/ 501930 w 561975"/>
                    <a:gd name="T21" fmla="*/ 135478 h 438150"/>
                    <a:gd name="T22" fmla="*/ 538657 w 561975"/>
                    <a:gd name="T23" fmla="*/ 112898 h 438150"/>
                    <a:gd name="T24" fmla="*/ 648837 w 561975"/>
                    <a:gd name="T25" fmla="*/ 33869 h 438150"/>
                    <a:gd name="T26" fmla="*/ 685563 w 561975"/>
                    <a:gd name="T27" fmla="*/ 22580 h 438150"/>
                    <a:gd name="T28" fmla="*/ 722290 w 561975"/>
                    <a:gd name="T29" fmla="*/ 0 h 4381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61975"/>
                    <a:gd name="T46" fmla="*/ 0 h 438150"/>
                    <a:gd name="T47" fmla="*/ 561975 w 561975"/>
                    <a:gd name="T48" fmla="*/ 438150 h 43815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61975" h="438150">
                      <a:moveTo>
                        <a:pt x="0" y="438150"/>
                      </a:moveTo>
                      <a:cubicBezTo>
                        <a:pt x="6350" y="428625"/>
                        <a:pt x="14401" y="420036"/>
                        <a:pt x="19050" y="409575"/>
                      </a:cubicBezTo>
                      <a:cubicBezTo>
                        <a:pt x="27205" y="391225"/>
                        <a:pt x="21392" y="363564"/>
                        <a:pt x="38100" y="352425"/>
                      </a:cubicBezTo>
                      <a:lnTo>
                        <a:pt x="66675" y="333375"/>
                      </a:lnTo>
                      <a:cubicBezTo>
                        <a:pt x="73025" y="323850"/>
                        <a:pt x="77110" y="312338"/>
                        <a:pt x="85725" y="304800"/>
                      </a:cubicBezTo>
                      <a:cubicBezTo>
                        <a:pt x="102955" y="289723"/>
                        <a:pt x="142875" y="266700"/>
                        <a:pt x="142875" y="266700"/>
                      </a:cubicBezTo>
                      <a:cubicBezTo>
                        <a:pt x="149225" y="257175"/>
                        <a:pt x="153830" y="246220"/>
                        <a:pt x="161925" y="238125"/>
                      </a:cubicBezTo>
                      <a:cubicBezTo>
                        <a:pt x="189222" y="210828"/>
                        <a:pt x="188087" y="225044"/>
                        <a:pt x="219075" y="209550"/>
                      </a:cubicBezTo>
                      <a:cubicBezTo>
                        <a:pt x="229314" y="204430"/>
                        <a:pt x="237189" y="195149"/>
                        <a:pt x="247650" y="190500"/>
                      </a:cubicBezTo>
                      <a:cubicBezTo>
                        <a:pt x="266000" y="182345"/>
                        <a:pt x="288092" y="182589"/>
                        <a:pt x="304800" y="171450"/>
                      </a:cubicBezTo>
                      <a:lnTo>
                        <a:pt x="390525" y="114300"/>
                      </a:lnTo>
                      <a:cubicBezTo>
                        <a:pt x="400050" y="107950"/>
                        <a:pt x="411005" y="103345"/>
                        <a:pt x="419100" y="95250"/>
                      </a:cubicBezTo>
                      <a:cubicBezTo>
                        <a:pt x="443755" y="70595"/>
                        <a:pt x="470646" y="39968"/>
                        <a:pt x="504825" y="28575"/>
                      </a:cubicBezTo>
                      <a:cubicBezTo>
                        <a:pt x="514350" y="25400"/>
                        <a:pt x="524420" y="23540"/>
                        <a:pt x="533400" y="19050"/>
                      </a:cubicBezTo>
                      <a:cubicBezTo>
                        <a:pt x="543639" y="13930"/>
                        <a:pt x="561975" y="0"/>
                        <a:pt x="561975" y="0"/>
                      </a:cubicBezTo>
                    </a:path>
                  </a:pathLst>
                </a:custGeom>
                <a:noFill/>
                <a:ln w="25400">
                  <a:solidFill>
                    <a:srgbClr val="C3D69B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6" name="Group 100"/>
              <p:cNvGrpSpPr>
                <a:grpSpLocks/>
              </p:cNvGrpSpPr>
              <p:nvPr/>
            </p:nvGrpSpPr>
            <p:grpSpPr bwMode="auto">
              <a:xfrm flipH="1">
                <a:off x="1031298" y="10107605"/>
                <a:ext cx="409622" cy="249280"/>
                <a:chOff x="3849026" y="9999557"/>
                <a:chExt cx="1311661" cy="913348"/>
              </a:xfrm>
            </p:grpSpPr>
            <p:sp>
              <p:nvSpPr>
                <p:cNvPr id="65" name="Freeform 64"/>
                <p:cNvSpPr>
                  <a:spLocks noChangeArrowheads="1"/>
                </p:cNvSpPr>
                <p:nvPr/>
              </p:nvSpPr>
              <p:spPr bwMode="auto">
                <a:xfrm>
                  <a:off x="3849026" y="9999557"/>
                  <a:ext cx="1311661" cy="913348"/>
                </a:xfrm>
                <a:custGeom>
                  <a:avLst/>
                  <a:gdLst>
                    <a:gd name="T0" fmla="*/ 238374 w 1311275"/>
                    <a:gd name="T1" fmla="*/ 787828 h 918345"/>
                    <a:gd name="T2" fmla="*/ 276514 w 1311275"/>
                    <a:gd name="T3" fmla="*/ 721715 h 918345"/>
                    <a:gd name="T4" fmla="*/ 295584 w 1311275"/>
                    <a:gd name="T5" fmla="*/ 693380 h 918345"/>
                    <a:gd name="T6" fmla="*/ 305118 w 1311275"/>
                    <a:gd name="T7" fmla="*/ 570598 h 918345"/>
                    <a:gd name="T8" fmla="*/ 333723 w 1311275"/>
                    <a:gd name="T9" fmla="*/ 485595 h 918345"/>
                    <a:gd name="T10" fmla="*/ 352793 w 1311275"/>
                    <a:gd name="T11" fmla="*/ 457261 h 918345"/>
                    <a:gd name="T12" fmla="*/ 343258 w 1311275"/>
                    <a:gd name="T13" fmla="*/ 419482 h 918345"/>
                    <a:gd name="T14" fmla="*/ 362328 w 1311275"/>
                    <a:gd name="T15" fmla="*/ 391147 h 918345"/>
                    <a:gd name="T16" fmla="*/ 400468 w 1311275"/>
                    <a:gd name="T17" fmla="*/ 343924 h 918345"/>
                    <a:gd name="T18" fmla="*/ 410003 w 1311275"/>
                    <a:gd name="T19" fmla="*/ 306145 h 918345"/>
                    <a:gd name="T20" fmla="*/ 476748 w 1311275"/>
                    <a:gd name="T21" fmla="*/ 268365 h 918345"/>
                    <a:gd name="T22" fmla="*/ 543492 w 1311275"/>
                    <a:gd name="T23" fmla="*/ 211697 h 918345"/>
                    <a:gd name="T24" fmla="*/ 600702 w 1311275"/>
                    <a:gd name="T25" fmla="*/ 164473 h 918345"/>
                    <a:gd name="T26" fmla="*/ 638842 w 1311275"/>
                    <a:gd name="T27" fmla="*/ 145583 h 918345"/>
                    <a:gd name="T28" fmla="*/ 667447 w 1311275"/>
                    <a:gd name="T29" fmla="*/ 136139 h 918345"/>
                    <a:gd name="T30" fmla="*/ 724656 w 1311275"/>
                    <a:gd name="T31" fmla="*/ 98360 h 918345"/>
                    <a:gd name="T32" fmla="*/ 753261 w 1311275"/>
                    <a:gd name="T33" fmla="*/ 70025 h 918345"/>
                    <a:gd name="T34" fmla="*/ 810471 w 1311275"/>
                    <a:gd name="T35" fmla="*/ 51136 h 918345"/>
                    <a:gd name="T36" fmla="*/ 877215 w 1311275"/>
                    <a:gd name="T37" fmla="*/ 32246 h 918345"/>
                    <a:gd name="T38" fmla="*/ 982100 w 1311275"/>
                    <a:gd name="T39" fmla="*/ 22801 h 918345"/>
                    <a:gd name="T40" fmla="*/ 1048845 w 1311275"/>
                    <a:gd name="T41" fmla="*/ 13357 h 918345"/>
                    <a:gd name="T42" fmla="*/ 1258614 w 1311275"/>
                    <a:gd name="T43" fmla="*/ 3912 h 918345"/>
                    <a:gd name="T44" fmla="*/ 1306288 w 1311275"/>
                    <a:gd name="T45" fmla="*/ 13357 h 918345"/>
                    <a:gd name="T46" fmla="*/ 1277684 w 1311275"/>
                    <a:gd name="T47" fmla="*/ 32246 h 918345"/>
                    <a:gd name="T48" fmla="*/ 1220474 w 1311275"/>
                    <a:gd name="T49" fmla="*/ 79470 h 918345"/>
                    <a:gd name="T50" fmla="*/ 1210939 w 1311275"/>
                    <a:gd name="T51" fmla="*/ 107804 h 918345"/>
                    <a:gd name="T52" fmla="*/ 1172799 w 1311275"/>
                    <a:gd name="T53" fmla="*/ 173918 h 918345"/>
                    <a:gd name="T54" fmla="*/ 1163264 w 1311275"/>
                    <a:gd name="T55" fmla="*/ 211697 h 918345"/>
                    <a:gd name="T56" fmla="*/ 1144194 w 1311275"/>
                    <a:gd name="T57" fmla="*/ 268365 h 918345"/>
                    <a:gd name="T58" fmla="*/ 1134659 w 1311275"/>
                    <a:gd name="T59" fmla="*/ 296700 h 918345"/>
                    <a:gd name="T60" fmla="*/ 1115589 w 1311275"/>
                    <a:gd name="T61" fmla="*/ 325034 h 918345"/>
                    <a:gd name="T62" fmla="*/ 1106054 w 1311275"/>
                    <a:gd name="T63" fmla="*/ 353368 h 918345"/>
                    <a:gd name="T64" fmla="*/ 1067915 w 1311275"/>
                    <a:gd name="T65" fmla="*/ 410037 h 918345"/>
                    <a:gd name="T66" fmla="*/ 1039310 w 1311275"/>
                    <a:gd name="T67" fmla="*/ 476150 h 918345"/>
                    <a:gd name="T68" fmla="*/ 1029775 w 1311275"/>
                    <a:gd name="T69" fmla="*/ 504485 h 918345"/>
                    <a:gd name="T70" fmla="*/ 972565 w 1311275"/>
                    <a:gd name="T71" fmla="*/ 561153 h 918345"/>
                    <a:gd name="T72" fmla="*/ 924890 w 1311275"/>
                    <a:gd name="T73" fmla="*/ 598933 h 918345"/>
                    <a:gd name="T74" fmla="*/ 896285 w 1311275"/>
                    <a:gd name="T75" fmla="*/ 627267 h 918345"/>
                    <a:gd name="T76" fmla="*/ 867681 w 1311275"/>
                    <a:gd name="T77" fmla="*/ 636712 h 918345"/>
                    <a:gd name="T78" fmla="*/ 800936 w 1311275"/>
                    <a:gd name="T79" fmla="*/ 665046 h 918345"/>
                    <a:gd name="T80" fmla="*/ 715121 w 1311275"/>
                    <a:gd name="T81" fmla="*/ 702825 h 918345"/>
                    <a:gd name="T82" fmla="*/ 676982 w 1311275"/>
                    <a:gd name="T83" fmla="*/ 721715 h 918345"/>
                    <a:gd name="T84" fmla="*/ 638842 w 1311275"/>
                    <a:gd name="T85" fmla="*/ 731159 h 918345"/>
                    <a:gd name="T86" fmla="*/ 562562 w 1311275"/>
                    <a:gd name="T87" fmla="*/ 750049 h 918345"/>
                    <a:gd name="T88" fmla="*/ 247909 w 1311275"/>
                    <a:gd name="T89" fmla="*/ 750049 h 918345"/>
                    <a:gd name="T90" fmla="*/ 209769 w 1311275"/>
                    <a:gd name="T91" fmla="*/ 759494 h 918345"/>
                    <a:gd name="T92" fmla="*/ 190699 w 1311275"/>
                    <a:gd name="T93" fmla="*/ 787828 h 918345"/>
                    <a:gd name="T94" fmla="*/ 123954 w 1311275"/>
                    <a:gd name="T95" fmla="*/ 816162 h 918345"/>
                    <a:gd name="T96" fmla="*/ 95350 w 1311275"/>
                    <a:gd name="T97" fmla="*/ 835052 h 918345"/>
                    <a:gd name="T98" fmla="*/ 38140 w 1311275"/>
                    <a:gd name="T99" fmla="*/ 863386 h 918345"/>
                    <a:gd name="T100" fmla="*/ 0 w 1311275"/>
                    <a:gd name="T101" fmla="*/ 910610 h 91834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311275"/>
                    <a:gd name="T154" fmla="*/ 0 h 918345"/>
                    <a:gd name="T155" fmla="*/ 1311275 w 1311275"/>
                    <a:gd name="T156" fmla="*/ 918345 h 918345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311275" h="918345">
                      <a:moveTo>
                        <a:pt x="238125" y="794520"/>
                      </a:moveTo>
                      <a:cubicBezTo>
                        <a:pt x="284537" y="724902"/>
                        <a:pt x="227886" y="812438"/>
                        <a:pt x="276225" y="727845"/>
                      </a:cubicBezTo>
                      <a:cubicBezTo>
                        <a:pt x="281905" y="717906"/>
                        <a:pt x="288925" y="708795"/>
                        <a:pt x="295275" y="699270"/>
                      </a:cubicBezTo>
                      <a:cubicBezTo>
                        <a:pt x="298450" y="657995"/>
                        <a:pt x="299963" y="616558"/>
                        <a:pt x="304800" y="575445"/>
                      </a:cubicBezTo>
                      <a:cubicBezTo>
                        <a:pt x="307598" y="551658"/>
                        <a:pt x="323665" y="509140"/>
                        <a:pt x="333375" y="489720"/>
                      </a:cubicBezTo>
                      <a:cubicBezTo>
                        <a:pt x="338495" y="479481"/>
                        <a:pt x="346075" y="470670"/>
                        <a:pt x="352425" y="461145"/>
                      </a:cubicBezTo>
                      <a:cubicBezTo>
                        <a:pt x="349250" y="448445"/>
                        <a:pt x="341049" y="436004"/>
                        <a:pt x="342900" y="423045"/>
                      </a:cubicBezTo>
                      <a:cubicBezTo>
                        <a:pt x="344519" y="411712"/>
                        <a:pt x="356830" y="404709"/>
                        <a:pt x="361950" y="394470"/>
                      </a:cubicBezTo>
                      <a:cubicBezTo>
                        <a:pt x="384954" y="348462"/>
                        <a:pt x="351880" y="378958"/>
                        <a:pt x="400050" y="346845"/>
                      </a:cubicBezTo>
                      <a:cubicBezTo>
                        <a:pt x="403225" y="334145"/>
                        <a:pt x="401966" y="319397"/>
                        <a:pt x="409575" y="308745"/>
                      </a:cubicBezTo>
                      <a:cubicBezTo>
                        <a:pt x="427595" y="283516"/>
                        <a:pt x="450394" y="279264"/>
                        <a:pt x="476250" y="270645"/>
                      </a:cubicBezTo>
                      <a:cubicBezTo>
                        <a:pt x="590723" y="156172"/>
                        <a:pt x="455887" y="286027"/>
                        <a:pt x="542925" y="213495"/>
                      </a:cubicBezTo>
                      <a:cubicBezTo>
                        <a:pt x="585907" y="177677"/>
                        <a:pt x="554927" y="191669"/>
                        <a:pt x="600075" y="165870"/>
                      </a:cubicBezTo>
                      <a:cubicBezTo>
                        <a:pt x="612403" y="158825"/>
                        <a:pt x="625124" y="152413"/>
                        <a:pt x="638175" y="146820"/>
                      </a:cubicBezTo>
                      <a:cubicBezTo>
                        <a:pt x="647403" y="142865"/>
                        <a:pt x="657973" y="142171"/>
                        <a:pt x="666750" y="137295"/>
                      </a:cubicBezTo>
                      <a:cubicBezTo>
                        <a:pt x="686764" y="126176"/>
                        <a:pt x="707711" y="115384"/>
                        <a:pt x="723900" y="99195"/>
                      </a:cubicBezTo>
                      <a:cubicBezTo>
                        <a:pt x="733425" y="89670"/>
                        <a:pt x="740700" y="77162"/>
                        <a:pt x="752475" y="70620"/>
                      </a:cubicBezTo>
                      <a:cubicBezTo>
                        <a:pt x="770028" y="60868"/>
                        <a:pt x="790575" y="57920"/>
                        <a:pt x="809625" y="51570"/>
                      </a:cubicBezTo>
                      <a:cubicBezTo>
                        <a:pt x="829215" y="45040"/>
                        <a:pt x="856366" y="35178"/>
                        <a:pt x="876300" y="32520"/>
                      </a:cubicBezTo>
                      <a:cubicBezTo>
                        <a:pt x="911061" y="27885"/>
                        <a:pt x="946220" y="26868"/>
                        <a:pt x="981075" y="22995"/>
                      </a:cubicBezTo>
                      <a:cubicBezTo>
                        <a:pt x="1003388" y="20516"/>
                        <a:pt x="1025353" y="15015"/>
                        <a:pt x="1047750" y="13470"/>
                      </a:cubicBezTo>
                      <a:cubicBezTo>
                        <a:pt x="1117506" y="8659"/>
                        <a:pt x="1187450" y="7120"/>
                        <a:pt x="1257300" y="3945"/>
                      </a:cubicBezTo>
                      <a:cubicBezTo>
                        <a:pt x="1273175" y="7120"/>
                        <a:pt x="1295945" y="0"/>
                        <a:pt x="1304925" y="13470"/>
                      </a:cubicBezTo>
                      <a:cubicBezTo>
                        <a:pt x="1311275" y="22995"/>
                        <a:pt x="1284445" y="24425"/>
                        <a:pt x="1276350" y="32520"/>
                      </a:cubicBezTo>
                      <a:cubicBezTo>
                        <a:pt x="1224451" y="84419"/>
                        <a:pt x="1273777" y="61953"/>
                        <a:pt x="1219200" y="80145"/>
                      </a:cubicBezTo>
                      <a:cubicBezTo>
                        <a:pt x="1216025" y="89670"/>
                        <a:pt x="1214165" y="99740"/>
                        <a:pt x="1209675" y="108720"/>
                      </a:cubicBezTo>
                      <a:cubicBezTo>
                        <a:pt x="1182040" y="163990"/>
                        <a:pt x="1196623" y="108599"/>
                        <a:pt x="1171575" y="175395"/>
                      </a:cubicBezTo>
                      <a:cubicBezTo>
                        <a:pt x="1166978" y="187652"/>
                        <a:pt x="1165812" y="200956"/>
                        <a:pt x="1162050" y="213495"/>
                      </a:cubicBezTo>
                      <a:cubicBezTo>
                        <a:pt x="1156280" y="232729"/>
                        <a:pt x="1149350" y="251595"/>
                        <a:pt x="1143000" y="270645"/>
                      </a:cubicBezTo>
                      <a:cubicBezTo>
                        <a:pt x="1139825" y="280170"/>
                        <a:pt x="1139044" y="290866"/>
                        <a:pt x="1133475" y="299220"/>
                      </a:cubicBezTo>
                      <a:cubicBezTo>
                        <a:pt x="1127125" y="308745"/>
                        <a:pt x="1119545" y="317556"/>
                        <a:pt x="1114425" y="327795"/>
                      </a:cubicBezTo>
                      <a:cubicBezTo>
                        <a:pt x="1109935" y="336775"/>
                        <a:pt x="1109776" y="347593"/>
                        <a:pt x="1104900" y="356370"/>
                      </a:cubicBezTo>
                      <a:cubicBezTo>
                        <a:pt x="1093781" y="376384"/>
                        <a:pt x="1066800" y="413520"/>
                        <a:pt x="1066800" y="413520"/>
                      </a:cubicBezTo>
                      <a:cubicBezTo>
                        <a:pt x="1046976" y="492814"/>
                        <a:pt x="1071114" y="414416"/>
                        <a:pt x="1038225" y="480195"/>
                      </a:cubicBezTo>
                      <a:cubicBezTo>
                        <a:pt x="1033735" y="489175"/>
                        <a:pt x="1034864" y="500845"/>
                        <a:pt x="1028700" y="508770"/>
                      </a:cubicBezTo>
                      <a:cubicBezTo>
                        <a:pt x="1012160" y="530036"/>
                        <a:pt x="986494" y="543504"/>
                        <a:pt x="971550" y="565920"/>
                      </a:cubicBezTo>
                      <a:cubicBezTo>
                        <a:pt x="946931" y="602849"/>
                        <a:pt x="963360" y="590875"/>
                        <a:pt x="923925" y="604020"/>
                      </a:cubicBezTo>
                      <a:cubicBezTo>
                        <a:pt x="914400" y="613545"/>
                        <a:pt x="906558" y="625123"/>
                        <a:pt x="895350" y="632595"/>
                      </a:cubicBezTo>
                      <a:cubicBezTo>
                        <a:pt x="886996" y="638164"/>
                        <a:pt x="875755" y="637630"/>
                        <a:pt x="866775" y="642120"/>
                      </a:cubicBezTo>
                      <a:cubicBezTo>
                        <a:pt x="800996" y="675009"/>
                        <a:pt x="879394" y="650871"/>
                        <a:pt x="800100" y="670695"/>
                      </a:cubicBezTo>
                      <a:cubicBezTo>
                        <a:pt x="716045" y="726731"/>
                        <a:pt x="850395" y="640785"/>
                        <a:pt x="714375" y="708795"/>
                      </a:cubicBezTo>
                      <a:cubicBezTo>
                        <a:pt x="701675" y="715145"/>
                        <a:pt x="689570" y="722859"/>
                        <a:pt x="676275" y="727845"/>
                      </a:cubicBezTo>
                      <a:cubicBezTo>
                        <a:pt x="664018" y="732442"/>
                        <a:pt x="650762" y="733774"/>
                        <a:pt x="638175" y="737370"/>
                      </a:cubicBezTo>
                      <a:cubicBezTo>
                        <a:pt x="569834" y="756896"/>
                        <a:pt x="658801" y="737055"/>
                        <a:pt x="561975" y="756420"/>
                      </a:cubicBezTo>
                      <a:cubicBezTo>
                        <a:pt x="399908" y="749053"/>
                        <a:pt x="380675" y="738683"/>
                        <a:pt x="247650" y="756420"/>
                      </a:cubicBezTo>
                      <a:cubicBezTo>
                        <a:pt x="234674" y="758150"/>
                        <a:pt x="222250" y="762770"/>
                        <a:pt x="209550" y="765945"/>
                      </a:cubicBezTo>
                      <a:cubicBezTo>
                        <a:pt x="203200" y="775470"/>
                        <a:pt x="199294" y="787191"/>
                        <a:pt x="190500" y="794520"/>
                      </a:cubicBezTo>
                      <a:cubicBezTo>
                        <a:pt x="160769" y="819295"/>
                        <a:pt x="153602" y="808206"/>
                        <a:pt x="123825" y="823095"/>
                      </a:cubicBezTo>
                      <a:cubicBezTo>
                        <a:pt x="113586" y="828215"/>
                        <a:pt x="105489" y="837025"/>
                        <a:pt x="95250" y="842145"/>
                      </a:cubicBezTo>
                      <a:cubicBezTo>
                        <a:pt x="16380" y="881580"/>
                        <a:pt x="119992" y="816125"/>
                        <a:pt x="38100" y="870720"/>
                      </a:cubicBezTo>
                      <a:cubicBezTo>
                        <a:pt x="14069" y="906767"/>
                        <a:pt x="27145" y="891200"/>
                        <a:pt x="0" y="918345"/>
                      </a:cubicBezTo>
                    </a:path>
                  </a:pathLst>
                </a:custGeom>
                <a:noFill/>
                <a:ln w="25400">
                  <a:solidFill>
                    <a:srgbClr val="C3D69B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latin typeface="+mn-lt"/>
                    <a:ea typeface="+mn-ea"/>
                  </a:endParaRPr>
                </a:p>
              </p:txBody>
            </p:sp>
            <p:sp>
              <p:nvSpPr>
                <p:cNvPr id="67" name="Freeform 66"/>
                <p:cNvSpPr>
                  <a:spLocks noChangeArrowheads="1"/>
                </p:cNvSpPr>
                <p:nvPr/>
              </p:nvSpPr>
              <p:spPr bwMode="auto">
                <a:xfrm>
                  <a:off x="4260662" y="10113726"/>
                  <a:ext cx="718625" cy="546375"/>
                </a:xfrm>
                <a:custGeom>
                  <a:avLst/>
                  <a:gdLst>
                    <a:gd name="T0" fmla="*/ 0 w 561975"/>
                    <a:gd name="T1" fmla="*/ 540675 h 438150"/>
                    <a:gd name="T2" fmla="*/ 24468 w 561975"/>
                    <a:gd name="T3" fmla="*/ 505414 h 438150"/>
                    <a:gd name="T4" fmla="*/ 48936 w 561975"/>
                    <a:gd name="T5" fmla="*/ 434891 h 438150"/>
                    <a:gd name="T6" fmla="*/ 85638 w 561975"/>
                    <a:gd name="T7" fmla="*/ 411383 h 438150"/>
                    <a:gd name="T8" fmla="*/ 110106 w 561975"/>
                    <a:gd name="T9" fmla="*/ 376122 h 438150"/>
                    <a:gd name="T10" fmla="*/ 183509 w 561975"/>
                    <a:gd name="T11" fmla="*/ 329107 h 438150"/>
                    <a:gd name="T12" fmla="*/ 207977 w 561975"/>
                    <a:gd name="T13" fmla="*/ 293845 h 438150"/>
                    <a:gd name="T14" fmla="*/ 281381 w 561975"/>
                    <a:gd name="T15" fmla="*/ 258584 h 438150"/>
                    <a:gd name="T16" fmla="*/ 318083 w 561975"/>
                    <a:gd name="T17" fmla="*/ 235076 h 438150"/>
                    <a:gd name="T18" fmla="*/ 391487 w 561975"/>
                    <a:gd name="T19" fmla="*/ 211568 h 438150"/>
                    <a:gd name="T20" fmla="*/ 501593 w 561975"/>
                    <a:gd name="T21" fmla="*/ 141046 h 438150"/>
                    <a:gd name="T22" fmla="*/ 538294 w 561975"/>
                    <a:gd name="T23" fmla="*/ 117538 h 438150"/>
                    <a:gd name="T24" fmla="*/ 648400 w 561975"/>
                    <a:gd name="T25" fmla="*/ 35261 h 438150"/>
                    <a:gd name="T26" fmla="*/ 685102 w 561975"/>
                    <a:gd name="T27" fmla="*/ 23508 h 438150"/>
                    <a:gd name="T28" fmla="*/ 721804 w 561975"/>
                    <a:gd name="T29" fmla="*/ 0 h 4381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61975"/>
                    <a:gd name="T46" fmla="*/ 0 h 438150"/>
                    <a:gd name="T47" fmla="*/ 561975 w 561975"/>
                    <a:gd name="T48" fmla="*/ 438150 h 43815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61975" h="438150">
                      <a:moveTo>
                        <a:pt x="0" y="438150"/>
                      </a:moveTo>
                      <a:cubicBezTo>
                        <a:pt x="6350" y="428625"/>
                        <a:pt x="14401" y="420036"/>
                        <a:pt x="19050" y="409575"/>
                      </a:cubicBezTo>
                      <a:cubicBezTo>
                        <a:pt x="27205" y="391225"/>
                        <a:pt x="21392" y="363564"/>
                        <a:pt x="38100" y="352425"/>
                      </a:cubicBezTo>
                      <a:lnTo>
                        <a:pt x="66675" y="333375"/>
                      </a:lnTo>
                      <a:cubicBezTo>
                        <a:pt x="73025" y="323850"/>
                        <a:pt x="77110" y="312338"/>
                        <a:pt x="85725" y="304800"/>
                      </a:cubicBezTo>
                      <a:cubicBezTo>
                        <a:pt x="102955" y="289723"/>
                        <a:pt x="142875" y="266700"/>
                        <a:pt x="142875" y="266700"/>
                      </a:cubicBezTo>
                      <a:cubicBezTo>
                        <a:pt x="149225" y="257175"/>
                        <a:pt x="153830" y="246220"/>
                        <a:pt x="161925" y="238125"/>
                      </a:cubicBezTo>
                      <a:cubicBezTo>
                        <a:pt x="189222" y="210828"/>
                        <a:pt x="188087" y="225044"/>
                        <a:pt x="219075" y="209550"/>
                      </a:cubicBezTo>
                      <a:cubicBezTo>
                        <a:pt x="229314" y="204430"/>
                        <a:pt x="237189" y="195149"/>
                        <a:pt x="247650" y="190500"/>
                      </a:cubicBezTo>
                      <a:cubicBezTo>
                        <a:pt x="266000" y="182345"/>
                        <a:pt x="288092" y="182589"/>
                        <a:pt x="304800" y="171450"/>
                      </a:cubicBezTo>
                      <a:lnTo>
                        <a:pt x="390525" y="114300"/>
                      </a:lnTo>
                      <a:cubicBezTo>
                        <a:pt x="400050" y="107950"/>
                        <a:pt x="411005" y="103345"/>
                        <a:pt x="419100" y="95250"/>
                      </a:cubicBezTo>
                      <a:cubicBezTo>
                        <a:pt x="443755" y="70595"/>
                        <a:pt x="470646" y="39968"/>
                        <a:pt x="504825" y="28575"/>
                      </a:cubicBezTo>
                      <a:cubicBezTo>
                        <a:pt x="514350" y="25400"/>
                        <a:pt x="524420" y="23540"/>
                        <a:pt x="533400" y="19050"/>
                      </a:cubicBezTo>
                      <a:cubicBezTo>
                        <a:pt x="543639" y="13930"/>
                        <a:pt x="561975" y="0"/>
                        <a:pt x="561975" y="0"/>
                      </a:cubicBezTo>
                    </a:path>
                  </a:pathLst>
                </a:custGeom>
                <a:noFill/>
                <a:ln w="25400">
                  <a:solidFill>
                    <a:srgbClr val="C3D69B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latin typeface="+mn-lt"/>
                    <a:ea typeface="+mn-ea"/>
                  </a:endParaRPr>
                </a:p>
              </p:txBody>
            </p:sp>
          </p:grpSp>
        </p:grpSp>
        <p:sp>
          <p:nvSpPr>
            <p:cNvPr id="52" name="Trapezoid 110"/>
            <p:cNvSpPr>
              <a:spLocks noChangeArrowheads="1"/>
            </p:cNvSpPr>
            <p:nvPr/>
          </p:nvSpPr>
          <p:spPr bwMode="auto">
            <a:xfrm flipV="1">
              <a:off x="3300413" y="2654300"/>
              <a:ext cx="555625" cy="515938"/>
            </a:xfrm>
            <a:custGeom>
              <a:avLst/>
              <a:gdLst>
                <a:gd name="T0" fmla="*/ 380920 w 761839"/>
                <a:gd name="T1" fmla="*/ 0 h 724241"/>
                <a:gd name="T2" fmla="*/ 90530 w 761839"/>
                <a:gd name="T3" fmla="*/ 362121 h 724241"/>
                <a:gd name="T4" fmla="*/ 380920 w 761839"/>
                <a:gd name="T5" fmla="*/ 724241 h 724241"/>
                <a:gd name="T6" fmla="*/ 671309 w 761839"/>
                <a:gd name="T7" fmla="*/ 362121 h 724241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120707 w 761839"/>
                <a:gd name="T13" fmla="*/ 114750 h 724241"/>
                <a:gd name="T14" fmla="*/ 641132 w 761839"/>
                <a:gd name="T15" fmla="*/ 724241 h 724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1839" h="724241">
                  <a:moveTo>
                    <a:pt x="0" y="724241"/>
                  </a:moveTo>
                  <a:lnTo>
                    <a:pt x="181060" y="0"/>
                  </a:lnTo>
                  <a:lnTo>
                    <a:pt x="580779" y="0"/>
                  </a:lnTo>
                  <a:lnTo>
                    <a:pt x="761839" y="724241"/>
                  </a:lnTo>
                  <a:close/>
                </a:path>
              </a:pathLst>
            </a:custGeom>
            <a:solidFill>
              <a:srgbClr val="948A54"/>
            </a:solidFill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915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Optical filtering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29" name="Text Box 107"/>
          <p:cNvSpPr txBox="1">
            <a:spLocks noChangeArrowheads="1"/>
          </p:cNvSpPr>
          <p:nvPr/>
        </p:nvSpPr>
        <p:spPr bwMode="auto">
          <a:xfrm>
            <a:off x="1043601" y="877888"/>
            <a:ext cx="1129419" cy="40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Image</a:t>
            </a:r>
            <a:endParaRPr lang="en-US" sz="2400" dirty="0">
              <a:solidFill>
                <a:srgbClr val="92D050"/>
              </a:solidFill>
            </a:endParaRPr>
          </a:p>
        </p:txBody>
      </p:sp>
      <p:cxnSp>
        <p:nvCxnSpPr>
          <p:cNvPr id="96" name="Straight Arrow Connector 95"/>
          <p:cNvCxnSpPr>
            <a:cxnSpLocks noChangeShapeType="1"/>
          </p:cNvCxnSpPr>
          <p:nvPr/>
        </p:nvCxnSpPr>
        <p:spPr bwMode="auto">
          <a:xfrm rot="5400000">
            <a:off x="1331062" y="2602648"/>
            <a:ext cx="50071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grpSp>
        <p:nvGrpSpPr>
          <p:cNvPr id="7" name="Group 220"/>
          <p:cNvGrpSpPr>
            <a:grpSpLocks/>
          </p:cNvGrpSpPr>
          <p:nvPr/>
        </p:nvGrpSpPr>
        <p:grpSpPr bwMode="auto">
          <a:xfrm>
            <a:off x="1471506" y="2929775"/>
            <a:ext cx="237506" cy="243253"/>
            <a:chOff x="11836400" y="8356600"/>
            <a:chExt cx="1079500" cy="1016000"/>
          </a:xfrm>
        </p:grpSpPr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836400" y="8356600"/>
              <a:ext cx="1079500" cy="1016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  <p:grpSp>
          <p:nvGrpSpPr>
            <p:cNvPr id="8" name="Group 214"/>
            <p:cNvGrpSpPr>
              <a:grpSpLocks/>
            </p:cNvGrpSpPr>
            <p:nvPr/>
          </p:nvGrpSpPr>
          <p:grpSpPr bwMode="auto">
            <a:xfrm>
              <a:off x="11962717" y="8432069"/>
              <a:ext cx="861304" cy="853444"/>
              <a:chOff x="12038651" y="10171652"/>
              <a:chExt cx="1215960" cy="1222845"/>
            </a:xfrm>
          </p:grpSpPr>
          <p:sp>
            <p:nvSpPr>
              <p:cNvPr id="138" name="Plus 223"/>
              <p:cNvSpPr>
                <a:spLocks noChangeArrowheads="1"/>
              </p:cNvSpPr>
              <p:nvPr/>
            </p:nvSpPr>
            <p:spPr bwMode="auto">
              <a:xfrm>
                <a:off x="12038651" y="10171652"/>
                <a:ext cx="1199747" cy="1222845"/>
              </a:xfrm>
              <a:custGeom>
                <a:avLst/>
                <a:gdLst>
                  <a:gd name="T0" fmla="*/ 1043517 w 1202971"/>
                  <a:gd name="T1" fmla="*/ 609599 h 1219198"/>
                  <a:gd name="T2" fmla="*/ 601486 w 1202971"/>
                  <a:gd name="T3" fmla="*/ 1057593 h 1219198"/>
                  <a:gd name="T4" fmla="*/ 159454 w 1202971"/>
                  <a:gd name="T5" fmla="*/ 609599 h 1219198"/>
                  <a:gd name="T6" fmla="*/ 601486 w 1202971"/>
                  <a:gd name="T7" fmla="*/ 161605 h 1219198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159454 w 1202971"/>
                  <a:gd name="T13" fmla="*/ 607422 h 1219198"/>
                  <a:gd name="T14" fmla="*/ 1043517 w 1202971"/>
                  <a:gd name="T15" fmla="*/ 611776 h 12191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02971" h="1219198">
                    <a:moveTo>
                      <a:pt x="159454" y="607422"/>
                    </a:moveTo>
                    <a:lnTo>
                      <a:pt x="599308" y="607422"/>
                    </a:lnTo>
                    <a:lnTo>
                      <a:pt x="599308" y="161605"/>
                    </a:lnTo>
                    <a:lnTo>
                      <a:pt x="603663" y="161605"/>
                    </a:lnTo>
                    <a:lnTo>
                      <a:pt x="603663" y="607422"/>
                    </a:lnTo>
                    <a:lnTo>
                      <a:pt x="1043517" y="607422"/>
                    </a:lnTo>
                    <a:lnTo>
                      <a:pt x="1043517" y="611776"/>
                    </a:lnTo>
                    <a:lnTo>
                      <a:pt x="603663" y="611776"/>
                    </a:lnTo>
                    <a:lnTo>
                      <a:pt x="603663" y="1057593"/>
                    </a:lnTo>
                    <a:lnTo>
                      <a:pt x="599308" y="1057593"/>
                    </a:lnTo>
                    <a:lnTo>
                      <a:pt x="599308" y="611776"/>
                    </a:lnTo>
                    <a:lnTo>
                      <a:pt x="159454" y="6117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  <a:lin ang="16200000"/>
              </a:gradFill>
              <a:ln w="3175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39" name="Plus 224"/>
              <p:cNvSpPr>
                <a:spLocks noChangeArrowheads="1"/>
              </p:cNvSpPr>
              <p:nvPr/>
            </p:nvSpPr>
            <p:spPr bwMode="auto">
              <a:xfrm rot="-2649202">
                <a:off x="12054864" y="10171652"/>
                <a:ext cx="1199747" cy="1222845"/>
              </a:xfrm>
              <a:custGeom>
                <a:avLst/>
                <a:gdLst>
                  <a:gd name="T0" fmla="*/ 1043517 w 1202971"/>
                  <a:gd name="T1" fmla="*/ 609599 h 1219198"/>
                  <a:gd name="T2" fmla="*/ 601486 w 1202971"/>
                  <a:gd name="T3" fmla="*/ 1057593 h 1219198"/>
                  <a:gd name="T4" fmla="*/ 159454 w 1202971"/>
                  <a:gd name="T5" fmla="*/ 609599 h 1219198"/>
                  <a:gd name="T6" fmla="*/ 601486 w 1202971"/>
                  <a:gd name="T7" fmla="*/ 161605 h 1219198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159454 w 1202971"/>
                  <a:gd name="T13" fmla="*/ 607422 h 1219198"/>
                  <a:gd name="T14" fmla="*/ 1043517 w 1202971"/>
                  <a:gd name="T15" fmla="*/ 611776 h 12191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02971" h="1219198">
                    <a:moveTo>
                      <a:pt x="159454" y="607422"/>
                    </a:moveTo>
                    <a:lnTo>
                      <a:pt x="599308" y="607422"/>
                    </a:lnTo>
                    <a:lnTo>
                      <a:pt x="599308" y="161605"/>
                    </a:lnTo>
                    <a:lnTo>
                      <a:pt x="603663" y="161605"/>
                    </a:lnTo>
                    <a:lnTo>
                      <a:pt x="603663" y="607422"/>
                    </a:lnTo>
                    <a:lnTo>
                      <a:pt x="1043517" y="607422"/>
                    </a:lnTo>
                    <a:lnTo>
                      <a:pt x="1043517" y="611776"/>
                    </a:lnTo>
                    <a:lnTo>
                      <a:pt x="603663" y="611776"/>
                    </a:lnTo>
                    <a:lnTo>
                      <a:pt x="603663" y="1057593"/>
                    </a:lnTo>
                    <a:lnTo>
                      <a:pt x="599308" y="1057593"/>
                    </a:lnTo>
                    <a:lnTo>
                      <a:pt x="599308" y="611776"/>
                    </a:lnTo>
                    <a:lnTo>
                      <a:pt x="159454" y="6117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  <a:lin ang="16200000"/>
              </a:gradFill>
              <a:ln w="3175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66" name="Left Brace 65"/>
          <p:cNvSpPr>
            <a:spLocks/>
          </p:cNvSpPr>
          <p:nvPr/>
        </p:nvSpPr>
        <p:spPr bwMode="auto">
          <a:xfrm flipH="1">
            <a:off x="2311397" y="1152525"/>
            <a:ext cx="485775" cy="3717925"/>
          </a:xfrm>
          <a:prstGeom prst="leftBrace">
            <a:avLst>
              <a:gd name="adj1" fmla="val 85329"/>
              <a:gd name="adj2" fmla="val 50338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92D050"/>
              </a:solidFill>
              <a:latin typeface="+mn-lt"/>
              <a:ea typeface="+mn-ea"/>
            </a:endParaRPr>
          </a:p>
        </p:txBody>
      </p:sp>
      <p:sp>
        <p:nvSpPr>
          <p:cNvPr id="84" name="Text Box 107"/>
          <p:cNvSpPr txBox="1">
            <a:spLocks noChangeArrowheads="1"/>
          </p:cNvSpPr>
          <p:nvPr/>
        </p:nvSpPr>
        <p:spPr bwMode="auto">
          <a:xfrm>
            <a:off x="2607381" y="2773363"/>
            <a:ext cx="1831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Expensive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171337" y="1405813"/>
            <a:ext cx="854313" cy="8039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 Box 107"/>
          <p:cNvSpPr txBox="1">
            <a:spLocks noChangeArrowheads="1"/>
          </p:cNvSpPr>
          <p:nvPr/>
        </p:nvSpPr>
        <p:spPr bwMode="auto">
          <a:xfrm>
            <a:off x="-89650" y="3370075"/>
            <a:ext cx="1556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Template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6327216" y="3359151"/>
            <a:ext cx="1633444" cy="423955"/>
          </a:xfrm>
          <a:custGeom>
            <a:avLst/>
            <a:gdLst>
              <a:gd name="connsiteX0" fmla="*/ 0 w 3971925"/>
              <a:gd name="connsiteY0" fmla="*/ 628650 h 695325"/>
              <a:gd name="connsiteX1" fmla="*/ 923925 w 3971925"/>
              <a:gd name="connsiteY1" fmla="*/ 0 h 695325"/>
              <a:gd name="connsiteX2" fmla="*/ 3971925 w 3971925"/>
              <a:gd name="connsiteY2" fmla="*/ 57150 h 695325"/>
              <a:gd name="connsiteX3" fmla="*/ 3057525 w 3971925"/>
              <a:gd name="connsiteY3" fmla="*/ 695325 h 695325"/>
              <a:gd name="connsiteX4" fmla="*/ 0 w 3971925"/>
              <a:gd name="connsiteY4" fmla="*/ 6286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1925" h="695325">
                <a:moveTo>
                  <a:pt x="0" y="628650"/>
                </a:moveTo>
                <a:lnTo>
                  <a:pt x="923925" y="0"/>
                </a:lnTo>
                <a:lnTo>
                  <a:pt x="3971925" y="57150"/>
                </a:lnTo>
                <a:lnTo>
                  <a:pt x="3057525" y="695325"/>
                </a:lnTo>
                <a:lnTo>
                  <a:pt x="0" y="62865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63"/>
          <p:cNvGrpSpPr/>
          <p:nvPr/>
        </p:nvGrpSpPr>
        <p:grpSpPr>
          <a:xfrm rot="3081304">
            <a:off x="7037339" y="3369712"/>
            <a:ext cx="235338" cy="399514"/>
            <a:chOff x="1640474" y="3439381"/>
            <a:chExt cx="235338" cy="399514"/>
          </a:xfrm>
        </p:grpSpPr>
        <p:sp>
          <p:nvSpPr>
            <p:cNvPr id="69" name="Oval 68"/>
            <p:cNvSpPr>
              <a:spLocks noChangeArrowheads="1"/>
            </p:cNvSpPr>
            <p:nvPr/>
          </p:nvSpPr>
          <p:spPr bwMode="auto">
            <a:xfrm rot="21340113">
              <a:off x="1720847" y="3556832"/>
              <a:ext cx="85996" cy="168424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 rot="21340113">
              <a:off x="1748312" y="3718546"/>
              <a:ext cx="39732" cy="12034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 rot="21340113">
              <a:off x="1730441" y="3439381"/>
              <a:ext cx="39188" cy="12034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 rot="21340113">
              <a:off x="1802153" y="3600832"/>
              <a:ext cx="73659" cy="706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 rot="21340113">
              <a:off x="1640474" y="3618256"/>
              <a:ext cx="73659" cy="713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 rot="19446396">
              <a:off x="1778143" y="3511726"/>
              <a:ext cx="73659" cy="713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 rot="19446396">
              <a:off x="1672869" y="3709659"/>
              <a:ext cx="73114" cy="713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 rot="13094156">
              <a:off x="1665580" y="3517662"/>
              <a:ext cx="73659" cy="706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93" name="Oval 92"/>
            <p:cNvSpPr/>
            <p:nvPr/>
          </p:nvSpPr>
          <p:spPr bwMode="auto">
            <a:xfrm rot="13094156">
              <a:off x="1794098" y="3713086"/>
              <a:ext cx="73477" cy="706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</p:grpSp>
      <p:sp>
        <p:nvSpPr>
          <p:cNvPr id="98" name="Text Box 107"/>
          <p:cNvSpPr txBox="1">
            <a:spLocks noChangeArrowheads="1"/>
          </p:cNvSpPr>
          <p:nvPr/>
        </p:nvSpPr>
        <p:spPr bwMode="auto">
          <a:xfrm>
            <a:off x="6248025" y="4840288"/>
            <a:ext cx="1831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Image sensor</a:t>
            </a:r>
            <a:endParaRPr lang="en-US" sz="2400" dirty="0">
              <a:solidFill>
                <a:srgbClr val="92D050"/>
              </a:solidFill>
            </a:endParaRPr>
          </a:p>
        </p:txBody>
      </p:sp>
      <p:grpSp>
        <p:nvGrpSpPr>
          <p:cNvPr id="15" name="Group 98"/>
          <p:cNvGrpSpPr/>
          <p:nvPr/>
        </p:nvGrpSpPr>
        <p:grpSpPr>
          <a:xfrm>
            <a:off x="6907130" y="1167227"/>
            <a:ext cx="678956" cy="1216555"/>
            <a:chOff x="3254375" y="1314450"/>
            <a:chExt cx="901700" cy="1855788"/>
          </a:xfrm>
        </p:grpSpPr>
        <p:grpSp>
          <p:nvGrpSpPr>
            <p:cNvPr id="16" name="Group 142"/>
            <p:cNvGrpSpPr>
              <a:grpSpLocks/>
            </p:cNvGrpSpPr>
            <p:nvPr/>
          </p:nvGrpSpPr>
          <p:grpSpPr bwMode="auto">
            <a:xfrm>
              <a:off x="3254372" y="1314450"/>
              <a:ext cx="901697" cy="1425575"/>
              <a:chOff x="1000796" y="8574089"/>
              <a:chExt cx="1237580" cy="1998694"/>
            </a:xfrm>
          </p:grpSpPr>
          <p:sp>
            <p:nvSpPr>
              <p:cNvPr id="102" name="Freeform 101"/>
              <p:cNvSpPr>
                <a:spLocks noChangeArrowheads="1"/>
              </p:cNvSpPr>
              <p:nvPr/>
            </p:nvSpPr>
            <p:spPr bwMode="auto">
              <a:xfrm>
                <a:off x="1414775" y="9462151"/>
                <a:ext cx="176487" cy="1110632"/>
              </a:xfrm>
              <a:custGeom>
                <a:avLst/>
                <a:gdLst>
                  <a:gd name="T0" fmla="*/ 175956 w 203200"/>
                  <a:gd name="T1" fmla="*/ 0 h 1816100"/>
                  <a:gd name="T2" fmla="*/ 153962 w 203200"/>
                  <a:gd name="T3" fmla="*/ 23320 h 1816100"/>
                  <a:gd name="T4" fmla="*/ 142964 w 203200"/>
                  <a:gd name="T5" fmla="*/ 46641 h 1816100"/>
                  <a:gd name="T6" fmla="*/ 98975 w 203200"/>
                  <a:gd name="T7" fmla="*/ 93281 h 1816100"/>
                  <a:gd name="T8" fmla="*/ 76981 w 203200"/>
                  <a:gd name="T9" fmla="*/ 116602 h 1816100"/>
                  <a:gd name="T10" fmla="*/ 54986 w 203200"/>
                  <a:gd name="T11" fmla="*/ 163242 h 1816100"/>
                  <a:gd name="T12" fmla="*/ 21995 w 203200"/>
                  <a:gd name="T13" fmla="*/ 209883 h 1816100"/>
                  <a:gd name="T14" fmla="*/ 10997 w 203200"/>
                  <a:gd name="T15" fmla="*/ 256524 h 1816100"/>
                  <a:gd name="T16" fmla="*/ 0 w 203200"/>
                  <a:gd name="T17" fmla="*/ 295391 h 1816100"/>
                  <a:gd name="T18" fmla="*/ 10997 w 203200"/>
                  <a:gd name="T19" fmla="*/ 450860 h 1816100"/>
                  <a:gd name="T20" fmla="*/ 21995 w 203200"/>
                  <a:gd name="T21" fmla="*/ 481954 h 1816100"/>
                  <a:gd name="T22" fmla="*/ 10997 w 203200"/>
                  <a:gd name="T23" fmla="*/ 544141 h 1816100"/>
                  <a:gd name="T24" fmla="*/ 21995 w 203200"/>
                  <a:gd name="T25" fmla="*/ 761798 h 1816100"/>
                  <a:gd name="T26" fmla="*/ 43989 w 203200"/>
                  <a:gd name="T27" fmla="*/ 979454 h 1816100"/>
                  <a:gd name="T28" fmla="*/ 54986 w 203200"/>
                  <a:gd name="T29" fmla="*/ 1072736 h 1816100"/>
                  <a:gd name="T30" fmla="*/ 65984 w 203200"/>
                  <a:gd name="T31" fmla="*/ 1096056 h 1816100"/>
                  <a:gd name="T32" fmla="*/ 87978 w 203200"/>
                  <a:gd name="T33" fmla="*/ 1111603 h 1816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3200"/>
                  <a:gd name="T52" fmla="*/ 0 h 1816100"/>
                  <a:gd name="T53" fmla="*/ 203200 w 203200"/>
                  <a:gd name="T54" fmla="*/ 1816100 h 18161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3200" h="1816100">
                    <a:moveTo>
                      <a:pt x="203200" y="0"/>
                    </a:moveTo>
                    <a:cubicBezTo>
                      <a:pt x="194733" y="12700"/>
                      <a:pt x="184626" y="24448"/>
                      <a:pt x="177800" y="38100"/>
                    </a:cubicBezTo>
                    <a:cubicBezTo>
                      <a:pt x="171813" y="50074"/>
                      <a:pt x="171601" y="64498"/>
                      <a:pt x="165100" y="76200"/>
                    </a:cubicBezTo>
                    <a:cubicBezTo>
                      <a:pt x="150275" y="102885"/>
                      <a:pt x="131233" y="127000"/>
                      <a:pt x="114300" y="152400"/>
                    </a:cubicBezTo>
                    <a:cubicBezTo>
                      <a:pt x="105833" y="165100"/>
                      <a:pt x="93727" y="176020"/>
                      <a:pt x="88900" y="190500"/>
                    </a:cubicBezTo>
                    <a:cubicBezTo>
                      <a:pt x="80433" y="215900"/>
                      <a:pt x="78352" y="244423"/>
                      <a:pt x="63500" y="266700"/>
                    </a:cubicBezTo>
                    <a:cubicBezTo>
                      <a:pt x="40666" y="300951"/>
                      <a:pt x="34163" y="303465"/>
                      <a:pt x="25400" y="342900"/>
                    </a:cubicBezTo>
                    <a:cubicBezTo>
                      <a:pt x="19814" y="368037"/>
                      <a:pt x="17306" y="393765"/>
                      <a:pt x="12700" y="419100"/>
                    </a:cubicBezTo>
                    <a:cubicBezTo>
                      <a:pt x="8839" y="440338"/>
                      <a:pt x="4233" y="461433"/>
                      <a:pt x="0" y="482600"/>
                    </a:cubicBezTo>
                    <a:cubicBezTo>
                      <a:pt x="4233" y="567267"/>
                      <a:pt x="5660" y="652120"/>
                      <a:pt x="12700" y="736600"/>
                    </a:cubicBezTo>
                    <a:cubicBezTo>
                      <a:pt x="14150" y="753994"/>
                      <a:pt x="25400" y="769946"/>
                      <a:pt x="25400" y="787400"/>
                    </a:cubicBezTo>
                    <a:cubicBezTo>
                      <a:pt x="25400" y="821530"/>
                      <a:pt x="16933" y="855133"/>
                      <a:pt x="12700" y="889000"/>
                    </a:cubicBezTo>
                    <a:cubicBezTo>
                      <a:pt x="16933" y="1007533"/>
                      <a:pt x="20841" y="1126079"/>
                      <a:pt x="25400" y="1244600"/>
                    </a:cubicBezTo>
                    <a:cubicBezTo>
                      <a:pt x="37606" y="1561957"/>
                      <a:pt x="13647" y="1451586"/>
                      <a:pt x="50800" y="1600200"/>
                    </a:cubicBezTo>
                    <a:cubicBezTo>
                      <a:pt x="55033" y="1651000"/>
                      <a:pt x="56763" y="1702071"/>
                      <a:pt x="63500" y="1752600"/>
                    </a:cubicBezTo>
                    <a:cubicBezTo>
                      <a:pt x="65269" y="1765870"/>
                      <a:pt x="69312" y="1779221"/>
                      <a:pt x="76200" y="1790700"/>
                    </a:cubicBezTo>
                    <a:cubicBezTo>
                      <a:pt x="82360" y="1800967"/>
                      <a:pt x="93133" y="1807633"/>
                      <a:pt x="101600" y="1816100"/>
                    </a:cubicBezTo>
                  </a:path>
                </a:pathLst>
              </a:custGeom>
              <a:noFill/>
              <a:ln w="41275">
                <a:solidFill>
                  <a:srgbClr val="92D050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latin typeface="+mn-lt"/>
                  <a:ea typeface="+mn-ea"/>
                </a:endParaRPr>
              </a:p>
            </p:txBody>
          </p:sp>
          <p:sp>
            <p:nvSpPr>
              <p:cNvPr id="103" name="Oval 102"/>
              <p:cNvSpPr>
                <a:spLocks noChangeArrowheads="1"/>
              </p:cNvSpPr>
              <p:nvPr/>
            </p:nvSpPr>
            <p:spPr bwMode="auto">
              <a:xfrm>
                <a:off x="1425670" y="8930204"/>
                <a:ext cx="451019" cy="505238"/>
              </a:xfrm>
              <a:prstGeom prst="ellipse">
                <a:avLst/>
              </a:prstGeom>
              <a:noFill/>
              <a:ln w="41275">
                <a:solidFill>
                  <a:srgbClr val="E46C0A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 bwMode="auto">
              <a:xfrm>
                <a:off x="1515002" y="9415410"/>
                <a:ext cx="209168" cy="36279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05" name="Oval 104"/>
              <p:cNvSpPr/>
              <p:nvPr/>
            </p:nvSpPr>
            <p:spPr bwMode="auto">
              <a:xfrm>
                <a:off x="1532433" y="8574089"/>
                <a:ext cx="204811" cy="36279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06" name="Oval 105"/>
              <p:cNvSpPr/>
              <p:nvPr/>
            </p:nvSpPr>
            <p:spPr bwMode="auto">
              <a:xfrm>
                <a:off x="1852722" y="9079327"/>
                <a:ext cx="385654" cy="21144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>
                <a:off x="1000796" y="9094907"/>
                <a:ext cx="385655" cy="2136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08" name="Oval 107"/>
              <p:cNvSpPr/>
              <p:nvPr/>
            </p:nvSpPr>
            <p:spPr bwMode="auto">
              <a:xfrm rot="19706283">
                <a:off x="1761211" y="8805564"/>
                <a:ext cx="387833" cy="21589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09" name="Oval 108"/>
              <p:cNvSpPr/>
              <p:nvPr/>
            </p:nvSpPr>
            <p:spPr bwMode="auto">
              <a:xfrm rot="19706283">
                <a:off x="1133706" y="9375347"/>
                <a:ext cx="383475" cy="21589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10" name="Oval 109"/>
              <p:cNvSpPr/>
              <p:nvPr/>
            </p:nvSpPr>
            <p:spPr bwMode="auto">
              <a:xfrm rot="13354043">
                <a:off x="1172925" y="8798887"/>
                <a:ext cx="385654" cy="21144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111" name="Oval 110"/>
              <p:cNvSpPr/>
              <p:nvPr/>
            </p:nvSpPr>
            <p:spPr bwMode="auto">
              <a:xfrm rot="13354043">
                <a:off x="1765569" y="9413185"/>
                <a:ext cx="385654" cy="2136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grpSp>
            <p:nvGrpSpPr>
              <p:cNvPr id="17" name="Group 99"/>
              <p:cNvGrpSpPr>
                <a:grpSpLocks/>
              </p:cNvGrpSpPr>
              <p:nvPr/>
            </p:nvGrpSpPr>
            <p:grpSpPr bwMode="auto">
              <a:xfrm>
                <a:off x="1447460" y="9862781"/>
                <a:ext cx="409622" cy="242603"/>
                <a:chOff x="3848806" y="10029382"/>
                <a:chExt cx="1285428" cy="888883"/>
              </a:xfrm>
            </p:grpSpPr>
            <p:sp>
              <p:nvSpPr>
                <p:cNvPr id="116" name="Freeform 115"/>
                <p:cNvSpPr>
                  <a:spLocks noChangeArrowheads="1"/>
                </p:cNvSpPr>
                <p:nvPr/>
              </p:nvSpPr>
              <p:spPr bwMode="auto">
                <a:xfrm>
                  <a:off x="3848806" y="10029382"/>
                  <a:ext cx="1285428" cy="888883"/>
                </a:xfrm>
                <a:custGeom>
                  <a:avLst/>
                  <a:gdLst>
                    <a:gd name="T0" fmla="*/ 233064 w 1311275"/>
                    <a:gd name="T1" fmla="*/ 769364 h 918345"/>
                    <a:gd name="T2" fmla="*/ 270355 w 1311275"/>
                    <a:gd name="T3" fmla="*/ 704800 h 918345"/>
                    <a:gd name="T4" fmla="*/ 289000 w 1311275"/>
                    <a:gd name="T5" fmla="*/ 677129 h 918345"/>
                    <a:gd name="T6" fmla="*/ 298322 w 1311275"/>
                    <a:gd name="T7" fmla="*/ 557225 h 918345"/>
                    <a:gd name="T8" fmla="*/ 326290 w 1311275"/>
                    <a:gd name="T9" fmla="*/ 474214 h 918345"/>
                    <a:gd name="T10" fmla="*/ 344935 w 1311275"/>
                    <a:gd name="T11" fmla="*/ 446544 h 918345"/>
                    <a:gd name="T12" fmla="*/ 335613 w 1311275"/>
                    <a:gd name="T13" fmla="*/ 409650 h 918345"/>
                    <a:gd name="T14" fmla="*/ 354258 w 1311275"/>
                    <a:gd name="T15" fmla="*/ 381980 h 918345"/>
                    <a:gd name="T16" fmla="*/ 391548 w 1311275"/>
                    <a:gd name="T17" fmla="*/ 335863 h 918345"/>
                    <a:gd name="T18" fmla="*/ 400871 w 1311275"/>
                    <a:gd name="T19" fmla="*/ 298969 h 918345"/>
                    <a:gd name="T20" fmla="*/ 466129 w 1311275"/>
                    <a:gd name="T21" fmla="*/ 262076 h 918345"/>
                    <a:gd name="T22" fmla="*/ 531387 w 1311275"/>
                    <a:gd name="T23" fmla="*/ 206735 h 918345"/>
                    <a:gd name="T24" fmla="*/ 587322 w 1311275"/>
                    <a:gd name="T25" fmla="*/ 160618 h 918345"/>
                    <a:gd name="T26" fmla="*/ 624613 w 1311275"/>
                    <a:gd name="T27" fmla="*/ 142171 h 918345"/>
                    <a:gd name="T28" fmla="*/ 652580 w 1311275"/>
                    <a:gd name="T29" fmla="*/ 132948 h 918345"/>
                    <a:gd name="T30" fmla="*/ 708516 w 1311275"/>
                    <a:gd name="T31" fmla="*/ 96054 h 918345"/>
                    <a:gd name="T32" fmla="*/ 736483 w 1311275"/>
                    <a:gd name="T33" fmla="*/ 68384 h 918345"/>
                    <a:gd name="T34" fmla="*/ 792419 w 1311275"/>
                    <a:gd name="T35" fmla="*/ 49937 h 918345"/>
                    <a:gd name="T36" fmla="*/ 857677 w 1311275"/>
                    <a:gd name="T37" fmla="*/ 31490 h 918345"/>
                    <a:gd name="T38" fmla="*/ 960225 w 1311275"/>
                    <a:gd name="T39" fmla="*/ 22267 h 918345"/>
                    <a:gd name="T40" fmla="*/ 1025483 w 1311275"/>
                    <a:gd name="T41" fmla="*/ 13044 h 918345"/>
                    <a:gd name="T42" fmla="*/ 1230580 w 1311275"/>
                    <a:gd name="T43" fmla="*/ 3820 h 918345"/>
                    <a:gd name="T44" fmla="*/ 1277193 w 1311275"/>
                    <a:gd name="T45" fmla="*/ 13044 h 918345"/>
                    <a:gd name="T46" fmla="*/ 1249225 w 1311275"/>
                    <a:gd name="T47" fmla="*/ 31490 h 918345"/>
                    <a:gd name="T48" fmla="*/ 1193290 w 1311275"/>
                    <a:gd name="T49" fmla="*/ 77607 h 918345"/>
                    <a:gd name="T50" fmla="*/ 1183967 w 1311275"/>
                    <a:gd name="T51" fmla="*/ 105278 h 918345"/>
                    <a:gd name="T52" fmla="*/ 1146677 w 1311275"/>
                    <a:gd name="T53" fmla="*/ 169842 h 918345"/>
                    <a:gd name="T54" fmla="*/ 1137354 w 1311275"/>
                    <a:gd name="T55" fmla="*/ 206735 h 918345"/>
                    <a:gd name="T56" fmla="*/ 1118709 w 1311275"/>
                    <a:gd name="T57" fmla="*/ 262076 h 918345"/>
                    <a:gd name="T58" fmla="*/ 1109387 w 1311275"/>
                    <a:gd name="T59" fmla="*/ 289746 h 918345"/>
                    <a:gd name="T60" fmla="*/ 1090741 w 1311275"/>
                    <a:gd name="T61" fmla="*/ 317416 h 918345"/>
                    <a:gd name="T62" fmla="*/ 1081419 w 1311275"/>
                    <a:gd name="T63" fmla="*/ 345087 h 918345"/>
                    <a:gd name="T64" fmla="*/ 1044129 w 1311275"/>
                    <a:gd name="T65" fmla="*/ 400427 h 918345"/>
                    <a:gd name="T66" fmla="*/ 1016161 w 1311275"/>
                    <a:gd name="T67" fmla="*/ 464991 h 918345"/>
                    <a:gd name="T68" fmla="*/ 1006838 w 1311275"/>
                    <a:gd name="T69" fmla="*/ 492661 h 918345"/>
                    <a:gd name="T70" fmla="*/ 950903 w 1311275"/>
                    <a:gd name="T71" fmla="*/ 548002 h 918345"/>
                    <a:gd name="T72" fmla="*/ 904290 w 1311275"/>
                    <a:gd name="T73" fmla="*/ 584895 h 918345"/>
                    <a:gd name="T74" fmla="*/ 876322 w 1311275"/>
                    <a:gd name="T75" fmla="*/ 612566 h 918345"/>
                    <a:gd name="T76" fmla="*/ 848354 w 1311275"/>
                    <a:gd name="T77" fmla="*/ 621789 h 918345"/>
                    <a:gd name="T78" fmla="*/ 783096 w 1311275"/>
                    <a:gd name="T79" fmla="*/ 649459 h 918345"/>
                    <a:gd name="T80" fmla="*/ 699193 w 1311275"/>
                    <a:gd name="T81" fmla="*/ 686353 h 918345"/>
                    <a:gd name="T82" fmla="*/ 661903 w 1311275"/>
                    <a:gd name="T83" fmla="*/ 704800 h 918345"/>
                    <a:gd name="T84" fmla="*/ 624613 w 1311275"/>
                    <a:gd name="T85" fmla="*/ 714023 h 918345"/>
                    <a:gd name="T86" fmla="*/ 550032 w 1311275"/>
                    <a:gd name="T87" fmla="*/ 732470 h 918345"/>
                    <a:gd name="T88" fmla="*/ 242387 w 1311275"/>
                    <a:gd name="T89" fmla="*/ 732470 h 918345"/>
                    <a:gd name="T90" fmla="*/ 205097 w 1311275"/>
                    <a:gd name="T91" fmla="*/ 741693 h 918345"/>
                    <a:gd name="T92" fmla="*/ 186452 w 1311275"/>
                    <a:gd name="T93" fmla="*/ 769364 h 918345"/>
                    <a:gd name="T94" fmla="*/ 121193 w 1311275"/>
                    <a:gd name="T95" fmla="*/ 797034 h 918345"/>
                    <a:gd name="T96" fmla="*/ 93226 w 1311275"/>
                    <a:gd name="T97" fmla="*/ 815481 h 918345"/>
                    <a:gd name="T98" fmla="*/ 37290 w 1311275"/>
                    <a:gd name="T99" fmla="*/ 843151 h 918345"/>
                    <a:gd name="T100" fmla="*/ 0 w 1311275"/>
                    <a:gd name="T101" fmla="*/ 889268 h 91834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311275"/>
                    <a:gd name="T154" fmla="*/ 0 h 918345"/>
                    <a:gd name="T155" fmla="*/ 1311275 w 1311275"/>
                    <a:gd name="T156" fmla="*/ 918345 h 918345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311275" h="918345">
                      <a:moveTo>
                        <a:pt x="238125" y="794520"/>
                      </a:moveTo>
                      <a:cubicBezTo>
                        <a:pt x="284537" y="724902"/>
                        <a:pt x="227886" y="812438"/>
                        <a:pt x="276225" y="727845"/>
                      </a:cubicBezTo>
                      <a:cubicBezTo>
                        <a:pt x="281905" y="717906"/>
                        <a:pt x="288925" y="708795"/>
                        <a:pt x="295275" y="699270"/>
                      </a:cubicBezTo>
                      <a:cubicBezTo>
                        <a:pt x="298450" y="657995"/>
                        <a:pt x="299963" y="616558"/>
                        <a:pt x="304800" y="575445"/>
                      </a:cubicBezTo>
                      <a:cubicBezTo>
                        <a:pt x="307598" y="551658"/>
                        <a:pt x="323665" y="509140"/>
                        <a:pt x="333375" y="489720"/>
                      </a:cubicBezTo>
                      <a:cubicBezTo>
                        <a:pt x="338495" y="479481"/>
                        <a:pt x="346075" y="470670"/>
                        <a:pt x="352425" y="461145"/>
                      </a:cubicBezTo>
                      <a:cubicBezTo>
                        <a:pt x="349250" y="448445"/>
                        <a:pt x="341049" y="436004"/>
                        <a:pt x="342900" y="423045"/>
                      </a:cubicBezTo>
                      <a:cubicBezTo>
                        <a:pt x="344519" y="411712"/>
                        <a:pt x="356830" y="404709"/>
                        <a:pt x="361950" y="394470"/>
                      </a:cubicBezTo>
                      <a:cubicBezTo>
                        <a:pt x="384954" y="348462"/>
                        <a:pt x="351880" y="378958"/>
                        <a:pt x="400050" y="346845"/>
                      </a:cubicBezTo>
                      <a:cubicBezTo>
                        <a:pt x="403225" y="334145"/>
                        <a:pt x="401966" y="319397"/>
                        <a:pt x="409575" y="308745"/>
                      </a:cubicBezTo>
                      <a:cubicBezTo>
                        <a:pt x="427595" y="283516"/>
                        <a:pt x="450394" y="279264"/>
                        <a:pt x="476250" y="270645"/>
                      </a:cubicBezTo>
                      <a:cubicBezTo>
                        <a:pt x="590723" y="156172"/>
                        <a:pt x="455887" y="286027"/>
                        <a:pt x="542925" y="213495"/>
                      </a:cubicBezTo>
                      <a:cubicBezTo>
                        <a:pt x="585907" y="177677"/>
                        <a:pt x="554927" y="191669"/>
                        <a:pt x="600075" y="165870"/>
                      </a:cubicBezTo>
                      <a:cubicBezTo>
                        <a:pt x="612403" y="158825"/>
                        <a:pt x="625124" y="152413"/>
                        <a:pt x="638175" y="146820"/>
                      </a:cubicBezTo>
                      <a:cubicBezTo>
                        <a:pt x="647403" y="142865"/>
                        <a:pt x="657973" y="142171"/>
                        <a:pt x="666750" y="137295"/>
                      </a:cubicBezTo>
                      <a:cubicBezTo>
                        <a:pt x="686764" y="126176"/>
                        <a:pt x="707711" y="115384"/>
                        <a:pt x="723900" y="99195"/>
                      </a:cubicBezTo>
                      <a:cubicBezTo>
                        <a:pt x="733425" y="89670"/>
                        <a:pt x="740700" y="77162"/>
                        <a:pt x="752475" y="70620"/>
                      </a:cubicBezTo>
                      <a:cubicBezTo>
                        <a:pt x="770028" y="60868"/>
                        <a:pt x="790575" y="57920"/>
                        <a:pt x="809625" y="51570"/>
                      </a:cubicBezTo>
                      <a:cubicBezTo>
                        <a:pt x="829215" y="45040"/>
                        <a:pt x="856366" y="35178"/>
                        <a:pt x="876300" y="32520"/>
                      </a:cubicBezTo>
                      <a:cubicBezTo>
                        <a:pt x="911061" y="27885"/>
                        <a:pt x="946220" y="26868"/>
                        <a:pt x="981075" y="22995"/>
                      </a:cubicBezTo>
                      <a:cubicBezTo>
                        <a:pt x="1003388" y="20516"/>
                        <a:pt x="1025353" y="15015"/>
                        <a:pt x="1047750" y="13470"/>
                      </a:cubicBezTo>
                      <a:cubicBezTo>
                        <a:pt x="1117506" y="8659"/>
                        <a:pt x="1187450" y="7120"/>
                        <a:pt x="1257300" y="3945"/>
                      </a:cubicBezTo>
                      <a:cubicBezTo>
                        <a:pt x="1273175" y="7120"/>
                        <a:pt x="1295945" y="0"/>
                        <a:pt x="1304925" y="13470"/>
                      </a:cubicBezTo>
                      <a:cubicBezTo>
                        <a:pt x="1311275" y="22995"/>
                        <a:pt x="1284445" y="24425"/>
                        <a:pt x="1276350" y="32520"/>
                      </a:cubicBezTo>
                      <a:cubicBezTo>
                        <a:pt x="1224451" y="84419"/>
                        <a:pt x="1273777" y="61953"/>
                        <a:pt x="1219200" y="80145"/>
                      </a:cubicBezTo>
                      <a:cubicBezTo>
                        <a:pt x="1216025" y="89670"/>
                        <a:pt x="1214165" y="99740"/>
                        <a:pt x="1209675" y="108720"/>
                      </a:cubicBezTo>
                      <a:cubicBezTo>
                        <a:pt x="1182040" y="163990"/>
                        <a:pt x="1196623" y="108599"/>
                        <a:pt x="1171575" y="175395"/>
                      </a:cubicBezTo>
                      <a:cubicBezTo>
                        <a:pt x="1166978" y="187652"/>
                        <a:pt x="1165812" y="200956"/>
                        <a:pt x="1162050" y="213495"/>
                      </a:cubicBezTo>
                      <a:cubicBezTo>
                        <a:pt x="1156280" y="232729"/>
                        <a:pt x="1149350" y="251595"/>
                        <a:pt x="1143000" y="270645"/>
                      </a:cubicBezTo>
                      <a:cubicBezTo>
                        <a:pt x="1139825" y="280170"/>
                        <a:pt x="1139044" y="290866"/>
                        <a:pt x="1133475" y="299220"/>
                      </a:cubicBezTo>
                      <a:cubicBezTo>
                        <a:pt x="1127125" y="308745"/>
                        <a:pt x="1119545" y="317556"/>
                        <a:pt x="1114425" y="327795"/>
                      </a:cubicBezTo>
                      <a:cubicBezTo>
                        <a:pt x="1109935" y="336775"/>
                        <a:pt x="1109776" y="347593"/>
                        <a:pt x="1104900" y="356370"/>
                      </a:cubicBezTo>
                      <a:cubicBezTo>
                        <a:pt x="1093781" y="376384"/>
                        <a:pt x="1066800" y="413520"/>
                        <a:pt x="1066800" y="413520"/>
                      </a:cubicBezTo>
                      <a:cubicBezTo>
                        <a:pt x="1046976" y="492814"/>
                        <a:pt x="1071114" y="414416"/>
                        <a:pt x="1038225" y="480195"/>
                      </a:cubicBezTo>
                      <a:cubicBezTo>
                        <a:pt x="1033735" y="489175"/>
                        <a:pt x="1034864" y="500845"/>
                        <a:pt x="1028700" y="508770"/>
                      </a:cubicBezTo>
                      <a:cubicBezTo>
                        <a:pt x="1012160" y="530036"/>
                        <a:pt x="986494" y="543504"/>
                        <a:pt x="971550" y="565920"/>
                      </a:cubicBezTo>
                      <a:cubicBezTo>
                        <a:pt x="946931" y="602849"/>
                        <a:pt x="963360" y="590875"/>
                        <a:pt x="923925" y="604020"/>
                      </a:cubicBezTo>
                      <a:cubicBezTo>
                        <a:pt x="914400" y="613545"/>
                        <a:pt x="906558" y="625123"/>
                        <a:pt x="895350" y="632595"/>
                      </a:cubicBezTo>
                      <a:cubicBezTo>
                        <a:pt x="886996" y="638164"/>
                        <a:pt x="875755" y="637630"/>
                        <a:pt x="866775" y="642120"/>
                      </a:cubicBezTo>
                      <a:cubicBezTo>
                        <a:pt x="800996" y="675009"/>
                        <a:pt x="879394" y="650871"/>
                        <a:pt x="800100" y="670695"/>
                      </a:cubicBezTo>
                      <a:cubicBezTo>
                        <a:pt x="716045" y="726731"/>
                        <a:pt x="850395" y="640785"/>
                        <a:pt x="714375" y="708795"/>
                      </a:cubicBezTo>
                      <a:cubicBezTo>
                        <a:pt x="701675" y="715145"/>
                        <a:pt x="689570" y="722859"/>
                        <a:pt x="676275" y="727845"/>
                      </a:cubicBezTo>
                      <a:cubicBezTo>
                        <a:pt x="664018" y="732442"/>
                        <a:pt x="650762" y="733774"/>
                        <a:pt x="638175" y="737370"/>
                      </a:cubicBezTo>
                      <a:cubicBezTo>
                        <a:pt x="569834" y="756896"/>
                        <a:pt x="658801" y="737055"/>
                        <a:pt x="561975" y="756420"/>
                      </a:cubicBezTo>
                      <a:cubicBezTo>
                        <a:pt x="399908" y="749053"/>
                        <a:pt x="380675" y="738683"/>
                        <a:pt x="247650" y="756420"/>
                      </a:cubicBezTo>
                      <a:cubicBezTo>
                        <a:pt x="234674" y="758150"/>
                        <a:pt x="222250" y="762770"/>
                        <a:pt x="209550" y="765945"/>
                      </a:cubicBezTo>
                      <a:cubicBezTo>
                        <a:pt x="203200" y="775470"/>
                        <a:pt x="199294" y="787191"/>
                        <a:pt x="190500" y="794520"/>
                      </a:cubicBezTo>
                      <a:cubicBezTo>
                        <a:pt x="160769" y="819295"/>
                        <a:pt x="153602" y="808206"/>
                        <a:pt x="123825" y="823095"/>
                      </a:cubicBezTo>
                      <a:cubicBezTo>
                        <a:pt x="113586" y="828215"/>
                        <a:pt x="105489" y="837025"/>
                        <a:pt x="95250" y="842145"/>
                      </a:cubicBezTo>
                      <a:cubicBezTo>
                        <a:pt x="16380" y="881580"/>
                        <a:pt x="119992" y="816125"/>
                        <a:pt x="38100" y="870720"/>
                      </a:cubicBezTo>
                      <a:cubicBezTo>
                        <a:pt x="14069" y="906767"/>
                        <a:pt x="27145" y="891200"/>
                        <a:pt x="0" y="918345"/>
                      </a:cubicBezTo>
                    </a:path>
                  </a:pathLst>
                </a:custGeom>
                <a:noFill/>
                <a:ln w="25400">
                  <a:solidFill>
                    <a:srgbClr val="C3D69B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latin typeface="+mn-lt"/>
                    <a:ea typeface="+mn-ea"/>
                  </a:endParaRPr>
                </a:p>
              </p:txBody>
            </p:sp>
            <p:sp>
              <p:nvSpPr>
                <p:cNvPr id="117" name="Freeform 116"/>
                <p:cNvSpPr>
                  <a:spLocks noChangeArrowheads="1"/>
                </p:cNvSpPr>
                <p:nvPr/>
              </p:nvSpPr>
              <p:spPr bwMode="auto">
                <a:xfrm>
                  <a:off x="4252210" y="10143551"/>
                  <a:ext cx="724763" cy="521914"/>
                </a:xfrm>
                <a:custGeom>
                  <a:avLst/>
                  <a:gdLst>
                    <a:gd name="T0" fmla="*/ 0 w 561975"/>
                    <a:gd name="T1" fmla="*/ 519332 h 438150"/>
                    <a:gd name="T2" fmla="*/ 24484 w 561975"/>
                    <a:gd name="T3" fmla="*/ 485463 h 438150"/>
                    <a:gd name="T4" fmla="*/ 48969 w 561975"/>
                    <a:gd name="T5" fmla="*/ 417724 h 438150"/>
                    <a:gd name="T6" fmla="*/ 85695 w 561975"/>
                    <a:gd name="T7" fmla="*/ 395144 h 438150"/>
                    <a:gd name="T8" fmla="*/ 110180 w 561975"/>
                    <a:gd name="T9" fmla="*/ 361274 h 438150"/>
                    <a:gd name="T10" fmla="*/ 183633 w 561975"/>
                    <a:gd name="T11" fmla="*/ 316115 h 438150"/>
                    <a:gd name="T12" fmla="*/ 208117 w 561975"/>
                    <a:gd name="T13" fmla="*/ 282246 h 438150"/>
                    <a:gd name="T14" fmla="*/ 281571 w 561975"/>
                    <a:gd name="T15" fmla="*/ 248376 h 438150"/>
                    <a:gd name="T16" fmla="*/ 318297 w 561975"/>
                    <a:gd name="T17" fmla="*/ 225797 h 438150"/>
                    <a:gd name="T18" fmla="*/ 391750 w 561975"/>
                    <a:gd name="T19" fmla="*/ 203217 h 438150"/>
                    <a:gd name="T20" fmla="*/ 501930 w 561975"/>
                    <a:gd name="T21" fmla="*/ 135478 h 438150"/>
                    <a:gd name="T22" fmla="*/ 538657 w 561975"/>
                    <a:gd name="T23" fmla="*/ 112898 h 438150"/>
                    <a:gd name="T24" fmla="*/ 648837 w 561975"/>
                    <a:gd name="T25" fmla="*/ 33869 h 438150"/>
                    <a:gd name="T26" fmla="*/ 685563 w 561975"/>
                    <a:gd name="T27" fmla="*/ 22580 h 438150"/>
                    <a:gd name="T28" fmla="*/ 722290 w 561975"/>
                    <a:gd name="T29" fmla="*/ 0 h 4381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61975"/>
                    <a:gd name="T46" fmla="*/ 0 h 438150"/>
                    <a:gd name="T47" fmla="*/ 561975 w 561975"/>
                    <a:gd name="T48" fmla="*/ 438150 h 43815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61975" h="438150">
                      <a:moveTo>
                        <a:pt x="0" y="438150"/>
                      </a:moveTo>
                      <a:cubicBezTo>
                        <a:pt x="6350" y="428625"/>
                        <a:pt x="14401" y="420036"/>
                        <a:pt x="19050" y="409575"/>
                      </a:cubicBezTo>
                      <a:cubicBezTo>
                        <a:pt x="27205" y="391225"/>
                        <a:pt x="21392" y="363564"/>
                        <a:pt x="38100" y="352425"/>
                      </a:cubicBezTo>
                      <a:lnTo>
                        <a:pt x="66675" y="333375"/>
                      </a:lnTo>
                      <a:cubicBezTo>
                        <a:pt x="73025" y="323850"/>
                        <a:pt x="77110" y="312338"/>
                        <a:pt x="85725" y="304800"/>
                      </a:cubicBezTo>
                      <a:cubicBezTo>
                        <a:pt x="102955" y="289723"/>
                        <a:pt x="142875" y="266700"/>
                        <a:pt x="142875" y="266700"/>
                      </a:cubicBezTo>
                      <a:cubicBezTo>
                        <a:pt x="149225" y="257175"/>
                        <a:pt x="153830" y="246220"/>
                        <a:pt x="161925" y="238125"/>
                      </a:cubicBezTo>
                      <a:cubicBezTo>
                        <a:pt x="189222" y="210828"/>
                        <a:pt x="188087" y="225044"/>
                        <a:pt x="219075" y="209550"/>
                      </a:cubicBezTo>
                      <a:cubicBezTo>
                        <a:pt x="229314" y="204430"/>
                        <a:pt x="237189" y="195149"/>
                        <a:pt x="247650" y="190500"/>
                      </a:cubicBezTo>
                      <a:cubicBezTo>
                        <a:pt x="266000" y="182345"/>
                        <a:pt x="288092" y="182589"/>
                        <a:pt x="304800" y="171450"/>
                      </a:cubicBezTo>
                      <a:lnTo>
                        <a:pt x="390525" y="114300"/>
                      </a:lnTo>
                      <a:cubicBezTo>
                        <a:pt x="400050" y="107950"/>
                        <a:pt x="411005" y="103345"/>
                        <a:pt x="419100" y="95250"/>
                      </a:cubicBezTo>
                      <a:cubicBezTo>
                        <a:pt x="443755" y="70595"/>
                        <a:pt x="470646" y="39968"/>
                        <a:pt x="504825" y="28575"/>
                      </a:cubicBezTo>
                      <a:cubicBezTo>
                        <a:pt x="514350" y="25400"/>
                        <a:pt x="524420" y="23540"/>
                        <a:pt x="533400" y="19050"/>
                      </a:cubicBezTo>
                      <a:cubicBezTo>
                        <a:pt x="543639" y="13930"/>
                        <a:pt x="561975" y="0"/>
                        <a:pt x="561975" y="0"/>
                      </a:cubicBezTo>
                    </a:path>
                  </a:pathLst>
                </a:custGeom>
                <a:noFill/>
                <a:ln w="25400">
                  <a:solidFill>
                    <a:srgbClr val="C3D69B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18" name="Group 100"/>
              <p:cNvGrpSpPr>
                <a:grpSpLocks/>
              </p:cNvGrpSpPr>
              <p:nvPr/>
            </p:nvGrpSpPr>
            <p:grpSpPr bwMode="auto">
              <a:xfrm flipH="1">
                <a:off x="1031298" y="10107605"/>
                <a:ext cx="409622" cy="249280"/>
                <a:chOff x="3849026" y="9999557"/>
                <a:chExt cx="1311661" cy="913348"/>
              </a:xfrm>
            </p:grpSpPr>
            <p:sp>
              <p:nvSpPr>
                <p:cNvPr id="114" name="Freeform 113"/>
                <p:cNvSpPr>
                  <a:spLocks noChangeArrowheads="1"/>
                </p:cNvSpPr>
                <p:nvPr/>
              </p:nvSpPr>
              <p:spPr bwMode="auto">
                <a:xfrm>
                  <a:off x="3849026" y="9999557"/>
                  <a:ext cx="1311661" cy="913348"/>
                </a:xfrm>
                <a:custGeom>
                  <a:avLst/>
                  <a:gdLst>
                    <a:gd name="T0" fmla="*/ 238374 w 1311275"/>
                    <a:gd name="T1" fmla="*/ 787828 h 918345"/>
                    <a:gd name="T2" fmla="*/ 276514 w 1311275"/>
                    <a:gd name="T3" fmla="*/ 721715 h 918345"/>
                    <a:gd name="T4" fmla="*/ 295584 w 1311275"/>
                    <a:gd name="T5" fmla="*/ 693380 h 918345"/>
                    <a:gd name="T6" fmla="*/ 305118 w 1311275"/>
                    <a:gd name="T7" fmla="*/ 570598 h 918345"/>
                    <a:gd name="T8" fmla="*/ 333723 w 1311275"/>
                    <a:gd name="T9" fmla="*/ 485595 h 918345"/>
                    <a:gd name="T10" fmla="*/ 352793 w 1311275"/>
                    <a:gd name="T11" fmla="*/ 457261 h 918345"/>
                    <a:gd name="T12" fmla="*/ 343258 w 1311275"/>
                    <a:gd name="T13" fmla="*/ 419482 h 918345"/>
                    <a:gd name="T14" fmla="*/ 362328 w 1311275"/>
                    <a:gd name="T15" fmla="*/ 391147 h 918345"/>
                    <a:gd name="T16" fmla="*/ 400468 w 1311275"/>
                    <a:gd name="T17" fmla="*/ 343924 h 918345"/>
                    <a:gd name="T18" fmla="*/ 410003 w 1311275"/>
                    <a:gd name="T19" fmla="*/ 306145 h 918345"/>
                    <a:gd name="T20" fmla="*/ 476748 w 1311275"/>
                    <a:gd name="T21" fmla="*/ 268365 h 918345"/>
                    <a:gd name="T22" fmla="*/ 543492 w 1311275"/>
                    <a:gd name="T23" fmla="*/ 211697 h 918345"/>
                    <a:gd name="T24" fmla="*/ 600702 w 1311275"/>
                    <a:gd name="T25" fmla="*/ 164473 h 918345"/>
                    <a:gd name="T26" fmla="*/ 638842 w 1311275"/>
                    <a:gd name="T27" fmla="*/ 145583 h 918345"/>
                    <a:gd name="T28" fmla="*/ 667447 w 1311275"/>
                    <a:gd name="T29" fmla="*/ 136139 h 918345"/>
                    <a:gd name="T30" fmla="*/ 724656 w 1311275"/>
                    <a:gd name="T31" fmla="*/ 98360 h 918345"/>
                    <a:gd name="T32" fmla="*/ 753261 w 1311275"/>
                    <a:gd name="T33" fmla="*/ 70025 h 918345"/>
                    <a:gd name="T34" fmla="*/ 810471 w 1311275"/>
                    <a:gd name="T35" fmla="*/ 51136 h 918345"/>
                    <a:gd name="T36" fmla="*/ 877215 w 1311275"/>
                    <a:gd name="T37" fmla="*/ 32246 h 918345"/>
                    <a:gd name="T38" fmla="*/ 982100 w 1311275"/>
                    <a:gd name="T39" fmla="*/ 22801 h 918345"/>
                    <a:gd name="T40" fmla="*/ 1048845 w 1311275"/>
                    <a:gd name="T41" fmla="*/ 13357 h 918345"/>
                    <a:gd name="T42" fmla="*/ 1258614 w 1311275"/>
                    <a:gd name="T43" fmla="*/ 3912 h 918345"/>
                    <a:gd name="T44" fmla="*/ 1306288 w 1311275"/>
                    <a:gd name="T45" fmla="*/ 13357 h 918345"/>
                    <a:gd name="T46" fmla="*/ 1277684 w 1311275"/>
                    <a:gd name="T47" fmla="*/ 32246 h 918345"/>
                    <a:gd name="T48" fmla="*/ 1220474 w 1311275"/>
                    <a:gd name="T49" fmla="*/ 79470 h 918345"/>
                    <a:gd name="T50" fmla="*/ 1210939 w 1311275"/>
                    <a:gd name="T51" fmla="*/ 107804 h 918345"/>
                    <a:gd name="T52" fmla="*/ 1172799 w 1311275"/>
                    <a:gd name="T53" fmla="*/ 173918 h 918345"/>
                    <a:gd name="T54" fmla="*/ 1163264 w 1311275"/>
                    <a:gd name="T55" fmla="*/ 211697 h 918345"/>
                    <a:gd name="T56" fmla="*/ 1144194 w 1311275"/>
                    <a:gd name="T57" fmla="*/ 268365 h 918345"/>
                    <a:gd name="T58" fmla="*/ 1134659 w 1311275"/>
                    <a:gd name="T59" fmla="*/ 296700 h 918345"/>
                    <a:gd name="T60" fmla="*/ 1115589 w 1311275"/>
                    <a:gd name="T61" fmla="*/ 325034 h 918345"/>
                    <a:gd name="T62" fmla="*/ 1106054 w 1311275"/>
                    <a:gd name="T63" fmla="*/ 353368 h 918345"/>
                    <a:gd name="T64" fmla="*/ 1067915 w 1311275"/>
                    <a:gd name="T65" fmla="*/ 410037 h 918345"/>
                    <a:gd name="T66" fmla="*/ 1039310 w 1311275"/>
                    <a:gd name="T67" fmla="*/ 476150 h 918345"/>
                    <a:gd name="T68" fmla="*/ 1029775 w 1311275"/>
                    <a:gd name="T69" fmla="*/ 504485 h 918345"/>
                    <a:gd name="T70" fmla="*/ 972565 w 1311275"/>
                    <a:gd name="T71" fmla="*/ 561153 h 918345"/>
                    <a:gd name="T72" fmla="*/ 924890 w 1311275"/>
                    <a:gd name="T73" fmla="*/ 598933 h 918345"/>
                    <a:gd name="T74" fmla="*/ 896285 w 1311275"/>
                    <a:gd name="T75" fmla="*/ 627267 h 918345"/>
                    <a:gd name="T76" fmla="*/ 867681 w 1311275"/>
                    <a:gd name="T77" fmla="*/ 636712 h 918345"/>
                    <a:gd name="T78" fmla="*/ 800936 w 1311275"/>
                    <a:gd name="T79" fmla="*/ 665046 h 918345"/>
                    <a:gd name="T80" fmla="*/ 715121 w 1311275"/>
                    <a:gd name="T81" fmla="*/ 702825 h 918345"/>
                    <a:gd name="T82" fmla="*/ 676982 w 1311275"/>
                    <a:gd name="T83" fmla="*/ 721715 h 918345"/>
                    <a:gd name="T84" fmla="*/ 638842 w 1311275"/>
                    <a:gd name="T85" fmla="*/ 731159 h 918345"/>
                    <a:gd name="T86" fmla="*/ 562562 w 1311275"/>
                    <a:gd name="T87" fmla="*/ 750049 h 918345"/>
                    <a:gd name="T88" fmla="*/ 247909 w 1311275"/>
                    <a:gd name="T89" fmla="*/ 750049 h 918345"/>
                    <a:gd name="T90" fmla="*/ 209769 w 1311275"/>
                    <a:gd name="T91" fmla="*/ 759494 h 918345"/>
                    <a:gd name="T92" fmla="*/ 190699 w 1311275"/>
                    <a:gd name="T93" fmla="*/ 787828 h 918345"/>
                    <a:gd name="T94" fmla="*/ 123954 w 1311275"/>
                    <a:gd name="T95" fmla="*/ 816162 h 918345"/>
                    <a:gd name="T96" fmla="*/ 95350 w 1311275"/>
                    <a:gd name="T97" fmla="*/ 835052 h 918345"/>
                    <a:gd name="T98" fmla="*/ 38140 w 1311275"/>
                    <a:gd name="T99" fmla="*/ 863386 h 918345"/>
                    <a:gd name="T100" fmla="*/ 0 w 1311275"/>
                    <a:gd name="T101" fmla="*/ 910610 h 91834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311275"/>
                    <a:gd name="T154" fmla="*/ 0 h 918345"/>
                    <a:gd name="T155" fmla="*/ 1311275 w 1311275"/>
                    <a:gd name="T156" fmla="*/ 918345 h 918345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311275" h="918345">
                      <a:moveTo>
                        <a:pt x="238125" y="794520"/>
                      </a:moveTo>
                      <a:cubicBezTo>
                        <a:pt x="284537" y="724902"/>
                        <a:pt x="227886" y="812438"/>
                        <a:pt x="276225" y="727845"/>
                      </a:cubicBezTo>
                      <a:cubicBezTo>
                        <a:pt x="281905" y="717906"/>
                        <a:pt x="288925" y="708795"/>
                        <a:pt x="295275" y="699270"/>
                      </a:cubicBezTo>
                      <a:cubicBezTo>
                        <a:pt x="298450" y="657995"/>
                        <a:pt x="299963" y="616558"/>
                        <a:pt x="304800" y="575445"/>
                      </a:cubicBezTo>
                      <a:cubicBezTo>
                        <a:pt x="307598" y="551658"/>
                        <a:pt x="323665" y="509140"/>
                        <a:pt x="333375" y="489720"/>
                      </a:cubicBezTo>
                      <a:cubicBezTo>
                        <a:pt x="338495" y="479481"/>
                        <a:pt x="346075" y="470670"/>
                        <a:pt x="352425" y="461145"/>
                      </a:cubicBezTo>
                      <a:cubicBezTo>
                        <a:pt x="349250" y="448445"/>
                        <a:pt x="341049" y="436004"/>
                        <a:pt x="342900" y="423045"/>
                      </a:cubicBezTo>
                      <a:cubicBezTo>
                        <a:pt x="344519" y="411712"/>
                        <a:pt x="356830" y="404709"/>
                        <a:pt x="361950" y="394470"/>
                      </a:cubicBezTo>
                      <a:cubicBezTo>
                        <a:pt x="384954" y="348462"/>
                        <a:pt x="351880" y="378958"/>
                        <a:pt x="400050" y="346845"/>
                      </a:cubicBezTo>
                      <a:cubicBezTo>
                        <a:pt x="403225" y="334145"/>
                        <a:pt x="401966" y="319397"/>
                        <a:pt x="409575" y="308745"/>
                      </a:cubicBezTo>
                      <a:cubicBezTo>
                        <a:pt x="427595" y="283516"/>
                        <a:pt x="450394" y="279264"/>
                        <a:pt x="476250" y="270645"/>
                      </a:cubicBezTo>
                      <a:cubicBezTo>
                        <a:pt x="590723" y="156172"/>
                        <a:pt x="455887" y="286027"/>
                        <a:pt x="542925" y="213495"/>
                      </a:cubicBezTo>
                      <a:cubicBezTo>
                        <a:pt x="585907" y="177677"/>
                        <a:pt x="554927" y="191669"/>
                        <a:pt x="600075" y="165870"/>
                      </a:cubicBezTo>
                      <a:cubicBezTo>
                        <a:pt x="612403" y="158825"/>
                        <a:pt x="625124" y="152413"/>
                        <a:pt x="638175" y="146820"/>
                      </a:cubicBezTo>
                      <a:cubicBezTo>
                        <a:pt x="647403" y="142865"/>
                        <a:pt x="657973" y="142171"/>
                        <a:pt x="666750" y="137295"/>
                      </a:cubicBezTo>
                      <a:cubicBezTo>
                        <a:pt x="686764" y="126176"/>
                        <a:pt x="707711" y="115384"/>
                        <a:pt x="723900" y="99195"/>
                      </a:cubicBezTo>
                      <a:cubicBezTo>
                        <a:pt x="733425" y="89670"/>
                        <a:pt x="740700" y="77162"/>
                        <a:pt x="752475" y="70620"/>
                      </a:cubicBezTo>
                      <a:cubicBezTo>
                        <a:pt x="770028" y="60868"/>
                        <a:pt x="790575" y="57920"/>
                        <a:pt x="809625" y="51570"/>
                      </a:cubicBezTo>
                      <a:cubicBezTo>
                        <a:pt x="829215" y="45040"/>
                        <a:pt x="856366" y="35178"/>
                        <a:pt x="876300" y="32520"/>
                      </a:cubicBezTo>
                      <a:cubicBezTo>
                        <a:pt x="911061" y="27885"/>
                        <a:pt x="946220" y="26868"/>
                        <a:pt x="981075" y="22995"/>
                      </a:cubicBezTo>
                      <a:cubicBezTo>
                        <a:pt x="1003388" y="20516"/>
                        <a:pt x="1025353" y="15015"/>
                        <a:pt x="1047750" y="13470"/>
                      </a:cubicBezTo>
                      <a:cubicBezTo>
                        <a:pt x="1117506" y="8659"/>
                        <a:pt x="1187450" y="7120"/>
                        <a:pt x="1257300" y="3945"/>
                      </a:cubicBezTo>
                      <a:cubicBezTo>
                        <a:pt x="1273175" y="7120"/>
                        <a:pt x="1295945" y="0"/>
                        <a:pt x="1304925" y="13470"/>
                      </a:cubicBezTo>
                      <a:cubicBezTo>
                        <a:pt x="1311275" y="22995"/>
                        <a:pt x="1284445" y="24425"/>
                        <a:pt x="1276350" y="32520"/>
                      </a:cubicBezTo>
                      <a:cubicBezTo>
                        <a:pt x="1224451" y="84419"/>
                        <a:pt x="1273777" y="61953"/>
                        <a:pt x="1219200" y="80145"/>
                      </a:cubicBezTo>
                      <a:cubicBezTo>
                        <a:pt x="1216025" y="89670"/>
                        <a:pt x="1214165" y="99740"/>
                        <a:pt x="1209675" y="108720"/>
                      </a:cubicBezTo>
                      <a:cubicBezTo>
                        <a:pt x="1182040" y="163990"/>
                        <a:pt x="1196623" y="108599"/>
                        <a:pt x="1171575" y="175395"/>
                      </a:cubicBezTo>
                      <a:cubicBezTo>
                        <a:pt x="1166978" y="187652"/>
                        <a:pt x="1165812" y="200956"/>
                        <a:pt x="1162050" y="213495"/>
                      </a:cubicBezTo>
                      <a:cubicBezTo>
                        <a:pt x="1156280" y="232729"/>
                        <a:pt x="1149350" y="251595"/>
                        <a:pt x="1143000" y="270645"/>
                      </a:cubicBezTo>
                      <a:cubicBezTo>
                        <a:pt x="1139825" y="280170"/>
                        <a:pt x="1139044" y="290866"/>
                        <a:pt x="1133475" y="299220"/>
                      </a:cubicBezTo>
                      <a:cubicBezTo>
                        <a:pt x="1127125" y="308745"/>
                        <a:pt x="1119545" y="317556"/>
                        <a:pt x="1114425" y="327795"/>
                      </a:cubicBezTo>
                      <a:cubicBezTo>
                        <a:pt x="1109935" y="336775"/>
                        <a:pt x="1109776" y="347593"/>
                        <a:pt x="1104900" y="356370"/>
                      </a:cubicBezTo>
                      <a:cubicBezTo>
                        <a:pt x="1093781" y="376384"/>
                        <a:pt x="1066800" y="413520"/>
                        <a:pt x="1066800" y="413520"/>
                      </a:cubicBezTo>
                      <a:cubicBezTo>
                        <a:pt x="1046976" y="492814"/>
                        <a:pt x="1071114" y="414416"/>
                        <a:pt x="1038225" y="480195"/>
                      </a:cubicBezTo>
                      <a:cubicBezTo>
                        <a:pt x="1033735" y="489175"/>
                        <a:pt x="1034864" y="500845"/>
                        <a:pt x="1028700" y="508770"/>
                      </a:cubicBezTo>
                      <a:cubicBezTo>
                        <a:pt x="1012160" y="530036"/>
                        <a:pt x="986494" y="543504"/>
                        <a:pt x="971550" y="565920"/>
                      </a:cubicBezTo>
                      <a:cubicBezTo>
                        <a:pt x="946931" y="602849"/>
                        <a:pt x="963360" y="590875"/>
                        <a:pt x="923925" y="604020"/>
                      </a:cubicBezTo>
                      <a:cubicBezTo>
                        <a:pt x="914400" y="613545"/>
                        <a:pt x="906558" y="625123"/>
                        <a:pt x="895350" y="632595"/>
                      </a:cubicBezTo>
                      <a:cubicBezTo>
                        <a:pt x="886996" y="638164"/>
                        <a:pt x="875755" y="637630"/>
                        <a:pt x="866775" y="642120"/>
                      </a:cubicBezTo>
                      <a:cubicBezTo>
                        <a:pt x="800996" y="675009"/>
                        <a:pt x="879394" y="650871"/>
                        <a:pt x="800100" y="670695"/>
                      </a:cubicBezTo>
                      <a:cubicBezTo>
                        <a:pt x="716045" y="726731"/>
                        <a:pt x="850395" y="640785"/>
                        <a:pt x="714375" y="708795"/>
                      </a:cubicBezTo>
                      <a:cubicBezTo>
                        <a:pt x="701675" y="715145"/>
                        <a:pt x="689570" y="722859"/>
                        <a:pt x="676275" y="727845"/>
                      </a:cubicBezTo>
                      <a:cubicBezTo>
                        <a:pt x="664018" y="732442"/>
                        <a:pt x="650762" y="733774"/>
                        <a:pt x="638175" y="737370"/>
                      </a:cubicBezTo>
                      <a:cubicBezTo>
                        <a:pt x="569834" y="756896"/>
                        <a:pt x="658801" y="737055"/>
                        <a:pt x="561975" y="756420"/>
                      </a:cubicBezTo>
                      <a:cubicBezTo>
                        <a:pt x="399908" y="749053"/>
                        <a:pt x="380675" y="738683"/>
                        <a:pt x="247650" y="756420"/>
                      </a:cubicBezTo>
                      <a:cubicBezTo>
                        <a:pt x="234674" y="758150"/>
                        <a:pt x="222250" y="762770"/>
                        <a:pt x="209550" y="765945"/>
                      </a:cubicBezTo>
                      <a:cubicBezTo>
                        <a:pt x="203200" y="775470"/>
                        <a:pt x="199294" y="787191"/>
                        <a:pt x="190500" y="794520"/>
                      </a:cubicBezTo>
                      <a:cubicBezTo>
                        <a:pt x="160769" y="819295"/>
                        <a:pt x="153602" y="808206"/>
                        <a:pt x="123825" y="823095"/>
                      </a:cubicBezTo>
                      <a:cubicBezTo>
                        <a:pt x="113586" y="828215"/>
                        <a:pt x="105489" y="837025"/>
                        <a:pt x="95250" y="842145"/>
                      </a:cubicBezTo>
                      <a:cubicBezTo>
                        <a:pt x="16380" y="881580"/>
                        <a:pt x="119992" y="816125"/>
                        <a:pt x="38100" y="870720"/>
                      </a:cubicBezTo>
                      <a:cubicBezTo>
                        <a:pt x="14069" y="906767"/>
                        <a:pt x="27145" y="891200"/>
                        <a:pt x="0" y="918345"/>
                      </a:cubicBezTo>
                    </a:path>
                  </a:pathLst>
                </a:custGeom>
                <a:noFill/>
                <a:ln w="25400">
                  <a:solidFill>
                    <a:srgbClr val="C3D69B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latin typeface="+mn-lt"/>
                    <a:ea typeface="+mn-ea"/>
                  </a:endParaRPr>
                </a:p>
              </p:txBody>
            </p:sp>
            <p:sp>
              <p:nvSpPr>
                <p:cNvPr id="115" name="Freeform 114"/>
                <p:cNvSpPr>
                  <a:spLocks noChangeArrowheads="1"/>
                </p:cNvSpPr>
                <p:nvPr/>
              </p:nvSpPr>
              <p:spPr bwMode="auto">
                <a:xfrm>
                  <a:off x="4260662" y="10113726"/>
                  <a:ext cx="718625" cy="546375"/>
                </a:xfrm>
                <a:custGeom>
                  <a:avLst/>
                  <a:gdLst>
                    <a:gd name="T0" fmla="*/ 0 w 561975"/>
                    <a:gd name="T1" fmla="*/ 540675 h 438150"/>
                    <a:gd name="T2" fmla="*/ 24468 w 561975"/>
                    <a:gd name="T3" fmla="*/ 505414 h 438150"/>
                    <a:gd name="T4" fmla="*/ 48936 w 561975"/>
                    <a:gd name="T5" fmla="*/ 434891 h 438150"/>
                    <a:gd name="T6" fmla="*/ 85638 w 561975"/>
                    <a:gd name="T7" fmla="*/ 411383 h 438150"/>
                    <a:gd name="T8" fmla="*/ 110106 w 561975"/>
                    <a:gd name="T9" fmla="*/ 376122 h 438150"/>
                    <a:gd name="T10" fmla="*/ 183509 w 561975"/>
                    <a:gd name="T11" fmla="*/ 329107 h 438150"/>
                    <a:gd name="T12" fmla="*/ 207977 w 561975"/>
                    <a:gd name="T13" fmla="*/ 293845 h 438150"/>
                    <a:gd name="T14" fmla="*/ 281381 w 561975"/>
                    <a:gd name="T15" fmla="*/ 258584 h 438150"/>
                    <a:gd name="T16" fmla="*/ 318083 w 561975"/>
                    <a:gd name="T17" fmla="*/ 235076 h 438150"/>
                    <a:gd name="T18" fmla="*/ 391487 w 561975"/>
                    <a:gd name="T19" fmla="*/ 211568 h 438150"/>
                    <a:gd name="T20" fmla="*/ 501593 w 561975"/>
                    <a:gd name="T21" fmla="*/ 141046 h 438150"/>
                    <a:gd name="T22" fmla="*/ 538294 w 561975"/>
                    <a:gd name="T23" fmla="*/ 117538 h 438150"/>
                    <a:gd name="T24" fmla="*/ 648400 w 561975"/>
                    <a:gd name="T25" fmla="*/ 35261 h 438150"/>
                    <a:gd name="T26" fmla="*/ 685102 w 561975"/>
                    <a:gd name="T27" fmla="*/ 23508 h 438150"/>
                    <a:gd name="T28" fmla="*/ 721804 w 561975"/>
                    <a:gd name="T29" fmla="*/ 0 h 4381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61975"/>
                    <a:gd name="T46" fmla="*/ 0 h 438150"/>
                    <a:gd name="T47" fmla="*/ 561975 w 561975"/>
                    <a:gd name="T48" fmla="*/ 438150 h 43815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61975" h="438150">
                      <a:moveTo>
                        <a:pt x="0" y="438150"/>
                      </a:moveTo>
                      <a:cubicBezTo>
                        <a:pt x="6350" y="428625"/>
                        <a:pt x="14401" y="420036"/>
                        <a:pt x="19050" y="409575"/>
                      </a:cubicBezTo>
                      <a:cubicBezTo>
                        <a:pt x="27205" y="391225"/>
                        <a:pt x="21392" y="363564"/>
                        <a:pt x="38100" y="352425"/>
                      </a:cubicBezTo>
                      <a:lnTo>
                        <a:pt x="66675" y="333375"/>
                      </a:lnTo>
                      <a:cubicBezTo>
                        <a:pt x="73025" y="323850"/>
                        <a:pt x="77110" y="312338"/>
                        <a:pt x="85725" y="304800"/>
                      </a:cubicBezTo>
                      <a:cubicBezTo>
                        <a:pt x="102955" y="289723"/>
                        <a:pt x="142875" y="266700"/>
                        <a:pt x="142875" y="266700"/>
                      </a:cubicBezTo>
                      <a:cubicBezTo>
                        <a:pt x="149225" y="257175"/>
                        <a:pt x="153830" y="246220"/>
                        <a:pt x="161925" y="238125"/>
                      </a:cubicBezTo>
                      <a:cubicBezTo>
                        <a:pt x="189222" y="210828"/>
                        <a:pt x="188087" y="225044"/>
                        <a:pt x="219075" y="209550"/>
                      </a:cubicBezTo>
                      <a:cubicBezTo>
                        <a:pt x="229314" y="204430"/>
                        <a:pt x="237189" y="195149"/>
                        <a:pt x="247650" y="190500"/>
                      </a:cubicBezTo>
                      <a:cubicBezTo>
                        <a:pt x="266000" y="182345"/>
                        <a:pt x="288092" y="182589"/>
                        <a:pt x="304800" y="171450"/>
                      </a:cubicBezTo>
                      <a:lnTo>
                        <a:pt x="390525" y="114300"/>
                      </a:lnTo>
                      <a:cubicBezTo>
                        <a:pt x="400050" y="107950"/>
                        <a:pt x="411005" y="103345"/>
                        <a:pt x="419100" y="95250"/>
                      </a:cubicBezTo>
                      <a:cubicBezTo>
                        <a:pt x="443755" y="70595"/>
                        <a:pt x="470646" y="39968"/>
                        <a:pt x="504825" y="28575"/>
                      </a:cubicBezTo>
                      <a:cubicBezTo>
                        <a:pt x="514350" y="25400"/>
                        <a:pt x="524420" y="23540"/>
                        <a:pt x="533400" y="19050"/>
                      </a:cubicBezTo>
                      <a:cubicBezTo>
                        <a:pt x="543639" y="13930"/>
                        <a:pt x="561975" y="0"/>
                        <a:pt x="561975" y="0"/>
                      </a:cubicBezTo>
                    </a:path>
                  </a:pathLst>
                </a:custGeom>
                <a:noFill/>
                <a:ln w="25400">
                  <a:solidFill>
                    <a:srgbClr val="C3D69B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200">
                    <a:latin typeface="+mn-lt"/>
                    <a:ea typeface="+mn-ea"/>
                  </a:endParaRPr>
                </a:p>
              </p:txBody>
            </p:sp>
          </p:grpSp>
        </p:grpSp>
        <p:sp>
          <p:nvSpPr>
            <p:cNvPr id="101" name="Trapezoid 110"/>
            <p:cNvSpPr>
              <a:spLocks noChangeArrowheads="1"/>
            </p:cNvSpPr>
            <p:nvPr/>
          </p:nvSpPr>
          <p:spPr bwMode="auto">
            <a:xfrm flipV="1">
              <a:off x="3300413" y="2654300"/>
              <a:ext cx="555625" cy="515938"/>
            </a:xfrm>
            <a:custGeom>
              <a:avLst/>
              <a:gdLst>
                <a:gd name="T0" fmla="*/ 380920 w 761839"/>
                <a:gd name="T1" fmla="*/ 0 h 724241"/>
                <a:gd name="T2" fmla="*/ 90530 w 761839"/>
                <a:gd name="T3" fmla="*/ 362121 h 724241"/>
                <a:gd name="T4" fmla="*/ 380920 w 761839"/>
                <a:gd name="T5" fmla="*/ 724241 h 724241"/>
                <a:gd name="T6" fmla="*/ 671309 w 761839"/>
                <a:gd name="T7" fmla="*/ 362121 h 724241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120707 w 761839"/>
                <a:gd name="T13" fmla="*/ 114750 h 724241"/>
                <a:gd name="T14" fmla="*/ 641132 w 761839"/>
                <a:gd name="T15" fmla="*/ 724241 h 724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1839" h="724241">
                  <a:moveTo>
                    <a:pt x="0" y="724241"/>
                  </a:moveTo>
                  <a:lnTo>
                    <a:pt x="181060" y="0"/>
                  </a:lnTo>
                  <a:lnTo>
                    <a:pt x="580779" y="0"/>
                  </a:lnTo>
                  <a:lnTo>
                    <a:pt x="761839" y="724241"/>
                  </a:lnTo>
                  <a:close/>
                </a:path>
              </a:pathLst>
            </a:custGeom>
            <a:solidFill>
              <a:srgbClr val="948A54"/>
            </a:solidFill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18" name="Text Box 107"/>
          <p:cNvSpPr txBox="1">
            <a:spLocks noChangeArrowheads="1"/>
          </p:cNvSpPr>
          <p:nvPr/>
        </p:nvSpPr>
        <p:spPr bwMode="auto">
          <a:xfrm>
            <a:off x="7159230" y="1463152"/>
            <a:ext cx="1831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Scene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99" name="Text Box 107"/>
          <p:cNvSpPr txBox="1">
            <a:spLocks noChangeArrowheads="1"/>
          </p:cNvSpPr>
          <p:nvPr/>
        </p:nvSpPr>
        <p:spPr bwMode="auto">
          <a:xfrm>
            <a:off x="4324037" y="2773682"/>
            <a:ext cx="1831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“Free”</a:t>
            </a:r>
          </a:p>
        </p:txBody>
      </p:sp>
      <p:sp>
        <p:nvSpPr>
          <p:cNvPr id="100" name="Left Brace 99"/>
          <p:cNvSpPr>
            <a:spLocks/>
          </p:cNvSpPr>
          <p:nvPr/>
        </p:nvSpPr>
        <p:spPr bwMode="auto">
          <a:xfrm>
            <a:off x="5591424" y="1163639"/>
            <a:ext cx="495301" cy="3721100"/>
          </a:xfrm>
          <a:prstGeom prst="leftBrace">
            <a:avLst>
              <a:gd name="adj1" fmla="val 85329"/>
              <a:gd name="adj2" fmla="val 50338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92D050"/>
              </a:solidFill>
              <a:latin typeface="+mn-lt"/>
              <a:ea typeface="+mn-ea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446644" y="6461377"/>
            <a:ext cx="892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92D050"/>
                </a:solidFill>
              </a:rPr>
              <a:t>Goodman 1968, Yu and </a:t>
            </a:r>
            <a:r>
              <a:rPr lang="en-US" sz="2000" dirty="0" err="1" smtClean="0">
                <a:solidFill>
                  <a:srgbClr val="92D050"/>
                </a:solidFill>
              </a:rPr>
              <a:t>Jutumulia</a:t>
            </a:r>
            <a:r>
              <a:rPr lang="en-US" sz="2000" dirty="0" smtClean="0">
                <a:solidFill>
                  <a:srgbClr val="92D050"/>
                </a:solidFill>
              </a:rPr>
              <a:t> 1998, </a:t>
            </a:r>
            <a:r>
              <a:rPr lang="en-US" sz="2000" dirty="0" err="1" smtClean="0">
                <a:solidFill>
                  <a:srgbClr val="92D050"/>
                </a:solidFill>
              </a:rPr>
              <a:t>Nayar</a:t>
            </a:r>
            <a:r>
              <a:rPr lang="en-US" sz="2000" dirty="0" smtClean="0">
                <a:solidFill>
                  <a:srgbClr val="92D050"/>
                </a:solidFill>
              </a:rPr>
              <a:t> et al. 2004, </a:t>
            </a:r>
            <a:r>
              <a:rPr lang="en-US" sz="2000" dirty="0" err="1" smtClean="0">
                <a:solidFill>
                  <a:srgbClr val="92D050"/>
                </a:solidFill>
              </a:rPr>
              <a:t>Zomet</a:t>
            </a:r>
            <a:r>
              <a:rPr lang="en-US" sz="2000" dirty="0" smtClean="0">
                <a:solidFill>
                  <a:srgbClr val="92D050"/>
                </a:solidFill>
              </a:rPr>
              <a:t> and </a:t>
            </a:r>
            <a:r>
              <a:rPr lang="en-US" sz="2000" dirty="0" err="1" smtClean="0">
                <a:solidFill>
                  <a:srgbClr val="92D050"/>
                </a:solidFill>
              </a:rPr>
              <a:t>Nayar</a:t>
            </a:r>
            <a:r>
              <a:rPr lang="en-US" sz="2000" dirty="0" smtClean="0">
                <a:solidFill>
                  <a:srgbClr val="92D050"/>
                </a:solidFill>
              </a:rPr>
              <a:t> 2006</a:t>
            </a:r>
          </a:p>
          <a:p>
            <a:pPr algn="ctr"/>
            <a:endParaRPr lang="en-US" sz="2000" dirty="0">
              <a:solidFill>
                <a:srgbClr val="FFC000"/>
              </a:solidFill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6930433" y="1301791"/>
            <a:ext cx="670517" cy="4241759"/>
            <a:chOff x="6930433" y="1301791"/>
            <a:chExt cx="670517" cy="4241759"/>
          </a:xfrm>
        </p:grpSpPr>
        <p:sp>
          <p:nvSpPr>
            <p:cNvPr id="123" name="Isosceles Triangle 122"/>
            <p:cNvSpPr/>
            <p:nvPr/>
          </p:nvSpPr>
          <p:spPr>
            <a:xfrm rot="10330757">
              <a:off x="6930433" y="1301791"/>
              <a:ext cx="398349" cy="3499802"/>
            </a:xfrm>
            <a:prstGeom prst="triangle">
              <a:avLst/>
            </a:prstGeom>
            <a:solidFill>
              <a:schemeClr val="accent2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 rot="21055719">
              <a:off x="7181850" y="4086225"/>
              <a:ext cx="419100" cy="1457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129155" y="4384466"/>
            <a:ext cx="2097957" cy="502024"/>
            <a:chOff x="5457755" y="4334149"/>
            <a:chExt cx="3184117" cy="670906"/>
          </a:xfrm>
          <a:noFill/>
        </p:grpSpPr>
        <p:sp>
          <p:nvSpPr>
            <p:cNvPr id="112" name="Freeform 111"/>
            <p:cNvSpPr/>
            <p:nvPr/>
          </p:nvSpPr>
          <p:spPr>
            <a:xfrm>
              <a:off x="5459971" y="4334149"/>
              <a:ext cx="3181901" cy="602553"/>
            </a:xfrm>
            <a:custGeom>
              <a:avLst/>
              <a:gdLst>
                <a:gd name="connsiteX0" fmla="*/ 0 w 2769628"/>
                <a:gd name="connsiteY0" fmla="*/ 570840 h 570840"/>
                <a:gd name="connsiteX1" fmla="*/ 750548 w 2769628"/>
                <a:gd name="connsiteY1" fmla="*/ 0 h 570840"/>
                <a:gd name="connsiteX2" fmla="*/ 2769628 w 2769628"/>
                <a:gd name="connsiteY2" fmla="*/ 68712 h 57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9628" h="570840">
                  <a:moveTo>
                    <a:pt x="0" y="570840"/>
                  </a:moveTo>
                  <a:lnTo>
                    <a:pt x="750548" y="0"/>
                  </a:lnTo>
                  <a:lnTo>
                    <a:pt x="2769628" y="68712"/>
                  </a:lnTo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 112"/>
            <p:cNvSpPr/>
            <p:nvPr/>
          </p:nvSpPr>
          <p:spPr>
            <a:xfrm rot="10800000">
              <a:off x="5457755" y="4402502"/>
              <a:ext cx="3181901" cy="602553"/>
            </a:xfrm>
            <a:custGeom>
              <a:avLst/>
              <a:gdLst>
                <a:gd name="connsiteX0" fmla="*/ 0 w 2769628"/>
                <a:gd name="connsiteY0" fmla="*/ 570840 h 570840"/>
                <a:gd name="connsiteX1" fmla="*/ 750548 w 2769628"/>
                <a:gd name="connsiteY1" fmla="*/ 0 h 570840"/>
                <a:gd name="connsiteX2" fmla="*/ 2769628 w 2769628"/>
                <a:gd name="connsiteY2" fmla="*/ 68712 h 57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9628" h="570840">
                  <a:moveTo>
                    <a:pt x="0" y="570840"/>
                  </a:moveTo>
                  <a:lnTo>
                    <a:pt x="750548" y="0"/>
                  </a:lnTo>
                  <a:lnTo>
                    <a:pt x="2769628" y="68712"/>
                  </a:lnTo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9" name="Text Box 107"/>
          <p:cNvSpPr txBox="1">
            <a:spLocks noChangeArrowheads="1"/>
          </p:cNvSpPr>
          <p:nvPr/>
        </p:nvSpPr>
        <p:spPr bwMode="auto">
          <a:xfrm>
            <a:off x="388017" y="4809546"/>
            <a:ext cx="2374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Filter response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1355036" y="3376034"/>
            <a:ext cx="454800" cy="4503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" name="Group 121"/>
          <p:cNvGrpSpPr/>
          <p:nvPr/>
        </p:nvGrpSpPr>
        <p:grpSpPr>
          <a:xfrm>
            <a:off x="1396334" y="3413156"/>
            <a:ext cx="376325" cy="361258"/>
            <a:chOff x="1903541" y="3344100"/>
            <a:chExt cx="376325" cy="361258"/>
          </a:xfrm>
        </p:grpSpPr>
        <p:sp>
          <p:nvSpPr>
            <p:cNvPr id="126" name="Oval 125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7" name="Oval 126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35" name="Oval 134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6" name="Oval 135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 animBg="1"/>
      <p:bldP spid="1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87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Three benefits of our design</a:t>
            </a:r>
            <a:endParaRPr lang="en-US" sz="4000" dirty="0">
              <a:solidFill>
                <a:srgbClr val="FFFF0D"/>
              </a:solidFill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3084831" y="1811655"/>
            <a:ext cx="2858770" cy="1960245"/>
            <a:chOff x="3008631" y="1811655"/>
            <a:chExt cx="2858770" cy="1960245"/>
          </a:xfrm>
        </p:grpSpPr>
        <p:sp>
          <p:nvSpPr>
            <p:cNvPr id="23" name="Freeform 22"/>
            <p:cNvSpPr/>
            <p:nvPr/>
          </p:nvSpPr>
          <p:spPr>
            <a:xfrm>
              <a:off x="3045693" y="1811655"/>
              <a:ext cx="2819329" cy="1135613"/>
            </a:xfrm>
            <a:custGeom>
              <a:avLst/>
              <a:gdLst>
                <a:gd name="connsiteX0" fmla="*/ 0 w 3381375"/>
                <a:gd name="connsiteY0" fmla="*/ 1257300 h 1304925"/>
                <a:gd name="connsiteX1" fmla="*/ 19050 w 3381375"/>
                <a:gd name="connsiteY1" fmla="*/ 352425 h 1304925"/>
                <a:gd name="connsiteX2" fmla="*/ 647700 w 3381375"/>
                <a:gd name="connsiteY2" fmla="*/ 0 h 1304925"/>
                <a:gd name="connsiteX3" fmla="*/ 3381375 w 3381375"/>
                <a:gd name="connsiteY3" fmla="*/ 0 h 1304925"/>
                <a:gd name="connsiteX4" fmla="*/ 3362325 w 3381375"/>
                <a:gd name="connsiteY4" fmla="*/ 933450 h 1304925"/>
                <a:gd name="connsiteX5" fmla="*/ 2705100 w 3381375"/>
                <a:gd name="connsiteY5" fmla="*/ 1304925 h 1304925"/>
                <a:gd name="connsiteX6" fmla="*/ 0 w 3381375"/>
                <a:gd name="connsiteY6" fmla="*/ 1257300 h 13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1375" h="1304925">
                  <a:moveTo>
                    <a:pt x="0" y="1257300"/>
                  </a:moveTo>
                  <a:lnTo>
                    <a:pt x="19050" y="352425"/>
                  </a:lnTo>
                  <a:lnTo>
                    <a:pt x="647700" y="0"/>
                  </a:lnTo>
                  <a:lnTo>
                    <a:pt x="3381375" y="0"/>
                  </a:lnTo>
                  <a:lnTo>
                    <a:pt x="3362325" y="933450"/>
                  </a:lnTo>
                  <a:lnTo>
                    <a:pt x="2705100" y="1304925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029809" y="2607413"/>
              <a:ext cx="2811387" cy="1143902"/>
            </a:xfrm>
            <a:custGeom>
              <a:avLst/>
              <a:gdLst>
                <a:gd name="connsiteX0" fmla="*/ 9525 w 3371850"/>
                <a:gd name="connsiteY0" fmla="*/ 361950 h 1314450"/>
                <a:gd name="connsiteX1" fmla="*/ 2724150 w 3371850"/>
                <a:gd name="connsiteY1" fmla="*/ 361950 h 1314450"/>
                <a:gd name="connsiteX2" fmla="*/ 3371850 w 3371850"/>
                <a:gd name="connsiteY2" fmla="*/ 0 h 1314450"/>
                <a:gd name="connsiteX3" fmla="*/ 3352800 w 3371850"/>
                <a:gd name="connsiteY3" fmla="*/ 1009650 h 1314450"/>
                <a:gd name="connsiteX4" fmla="*/ 2762250 w 3371850"/>
                <a:gd name="connsiteY4" fmla="*/ 1304925 h 1314450"/>
                <a:gd name="connsiteX5" fmla="*/ 0 w 3371850"/>
                <a:gd name="connsiteY5" fmla="*/ 1314450 h 1314450"/>
                <a:gd name="connsiteX6" fmla="*/ 9525 w 3371850"/>
                <a:gd name="connsiteY6" fmla="*/ 361950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71850" h="1314450">
                  <a:moveTo>
                    <a:pt x="9525" y="361950"/>
                  </a:moveTo>
                  <a:lnTo>
                    <a:pt x="2724150" y="361950"/>
                  </a:lnTo>
                  <a:lnTo>
                    <a:pt x="3371850" y="0"/>
                  </a:lnTo>
                  <a:lnTo>
                    <a:pt x="3352800" y="1009650"/>
                  </a:lnTo>
                  <a:lnTo>
                    <a:pt x="2762250" y="1304925"/>
                  </a:lnTo>
                  <a:lnTo>
                    <a:pt x="0" y="1314450"/>
                  </a:lnTo>
                  <a:lnTo>
                    <a:pt x="9525" y="36195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3008631" y="2600300"/>
              <a:ext cx="2858770" cy="326107"/>
            </a:xfrm>
            <a:prstGeom prst="parallelogram">
              <a:avLst>
                <a:gd name="adj" fmla="val 18368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3770599" y="2695283"/>
              <a:ext cx="1334835" cy="151973"/>
            </a:xfrm>
            <a:prstGeom prst="parallelogram">
              <a:avLst>
                <a:gd name="adj" fmla="val 183685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17"/>
            <p:cNvPicPr>
              <a:picLocks noChangeAspect="1"/>
            </p:cNvPicPr>
            <p:nvPr/>
          </p:nvPicPr>
          <p:blipFill>
            <a:blip r:embed="rId2" cstate="print">
              <a:lum bright="26000"/>
            </a:blip>
            <a:srcRect/>
            <a:stretch>
              <a:fillRect/>
            </a:stretch>
          </p:blipFill>
          <p:spPr bwMode="auto">
            <a:xfrm>
              <a:off x="4171050" y="2717445"/>
              <a:ext cx="520031" cy="110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Parallelogram 21"/>
            <p:cNvSpPr/>
            <p:nvPr/>
          </p:nvSpPr>
          <p:spPr>
            <a:xfrm>
              <a:off x="3040398" y="1819944"/>
              <a:ext cx="2808740" cy="318994"/>
            </a:xfrm>
            <a:prstGeom prst="parallelogram">
              <a:avLst>
                <a:gd name="adj" fmla="val 183685"/>
              </a:avLst>
            </a:prstGeom>
            <a:solidFill>
              <a:schemeClr val="tx1">
                <a:lumMod val="50000"/>
                <a:lumOff val="50000"/>
                <a:alpha val="0"/>
              </a:schemeClr>
            </a:solidFill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3176115" y="2213678"/>
              <a:ext cx="787473" cy="3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3296309" y="3204230"/>
              <a:ext cx="547084" cy="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/>
            <p:cNvSpPr/>
            <p:nvPr/>
          </p:nvSpPr>
          <p:spPr>
            <a:xfrm>
              <a:off x="3024515" y="3445793"/>
              <a:ext cx="2824623" cy="326107"/>
            </a:xfrm>
            <a:prstGeom prst="parallelogram">
              <a:avLst>
                <a:gd name="adj" fmla="val 18368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45693" y="2922401"/>
              <a:ext cx="2255463" cy="8372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3788249" y="2700666"/>
              <a:ext cx="1328261" cy="151277"/>
            </a:xfrm>
            <a:custGeom>
              <a:avLst/>
              <a:gdLst>
                <a:gd name="connsiteX0" fmla="*/ 0 w 1593056"/>
                <a:gd name="connsiteY0" fmla="*/ 176212 h 176212"/>
                <a:gd name="connsiteX1" fmla="*/ 1593056 w 1593056"/>
                <a:gd name="connsiteY1" fmla="*/ 0 h 176212"/>
                <a:gd name="connsiteX2" fmla="*/ 1269206 w 1593056"/>
                <a:gd name="connsiteY2" fmla="*/ 171450 h 176212"/>
                <a:gd name="connsiteX3" fmla="*/ 0 w 1593056"/>
                <a:gd name="connsiteY3" fmla="*/ 176212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3056" h="176212">
                  <a:moveTo>
                    <a:pt x="0" y="176212"/>
                  </a:moveTo>
                  <a:lnTo>
                    <a:pt x="1593056" y="0"/>
                  </a:lnTo>
                  <a:lnTo>
                    <a:pt x="1269206" y="171450"/>
                  </a:lnTo>
                  <a:lnTo>
                    <a:pt x="0" y="176212"/>
                  </a:lnTo>
                  <a:close/>
                </a:path>
              </a:pathLst>
            </a:cu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3774350" y="2273429"/>
              <a:ext cx="1318334" cy="586803"/>
            </a:xfrm>
            <a:custGeom>
              <a:avLst/>
              <a:gdLst>
                <a:gd name="connsiteX0" fmla="*/ 0 w 1581150"/>
                <a:gd name="connsiteY0" fmla="*/ 657622 h 657622"/>
                <a:gd name="connsiteX1" fmla="*/ 783431 w 1581150"/>
                <a:gd name="connsiteY1" fmla="*/ 28972 h 657622"/>
                <a:gd name="connsiteX2" fmla="*/ 1581150 w 1581150"/>
                <a:gd name="connsiteY2" fmla="*/ 483791 h 65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1150" h="657622">
                  <a:moveTo>
                    <a:pt x="0" y="657622"/>
                  </a:moveTo>
                  <a:cubicBezTo>
                    <a:pt x="259953" y="357783"/>
                    <a:pt x="519906" y="57944"/>
                    <a:pt x="783431" y="28972"/>
                  </a:cubicBezTo>
                  <a:cubicBezTo>
                    <a:pt x="1046956" y="0"/>
                    <a:pt x="1314053" y="241895"/>
                    <a:pt x="1581150" y="483791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7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053634" y="1814418"/>
              <a:ext cx="2803445" cy="1939660"/>
            </a:xfrm>
            <a:custGeom>
              <a:avLst/>
              <a:gdLst>
                <a:gd name="connsiteX0" fmla="*/ 0 w 3362325"/>
                <a:gd name="connsiteY0" fmla="*/ 2219325 h 2228850"/>
                <a:gd name="connsiteX1" fmla="*/ 0 w 3362325"/>
                <a:gd name="connsiteY1" fmla="*/ 371475 h 2228850"/>
                <a:gd name="connsiteX2" fmla="*/ 666750 w 3362325"/>
                <a:gd name="connsiteY2" fmla="*/ 0 h 2228850"/>
                <a:gd name="connsiteX3" fmla="*/ 3362325 w 3362325"/>
                <a:gd name="connsiteY3" fmla="*/ 0 h 2228850"/>
                <a:gd name="connsiteX4" fmla="*/ 3352800 w 3362325"/>
                <a:gd name="connsiteY4" fmla="*/ 1924050 h 2228850"/>
                <a:gd name="connsiteX5" fmla="*/ 2695575 w 3362325"/>
                <a:gd name="connsiteY5" fmla="*/ 2228850 h 2228850"/>
                <a:gd name="connsiteX6" fmla="*/ 0 w 3362325"/>
                <a:gd name="connsiteY6" fmla="*/ 2219325 h 22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2325" h="2228850">
                  <a:moveTo>
                    <a:pt x="0" y="2219325"/>
                  </a:moveTo>
                  <a:lnTo>
                    <a:pt x="0" y="371475"/>
                  </a:lnTo>
                  <a:lnTo>
                    <a:pt x="666750" y="0"/>
                  </a:lnTo>
                  <a:lnTo>
                    <a:pt x="3362325" y="0"/>
                  </a:lnTo>
                  <a:lnTo>
                    <a:pt x="3352800" y="1924050"/>
                  </a:lnTo>
                  <a:lnTo>
                    <a:pt x="2695575" y="2228850"/>
                  </a:lnTo>
                  <a:lnTo>
                    <a:pt x="0" y="2219325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53634" y="2143221"/>
              <a:ext cx="2255463" cy="78746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ight Arrow 27"/>
          <p:cNvSpPr/>
          <p:nvPr/>
        </p:nvSpPr>
        <p:spPr>
          <a:xfrm rot="11765648">
            <a:off x="2116250" y="1677112"/>
            <a:ext cx="912101" cy="633653"/>
          </a:xfrm>
          <a:prstGeom prst="rightArrow">
            <a:avLst>
              <a:gd name="adj1" fmla="val 3016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6200000" flipH="1">
            <a:off x="4116032" y="3914971"/>
            <a:ext cx="813756" cy="633653"/>
          </a:xfrm>
          <a:prstGeom prst="rightArrow">
            <a:avLst>
              <a:gd name="adj1" fmla="val 31962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96684" y="1450332"/>
            <a:ext cx="1157561" cy="83099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Optical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filtering</a:t>
            </a:r>
            <a:endParaRPr 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36497" y="1450332"/>
            <a:ext cx="1150819" cy="83099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Wide 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FOV</a:t>
            </a:r>
            <a:endParaRPr 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42" name="Right Arrow 41"/>
          <p:cNvSpPr/>
          <p:nvPr/>
        </p:nvSpPr>
        <p:spPr>
          <a:xfrm rot="9872964" flipH="1">
            <a:off x="6040453" y="1677112"/>
            <a:ext cx="924356" cy="633653"/>
          </a:xfrm>
          <a:prstGeom prst="rightArrow">
            <a:avLst>
              <a:gd name="adj1" fmla="val 28915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124867" y="4713349"/>
            <a:ext cx="2799291" cy="4616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Flexible design space</a:t>
            </a:r>
            <a:endParaRPr 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035800" y="1435100"/>
            <a:ext cx="1155700" cy="831850"/>
          </a:xfrm>
          <a:prstGeom prst="rect">
            <a:avLst/>
          </a:prstGeom>
          <a:noFill/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01700" y="1447800"/>
            <a:ext cx="1155700" cy="831850"/>
          </a:xfrm>
          <a:prstGeom prst="rect">
            <a:avLst/>
          </a:prstGeom>
          <a:solidFill>
            <a:schemeClr val="bg1">
              <a:lumMod val="75000"/>
              <a:alpha val="48000"/>
            </a:schemeClr>
          </a:solidFill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119867" y="4698853"/>
            <a:ext cx="2794661" cy="485390"/>
          </a:xfrm>
          <a:prstGeom prst="rect">
            <a:avLst/>
          </a:prstGeom>
          <a:solidFill>
            <a:schemeClr val="bg1">
              <a:lumMod val="75000"/>
              <a:alpha val="51000"/>
            </a:schemeClr>
          </a:solidFill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1135" y="2910692"/>
            <a:ext cx="2726531" cy="1851808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46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Micro devices need a wide FOV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14" name="Arc 13"/>
          <p:cNvSpPr/>
          <p:nvPr/>
        </p:nvSpPr>
        <p:spPr>
          <a:xfrm>
            <a:off x="2794535" y="1944476"/>
            <a:ext cx="3920591" cy="4103899"/>
          </a:xfrm>
          <a:prstGeom prst="arc">
            <a:avLst>
              <a:gd name="adj1" fmla="val 10919526"/>
              <a:gd name="adj2" fmla="val 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4"/>
          <p:cNvGrpSpPr/>
          <p:nvPr/>
        </p:nvGrpSpPr>
        <p:grpSpPr>
          <a:xfrm>
            <a:off x="4400550" y="3800475"/>
            <a:ext cx="638979" cy="232123"/>
            <a:chOff x="7219950" y="4229100"/>
            <a:chExt cx="847725" cy="266700"/>
          </a:xfrm>
        </p:grpSpPr>
        <p:sp>
          <p:nvSpPr>
            <p:cNvPr id="16" name="Flowchart: Connector 15"/>
            <p:cNvSpPr/>
            <p:nvPr/>
          </p:nvSpPr>
          <p:spPr>
            <a:xfrm>
              <a:off x="7515225" y="4229100"/>
              <a:ext cx="247650" cy="266700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Terminator 16"/>
            <p:cNvSpPr/>
            <p:nvPr/>
          </p:nvSpPr>
          <p:spPr>
            <a:xfrm>
              <a:off x="7219950" y="4248150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Terminator 17"/>
            <p:cNvSpPr/>
            <p:nvPr/>
          </p:nvSpPr>
          <p:spPr>
            <a:xfrm>
              <a:off x="7753350" y="4238625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900000">
            <a:off x="2724634" y="2241661"/>
            <a:ext cx="778293" cy="34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sosceles Triangle 39"/>
          <p:cNvSpPr/>
          <p:nvPr/>
        </p:nvSpPr>
        <p:spPr>
          <a:xfrm flipV="1">
            <a:off x="4503287" y="1950368"/>
            <a:ext cx="422844" cy="1976796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72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Narrow FOV increases energy use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14" name="Arc 13"/>
          <p:cNvSpPr/>
          <p:nvPr/>
        </p:nvSpPr>
        <p:spPr>
          <a:xfrm>
            <a:off x="2794535" y="1944476"/>
            <a:ext cx="3920591" cy="4103899"/>
          </a:xfrm>
          <a:prstGeom prst="arc">
            <a:avLst>
              <a:gd name="adj1" fmla="val 10919526"/>
              <a:gd name="adj2" fmla="val 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4"/>
          <p:cNvGrpSpPr/>
          <p:nvPr/>
        </p:nvGrpSpPr>
        <p:grpSpPr>
          <a:xfrm>
            <a:off x="4400550" y="3800475"/>
            <a:ext cx="638979" cy="232123"/>
            <a:chOff x="7219950" y="4229100"/>
            <a:chExt cx="847725" cy="266700"/>
          </a:xfrm>
        </p:grpSpPr>
        <p:sp>
          <p:nvSpPr>
            <p:cNvPr id="16" name="Flowchart: Connector 15"/>
            <p:cNvSpPr/>
            <p:nvPr/>
          </p:nvSpPr>
          <p:spPr>
            <a:xfrm>
              <a:off x="7515225" y="4229100"/>
              <a:ext cx="247650" cy="266700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Terminator 16"/>
            <p:cNvSpPr/>
            <p:nvPr/>
          </p:nvSpPr>
          <p:spPr>
            <a:xfrm>
              <a:off x="7219950" y="4248150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Terminator 17"/>
            <p:cNvSpPr/>
            <p:nvPr/>
          </p:nvSpPr>
          <p:spPr>
            <a:xfrm>
              <a:off x="7753350" y="4238625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900000">
            <a:off x="2724634" y="2241661"/>
            <a:ext cx="778293" cy="34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rot="19946550">
            <a:off x="4014704" y="2071935"/>
            <a:ext cx="638979" cy="2082230"/>
            <a:chOff x="4400550" y="1950368"/>
            <a:chExt cx="638979" cy="2082230"/>
          </a:xfrm>
        </p:grpSpPr>
        <p:sp>
          <p:nvSpPr>
            <p:cNvPr id="40" name="Isosceles Triangle 39"/>
            <p:cNvSpPr/>
            <p:nvPr/>
          </p:nvSpPr>
          <p:spPr>
            <a:xfrm flipV="1">
              <a:off x="4513859" y="1950368"/>
              <a:ext cx="422844" cy="197679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14"/>
            <p:cNvGrpSpPr/>
            <p:nvPr/>
          </p:nvGrpSpPr>
          <p:grpSpPr>
            <a:xfrm>
              <a:off x="4400550" y="3800475"/>
              <a:ext cx="638979" cy="232123"/>
              <a:chOff x="7219950" y="4229100"/>
              <a:chExt cx="847725" cy="266700"/>
            </a:xfrm>
          </p:grpSpPr>
          <p:sp>
            <p:nvSpPr>
              <p:cNvPr id="16" name="Flowchart: Connector 15"/>
              <p:cNvSpPr/>
              <p:nvPr/>
            </p:nvSpPr>
            <p:spPr>
              <a:xfrm>
                <a:off x="7515225" y="4229100"/>
                <a:ext cx="247650" cy="266700"/>
              </a:xfrm>
              <a:prstGeom prst="flowChartConnec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lowchart: Terminator 16"/>
              <p:cNvSpPr/>
              <p:nvPr/>
            </p:nvSpPr>
            <p:spPr>
              <a:xfrm>
                <a:off x="7219950" y="4248150"/>
                <a:ext cx="314325" cy="133350"/>
              </a:xfrm>
              <a:prstGeom prst="flowChartTerminator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lowchart: Terminator 17"/>
              <p:cNvSpPr/>
              <p:nvPr/>
            </p:nvSpPr>
            <p:spPr>
              <a:xfrm>
                <a:off x="7753350" y="4238625"/>
                <a:ext cx="314325" cy="133350"/>
              </a:xfrm>
              <a:prstGeom prst="flowChartTerminator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Arc 13"/>
          <p:cNvSpPr/>
          <p:nvPr/>
        </p:nvSpPr>
        <p:spPr>
          <a:xfrm>
            <a:off x="2794535" y="1944476"/>
            <a:ext cx="3920591" cy="4103899"/>
          </a:xfrm>
          <a:prstGeom prst="arc">
            <a:avLst>
              <a:gd name="adj1" fmla="val 10919526"/>
              <a:gd name="adj2" fmla="val 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900000">
            <a:off x="2724634" y="2241661"/>
            <a:ext cx="778293" cy="34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-672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Narrow FOV increases energy use</a:t>
            </a:r>
            <a:endParaRPr lang="en-US" sz="4000" dirty="0">
              <a:solidFill>
                <a:srgbClr val="FFFF0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/>
          <p:nvPr/>
        </p:nvGrpSpPr>
        <p:grpSpPr>
          <a:xfrm rot="3810502">
            <a:off x="5209238" y="2420782"/>
            <a:ext cx="638979" cy="2082230"/>
            <a:chOff x="4400550" y="1950368"/>
            <a:chExt cx="638979" cy="2082230"/>
          </a:xfrm>
        </p:grpSpPr>
        <p:sp>
          <p:nvSpPr>
            <p:cNvPr id="40" name="Isosceles Triangle 39"/>
            <p:cNvSpPr/>
            <p:nvPr/>
          </p:nvSpPr>
          <p:spPr>
            <a:xfrm flipV="1">
              <a:off x="4513859" y="1950368"/>
              <a:ext cx="422844" cy="197679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14"/>
            <p:cNvGrpSpPr/>
            <p:nvPr/>
          </p:nvGrpSpPr>
          <p:grpSpPr>
            <a:xfrm>
              <a:off x="4400550" y="3800475"/>
              <a:ext cx="638979" cy="232123"/>
              <a:chOff x="7219950" y="4229100"/>
              <a:chExt cx="847725" cy="266700"/>
            </a:xfrm>
          </p:grpSpPr>
          <p:sp>
            <p:nvSpPr>
              <p:cNvPr id="16" name="Flowchart: Connector 15"/>
              <p:cNvSpPr/>
              <p:nvPr/>
            </p:nvSpPr>
            <p:spPr>
              <a:xfrm>
                <a:off x="7515225" y="4229100"/>
                <a:ext cx="247650" cy="266700"/>
              </a:xfrm>
              <a:prstGeom prst="flowChartConnec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lowchart: Terminator 16"/>
              <p:cNvSpPr/>
              <p:nvPr/>
            </p:nvSpPr>
            <p:spPr>
              <a:xfrm>
                <a:off x="7219950" y="4248150"/>
                <a:ext cx="314325" cy="133350"/>
              </a:xfrm>
              <a:prstGeom prst="flowChartTerminator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lowchart: Terminator 17"/>
              <p:cNvSpPr/>
              <p:nvPr/>
            </p:nvSpPr>
            <p:spPr>
              <a:xfrm>
                <a:off x="7753350" y="4238625"/>
                <a:ext cx="314325" cy="133350"/>
              </a:xfrm>
              <a:prstGeom prst="flowChartTerminator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Arc 13"/>
          <p:cNvSpPr/>
          <p:nvPr/>
        </p:nvSpPr>
        <p:spPr>
          <a:xfrm>
            <a:off x="2794535" y="1944476"/>
            <a:ext cx="3920591" cy="4103899"/>
          </a:xfrm>
          <a:prstGeom prst="arc">
            <a:avLst>
              <a:gd name="adj1" fmla="val 10919526"/>
              <a:gd name="adj2" fmla="val 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900000">
            <a:off x="2724634" y="2241661"/>
            <a:ext cx="778293" cy="34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-672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Narrow FOV increases energy use</a:t>
            </a:r>
            <a:endParaRPr lang="en-US" sz="4000" dirty="0">
              <a:solidFill>
                <a:srgbClr val="FFFF0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 rot="3973246">
            <a:off x="5359943" y="2503099"/>
            <a:ext cx="422844" cy="2082231"/>
            <a:chOff x="4666259" y="2102768"/>
            <a:chExt cx="422844" cy="2082231"/>
          </a:xfrm>
        </p:grpSpPr>
        <p:sp>
          <p:nvSpPr>
            <p:cNvPr id="49" name="Isosceles Triangle 48"/>
            <p:cNvSpPr/>
            <p:nvPr/>
          </p:nvSpPr>
          <p:spPr>
            <a:xfrm flipV="1">
              <a:off x="4666259" y="2102768"/>
              <a:ext cx="422844" cy="197679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lowchart: Connector 50"/>
            <p:cNvSpPr/>
            <p:nvPr/>
          </p:nvSpPr>
          <p:spPr>
            <a:xfrm>
              <a:off x="4775516" y="3952876"/>
              <a:ext cx="186668" cy="232123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Isosceles Triangle 41"/>
          <p:cNvSpPr/>
          <p:nvPr/>
        </p:nvSpPr>
        <p:spPr>
          <a:xfrm rot="19778069" flipV="1">
            <a:off x="4020482" y="2096779"/>
            <a:ext cx="422844" cy="1976796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/>
          <p:cNvSpPr/>
          <p:nvPr/>
        </p:nvSpPr>
        <p:spPr>
          <a:xfrm rot="19778069">
            <a:off x="4625227" y="3817218"/>
            <a:ext cx="186668" cy="232123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 flipV="1">
            <a:off x="4513859" y="1950368"/>
            <a:ext cx="422844" cy="1976796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>
            <a:off x="2794535" y="1944476"/>
            <a:ext cx="3920591" cy="4103899"/>
          </a:xfrm>
          <a:prstGeom prst="arc">
            <a:avLst>
              <a:gd name="adj1" fmla="val 10919526"/>
              <a:gd name="adj2" fmla="val 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Terminator 16"/>
          <p:cNvSpPr/>
          <p:nvPr/>
        </p:nvSpPr>
        <p:spPr>
          <a:xfrm>
            <a:off x="4400550" y="3817055"/>
            <a:ext cx="236925" cy="116062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Terminator 17"/>
          <p:cNvSpPr/>
          <p:nvPr/>
        </p:nvSpPr>
        <p:spPr>
          <a:xfrm>
            <a:off x="4802604" y="3808765"/>
            <a:ext cx="236925" cy="116062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900000">
            <a:off x="2724634" y="2241661"/>
            <a:ext cx="778293" cy="34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lowchart: Connector 15"/>
          <p:cNvSpPr/>
          <p:nvPr/>
        </p:nvSpPr>
        <p:spPr>
          <a:xfrm>
            <a:off x="4546916" y="3790950"/>
            <a:ext cx="348934" cy="419100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-672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Narrow FOV increases energy use</a:t>
            </a:r>
            <a:endParaRPr lang="en-US" sz="4000" dirty="0">
              <a:solidFill>
                <a:srgbClr val="FFFF0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4813" y="1107426"/>
            <a:ext cx="2758925" cy="1885655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15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Vision on mobile embedded platforms</a:t>
            </a:r>
            <a:endParaRPr lang="en-US" sz="4000" dirty="0">
              <a:solidFill>
                <a:srgbClr val="FFFF0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7726" y="3836979"/>
            <a:ext cx="2750589" cy="1858654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5605" y="3839162"/>
            <a:ext cx="2762741" cy="1854289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3350319" y="6470907"/>
            <a:ext cx="695325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92D050"/>
                </a:solidFill>
              </a:rPr>
              <a:t>Georgiades</a:t>
            </a:r>
            <a:r>
              <a:rPr lang="en-US" sz="2000" dirty="0" smtClean="0">
                <a:solidFill>
                  <a:srgbClr val="92D050"/>
                </a:solidFill>
              </a:rPr>
              <a:t> et al. 2004, </a:t>
            </a:r>
            <a:r>
              <a:rPr lang="en-US" sz="2000" dirty="0" err="1" smtClean="0">
                <a:solidFill>
                  <a:srgbClr val="92D050"/>
                </a:solidFill>
              </a:rPr>
              <a:t>Farabet</a:t>
            </a:r>
            <a:r>
              <a:rPr lang="en-US" sz="2000" dirty="0" smtClean="0">
                <a:solidFill>
                  <a:srgbClr val="92D050"/>
                </a:solidFill>
              </a:rPr>
              <a:t> et al. 2009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23463" y="5703054"/>
            <a:ext cx="1919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US" sz="2400" dirty="0" smtClean="0">
                <a:solidFill>
                  <a:srgbClr val="FFB953"/>
                </a:solidFill>
              </a:rPr>
              <a:t>Smart phones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35167" y="5703054"/>
            <a:ext cx="1263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US" sz="2400" dirty="0" smtClean="0">
                <a:solidFill>
                  <a:srgbClr val="FFB953"/>
                </a:solidFill>
              </a:rPr>
              <a:t>Cameras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2955" y="1096664"/>
            <a:ext cx="2774731" cy="1881778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374549" y="2992874"/>
            <a:ext cx="2591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US" sz="2400" dirty="0" smtClean="0">
                <a:solidFill>
                  <a:srgbClr val="FFB953"/>
                </a:solidFill>
              </a:rPr>
              <a:t>Embedded systems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27464" y="3005574"/>
            <a:ext cx="1053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US" sz="2400" dirty="0" smtClean="0">
                <a:solidFill>
                  <a:srgbClr val="FFB953"/>
                </a:solidFill>
              </a:rPr>
              <a:t>Robots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2994025" y="1946275"/>
            <a:ext cx="3486150" cy="1885950"/>
          </a:xfrm>
          <a:custGeom>
            <a:avLst/>
            <a:gdLst>
              <a:gd name="connsiteX0" fmla="*/ 1720850 w 3486150"/>
              <a:gd name="connsiteY0" fmla="*/ 1885950 h 1885950"/>
              <a:gd name="connsiteX1" fmla="*/ 0 w 3486150"/>
              <a:gd name="connsiteY1" fmla="*/ 1108075 h 1885950"/>
              <a:gd name="connsiteX2" fmla="*/ 158750 w 3486150"/>
              <a:gd name="connsiteY2" fmla="*/ 841375 h 1885950"/>
              <a:gd name="connsiteX3" fmla="*/ 473075 w 3486150"/>
              <a:gd name="connsiteY3" fmla="*/ 492125 h 1885950"/>
              <a:gd name="connsiteX4" fmla="*/ 812800 w 3486150"/>
              <a:gd name="connsiteY4" fmla="*/ 238125 h 1885950"/>
              <a:gd name="connsiteX5" fmla="*/ 1235075 w 3486150"/>
              <a:gd name="connsiteY5" fmla="*/ 60325 h 1885950"/>
              <a:gd name="connsiteX6" fmla="*/ 1644650 w 3486150"/>
              <a:gd name="connsiteY6" fmla="*/ 0 h 1885950"/>
              <a:gd name="connsiteX7" fmla="*/ 2117725 w 3486150"/>
              <a:gd name="connsiteY7" fmla="*/ 22225 h 1885950"/>
              <a:gd name="connsiteX8" fmla="*/ 2416175 w 3486150"/>
              <a:gd name="connsiteY8" fmla="*/ 123825 h 1885950"/>
              <a:gd name="connsiteX9" fmla="*/ 2797175 w 3486150"/>
              <a:gd name="connsiteY9" fmla="*/ 295275 h 1885950"/>
              <a:gd name="connsiteX10" fmla="*/ 3044825 w 3486150"/>
              <a:gd name="connsiteY10" fmla="*/ 504825 h 1885950"/>
              <a:gd name="connsiteX11" fmla="*/ 3216275 w 3486150"/>
              <a:gd name="connsiteY11" fmla="*/ 698500 h 1885950"/>
              <a:gd name="connsiteX12" fmla="*/ 3346450 w 3486150"/>
              <a:gd name="connsiteY12" fmla="*/ 847725 h 1885950"/>
              <a:gd name="connsiteX13" fmla="*/ 3451225 w 3486150"/>
              <a:gd name="connsiteY13" fmla="*/ 1031875 h 1885950"/>
              <a:gd name="connsiteX14" fmla="*/ 3486150 w 3486150"/>
              <a:gd name="connsiteY14" fmla="*/ 1089025 h 1885950"/>
              <a:gd name="connsiteX15" fmla="*/ 1720850 w 3486150"/>
              <a:gd name="connsiteY15" fmla="*/ 188595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86150" h="1885950">
                <a:moveTo>
                  <a:pt x="1720850" y="1885950"/>
                </a:moveTo>
                <a:lnTo>
                  <a:pt x="0" y="1108075"/>
                </a:lnTo>
                <a:lnTo>
                  <a:pt x="158750" y="841375"/>
                </a:lnTo>
                <a:lnTo>
                  <a:pt x="473075" y="492125"/>
                </a:lnTo>
                <a:lnTo>
                  <a:pt x="812800" y="238125"/>
                </a:lnTo>
                <a:lnTo>
                  <a:pt x="1235075" y="60325"/>
                </a:lnTo>
                <a:lnTo>
                  <a:pt x="1644650" y="0"/>
                </a:lnTo>
                <a:lnTo>
                  <a:pt x="2117725" y="22225"/>
                </a:lnTo>
                <a:lnTo>
                  <a:pt x="2416175" y="123825"/>
                </a:lnTo>
                <a:lnTo>
                  <a:pt x="2797175" y="295275"/>
                </a:lnTo>
                <a:lnTo>
                  <a:pt x="3044825" y="504825"/>
                </a:lnTo>
                <a:lnTo>
                  <a:pt x="3216275" y="698500"/>
                </a:lnTo>
                <a:lnTo>
                  <a:pt x="3346450" y="847725"/>
                </a:lnTo>
                <a:lnTo>
                  <a:pt x="3451225" y="1031875"/>
                </a:lnTo>
                <a:lnTo>
                  <a:pt x="3486150" y="1089025"/>
                </a:lnTo>
                <a:lnTo>
                  <a:pt x="1720850" y="1885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14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Wide FOV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14" name="Arc 13"/>
          <p:cNvSpPr/>
          <p:nvPr/>
        </p:nvSpPr>
        <p:spPr>
          <a:xfrm>
            <a:off x="2794535" y="1944476"/>
            <a:ext cx="3920591" cy="4103899"/>
          </a:xfrm>
          <a:prstGeom prst="arc">
            <a:avLst>
              <a:gd name="adj1" fmla="val 10919526"/>
              <a:gd name="adj2" fmla="val 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900000">
            <a:off x="2715109" y="2241661"/>
            <a:ext cx="778293" cy="34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4391025" y="3800475"/>
            <a:ext cx="638979" cy="232123"/>
            <a:chOff x="7219950" y="4229100"/>
            <a:chExt cx="847725" cy="266700"/>
          </a:xfrm>
        </p:grpSpPr>
        <p:sp>
          <p:nvSpPr>
            <p:cNvPr id="19" name="Flowchart: Connector 18"/>
            <p:cNvSpPr/>
            <p:nvPr/>
          </p:nvSpPr>
          <p:spPr>
            <a:xfrm>
              <a:off x="7515225" y="4229100"/>
              <a:ext cx="247650" cy="266700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Terminator 19"/>
            <p:cNvSpPr/>
            <p:nvPr/>
          </p:nvSpPr>
          <p:spPr>
            <a:xfrm>
              <a:off x="7219950" y="4248150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Terminator 20"/>
            <p:cNvSpPr/>
            <p:nvPr/>
          </p:nvSpPr>
          <p:spPr>
            <a:xfrm>
              <a:off x="7753350" y="4238625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152400" y="5389504"/>
            <a:ext cx="9143999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200" dirty="0" smtClean="0">
                <a:solidFill>
                  <a:srgbClr val="FFB953"/>
                </a:solidFill>
              </a:rPr>
              <a:t>Wide FOV reduces power consumption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87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Snell’s window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121893" y="1811655"/>
            <a:ext cx="2819329" cy="1135613"/>
          </a:xfrm>
          <a:custGeom>
            <a:avLst/>
            <a:gdLst>
              <a:gd name="connsiteX0" fmla="*/ 0 w 3381375"/>
              <a:gd name="connsiteY0" fmla="*/ 1257300 h 1304925"/>
              <a:gd name="connsiteX1" fmla="*/ 19050 w 3381375"/>
              <a:gd name="connsiteY1" fmla="*/ 352425 h 1304925"/>
              <a:gd name="connsiteX2" fmla="*/ 647700 w 3381375"/>
              <a:gd name="connsiteY2" fmla="*/ 0 h 1304925"/>
              <a:gd name="connsiteX3" fmla="*/ 3381375 w 3381375"/>
              <a:gd name="connsiteY3" fmla="*/ 0 h 1304925"/>
              <a:gd name="connsiteX4" fmla="*/ 3362325 w 3381375"/>
              <a:gd name="connsiteY4" fmla="*/ 933450 h 1304925"/>
              <a:gd name="connsiteX5" fmla="*/ 2705100 w 3381375"/>
              <a:gd name="connsiteY5" fmla="*/ 1304925 h 1304925"/>
              <a:gd name="connsiteX6" fmla="*/ 0 w 3381375"/>
              <a:gd name="connsiteY6" fmla="*/ 1257300 h 130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1375" h="1304925">
                <a:moveTo>
                  <a:pt x="0" y="1257300"/>
                </a:moveTo>
                <a:lnTo>
                  <a:pt x="19050" y="352425"/>
                </a:lnTo>
                <a:lnTo>
                  <a:pt x="647700" y="0"/>
                </a:lnTo>
                <a:lnTo>
                  <a:pt x="3381375" y="0"/>
                </a:lnTo>
                <a:lnTo>
                  <a:pt x="3362325" y="933450"/>
                </a:lnTo>
                <a:lnTo>
                  <a:pt x="2705100" y="1304925"/>
                </a:lnTo>
                <a:lnTo>
                  <a:pt x="0" y="12573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106009" y="2607413"/>
            <a:ext cx="2811387" cy="1143902"/>
          </a:xfrm>
          <a:custGeom>
            <a:avLst/>
            <a:gdLst>
              <a:gd name="connsiteX0" fmla="*/ 9525 w 3371850"/>
              <a:gd name="connsiteY0" fmla="*/ 361950 h 1314450"/>
              <a:gd name="connsiteX1" fmla="*/ 2724150 w 3371850"/>
              <a:gd name="connsiteY1" fmla="*/ 361950 h 1314450"/>
              <a:gd name="connsiteX2" fmla="*/ 3371850 w 3371850"/>
              <a:gd name="connsiteY2" fmla="*/ 0 h 1314450"/>
              <a:gd name="connsiteX3" fmla="*/ 3352800 w 3371850"/>
              <a:gd name="connsiteY3" fmla="*/ 1009650 h 1314450"/>
              <a:gd name="connsiteX4" fmla="*/ 2762250 w 3371850"/>
              <a:gd name="connsiteY4" fmla="*/ 1304925 h 1314450"/>
              <a:gd name="connsiteX5" fmla="*/ 0 w 3371850"/>
              <a:gd name="connsiteY5" fmla="*/ 1314450 h 1314450"/>
              <a:gd name="connsiteX6" fmla="*/ 9525 w 3371850"/>
              <a:gd name="connsiteY6" fmla="*/ 3619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71850" h="1314450">
                <a:moveTo>
                  <a:pt x="9525" y="361950"/>
                </a:moveTo>
                <a:lnTo>
                  <a:pt x="2724150" y="361950"/>
                </a:lnTo>
                <a:lnTo>
                  <a:pt x="3371850" y="0"/>
                </a:lnTo>
                <a:lnTo>
                  <a:pt x="3352800" y="1009650"/>
                </a:lnTo>
                <a:lnTo>
                  <a:pt x="2762250" y="1304925"/>
                </a:lnTo>
                <a:lnTo>
                  <a:pt x="0" y="1314450"/>
                </a:lnTo>
                <a:lnTo>
                  <a:pt x="9525" y="361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/>
          <p:cNvSpPr/>
          <p:nvPr/>
        </p:nvSpPr>
        <p:spPr>
          <a:xfrm>
            <a:off x="3084831" y="2600300"/>
            <a:ext cx="2858770" cy="326107"/>
          </a:xfrm>
          <a:prstGeom prst="parallelogram">
            <a:avLst>
              <a:gd name="adj" fmla="val 183685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3846799" y="2695283"/>
            <a:ext cx="1334835" cy="151973"/>
          </a:xfrm>
          <a:prstGeom prst="parallelogram">
            <a:avLst>
              <a:gd name="adj" fmla="val 183685"/>
            </a:avLst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3" cstate="print">
            <a:lum bright="26000"/>
          </a:blip>
          <a:srcRect/>
          <a:stretch>
            <a:fillRect/>
          </a:stretch>
        </p:blipFill>
        <p:spPr bwMode="auto">
          <a:xfrm>
            <a:off x="4247250" y="2717445"/>
            <a:ext cx="520031" cy="11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Parallelogram 21"/>
          <p:cNvSpPr/>
          <p:nvPr/>
        </p:nvSpPr>
        <p:spPr>
          <a:xfrm>
            <a:off x="3116598" y="1819944"/>
            <a:ext cx="2808740" cy="318994"/>
          </a:xfrm>
          <a:prstGeom prst="parallelogram">
            <a:avLst>
              <a:gd name="adj" fmla="val 183685"/>
            </a:avLst>
          </a:prstGeom>
          <a:solidFill>
            <a:schemeClr val="tx1">
              <a:lumMod val="50000"/>
              <a:lumOff val="50000"/>
              <a:alpha val="0"/>
            </a:schemeClr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rot="5400000">
            <a:off x="3252315" y="2213678"/>
            <a:ext cx="787473" cy="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372509" y="3204230"/>
            <a:ext cx="547084" cy="2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arallelogram 32"/>
          <p:cNvSpPr/>
          <p:nvPr/>
        </p:nvSpPr>
        <p:spPr>
          <a:xfrm>
            <a:off x="3100715" y="3445793"/>
            <a:ext cx="2824623" cy="326107"/>
          </a:xfrm>
          <a:prstGeom prst="parallelogram">
            <a:avLst>
              <a:gd name="adj" fmla="val 183685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1893" y="2922401"/>
            <a:ext cx="2255463" cy="837204"/>
          </a:xfrm>
          <a:prstGeom prst="rect">
            <a:avLst/>
          </a:prstGeom>
          <a:solidFill>
            <a:schemeClr val="accent1">
              <a:lumMod val="40000"/>
              <a:lumOff val="60000"/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864449" y="2700666"/>
            <a:ext cx="1328261" cy="151277"/>
          </a:xfrm>
          <a:custGeom>
            <a:avLst/>
            <a:gdLst>
              <a:gd name="connsiteX0" fmla="*/ 0 w 1593056"/>
              <a:gd name="connsiteY0" fmla="*/ 176212 h 176212"/>
              <a:gd name="connsiteX1" fmla="*/ 1593056 w 1593056"/>
              <a:gd name="connsiteY1" fmla="*/ 0 h 176212"/>
              <a:gd name="connsiteX2" fmla="*/ 1269206 w 1593056"/>
              <a:gd name="connsiteY2" fmla="*/ 171450 h 176212"/>
              <a:gd name="connsiteX3" fmla="*/ 0 w 1593056"/>
              <a:gd name="connsiteY3" fmla="*/ 176212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3056" h="176212">
                <a:moveTo>
                  <a:pt x="0" y="176212"/>
                </a:moveTo>
                <a:lnTo>
                  <a:pt x="1593056" y="0"/>
                </a:lnTo>
                <a:lnTo>
                  <a:pt x="1269206" y="171450"/>
                </a:lnTo>
                <a:lnTo>
                  <a:pt x="0" y="176212"/>
                </a:lnTo>
                <a:close/>
              </a:path>
            </a:pathLst>
          </a:cu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850550" y="2273429"/>
            <a:ext cx="1318334" cy="586803"/>
          </a:xfrm>
          <a:custGeom>
            <a:avLst/>
            <a:gdLst>
              <a:gd name="connsiteX0" fmla="*/ 0 w 1581150"/>
              <a:gd name="connsiteY0" fmla="*/ 657622 h 657622"/>
              <a:gd name="connsiteX1" fmla="*/ 783431 w 1581150"/>
              <a:gd name="connsiteY1" fmla="*/ 28972 h 657622"/>
              <a:gd name="connsiteX2" fmla="*/ 1581150 w 1581150"/>
              <a:gd name="connsiteY2" fmla="*/ 483791 h 65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1150" h="657622">
                <a:moveTo>
                  <a:pt x="0" y="657622"/>
                </a:moveTo>
                <a:cubicBezTo>
                  <a:pt x="259953" y="357783"/>
                  <a:pt x="519906" y="57944"/>
                  <a:pt x="783431" y="28972"/>
                </a:cubicBezTo>
                <a:cubicBezTo>
                  <a:pt x="1046956" y="0"/>
                  <a:pt x="1314053" y="241895"/>
                  <a:pt x="1581150" y="483791"/>
                </a:cubicBezTo>
              </a:path>
            </a:pathLst>
          </a:custGeom>
          <a:solidFill>
            <a:schemeClr val="tx2">
              <a:lumMod val="60000"/>
              <a:lumOff val="40000"/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4792980" y="1852930"/>
            <a:ext cx="565150" cy="4953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129834" y="2143221"/>
            <a:ext cx="2255463" cy="787469"/>
          </a:xfrm>
          <a:prstGeom prst="rect">
            <a:avLst/>
          </a:prstGeom>
          <a:solidFill>
            <a:schemeClr val="accent1">
              <a:lumMod val="40000"/>
              <a:lumOff val="60000"/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16200000" flipV="1">
            <a:off x="5055871" y="1824990"/>
            <a:ext cx="514985" cy="44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 flipH="1" flipV="1">
            <a:off x="5163185" y="1894205"/>
            <a:ext cx="196850" cy="171450"/>
          </a:xfrm>
          <a:prstGeom prst="arc">
            <a:avLst>
              <a:gd name="adj1" fmla="val 13972988"/>
              <a:gd name="adj2" fmla="val 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Object 1"/>
          <p:cNvGraphicFramePr>
            <a:graphicFrameLocks noChangeAspect="1"/>
          </p:cNvGraphicFramePr>
          <p:nvPr/>
        </p:nvGraphicFramePr>
        <p:xfrm>
          <a:off x="3984361" y="990600"/>
          <a:ext cx="1126437" cy="678180"/>
        </p:xfrm>
        <a:graphic>
          <a:graphicData uri="http://schemas.openxmlformats.org/presentationml/2006/ole">
            <p:oleObj spid="_x0000_s363522" name="Equation" r:id="rId4" imgW="380880" imgH="228600" progId="Equation.3">
              <p:embed/>
            </p:oleObj>
          </a:graphicData>
        </a:graphic>
      </p:graphicFrame>
      <p:sp>
        <p:nvSpPr>
          <p:cNvPr id="40" name="Text Box 107"/>
          <p:cNvSpPr txBox="1">
            <a:spLocks noChangeArrowheads="1"/>
          </p:cNvSpPr>
          <p:nvPr/>
        </p:nvSpPr>
        <p:spPr bwMode="auto">
          <a:xfrm>
            <a:off x="6343086" y="1359218"/>
            <a:ext cx="21208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Grazing ray</a:t>
            </a:r>
          </a:p>
        </p:txBody>
      </p:sp>
      <p:sp>
        <p:nvSpPr>
          <p:cNvPr id="35" name="Freeform 34"/>
          <p:cNvSpPr/>
          <p:nvPr/>
        </p:nvSpPr>
        <p:spPr>
          <a:xfrm>
            <a:off x="3129834" y="1814418"/>
            <a:ext cx="2803445" cy="1939660"/>
          </a:xfrm>
          <a:custGeom>
            <a:avLst/>
            <a:gdLst>
              <a:gd name="connsiteX0" fmla="*/ 0 w 3362325"/>
              <a:gd name="connsiteY0" fmla="*/ 2219325 h 2228850"/>
              <a:gd name="connsiteX1" fmla="*/ 0 w 3362325"/>
              <a:gd name="connsiteY1" fmla="*/ 371475 h 2228850"/>
              <a:gd name="connsiteX2" fmla="*/ 666750 w 3362325"/>
              <a:gd name="connsiteY2" fmla="*/ 0 h 2228850"/>
              <a:gd name="connsiteX3" fmla="*/ 3362325 w 3362325"/>
              <a:gd name="connsiteY3" fmla="*/ 0 h 2228850"/>
              <a:gd name="connsiteX4" fmla="*/ 3352800 w 3362325"/>
              <a:gd name="connsiteY4" fmla="*/ 1924050 h 2228850"/>
              <a:gd name="connsiteX5" fmla="*/ 2695575 w 3362325"/>
              <a:gd name="connsiteY5" fmla="*/ 2228850 h 2228850"/>
              <a:gd name="connsiteX6" fmla="*/ 0 w 3362325"/>
              <a:gd name="connsiteY6" fmla="*/ 2219325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2325" h="2228850">
                <a:moveTo>
                  <a:pt x="0" y="2219325"/>
                </a:moveTo>
                <a:lnTo>
                  <a:pt x="0" y="371475"/>
                </a:lnTo>
                <a:lnTo>
                  <a:pt x="666750" y="0"/>
                </a:lnTo>
                <a:lnTo>
                  <a:pt x="3362325" y="0"/>
                </a:lnTo>
                <a:lnTo>
                  <a:pt x="3352800" y="1924050"/>
                </a:lnTo>
                <a:lnTo>
                  <a:pt x="2695575" y="2228850"/>
                </a:lnTo>
                <a:lnTo>
                  <a:pt x="0" y="2219325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5302885" y="1820545"/>
            <a:ext cx="3067050" cy="635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715510" y="1617980"/>
            <a:ext cx="469900" cy="2921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107"/>
          <p:cNvSpPr txBox="1">
            <a:spLocks noChangeArrowheads="1"/>
          </p:cNvSpPr>
          <p:nvPr/>
        </p:nvSpPr>
        <p:spPr bwMode="auto">
          <a:xfrm>
            <a:off x="1585032" y="2486343"/>
            <a:ext cx="15715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Refractive </a:t>
            </a:r>
          </a:p>
          <a:p>
            <a:r>
              <a:rPr lang="en-US" sz="2400" dirty="0" smtClean="0">
                <a:solidFill>
                  <a:srgbClr val="92D050"/>
                </a:solidFill>
              </a:rPr>
              <a:t>slab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46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Snell’s window in imaging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397500" y="6501387"/>
            <a:ext cx="421894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92D050"/>
                </a:solidFill>
              </a:rPr>
              <a:t>Wood 1911,   </a:t>
            </a:r>
            <a:r>
              <a:rPr lang="en-US" sz="2000" dirty="0" err="1" smtClean="0">
                <a:solidFill>
                  <a:srgbClr val="92D050"/>
                </a:solidFill>
              </a:rPr>
              <a:t>Flickr</a:t>
            </a:r>
            <a:r>
              <a:rPr lang="en-US" sz="2000" dirty="0" smtClean="0">
                <a:solidFill>
                  <a:srgbClr val="92D050"/>
                </a:solidFill>
              </a:rPr>
              <a:t> 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5293" y="1912619"/>
            <a:ext cx="3728581" cy="2882265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850" y="1885950"/>
            <a:ext cx="2736850" cy="295370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1330261" y="4873109"/>
            <a:ext cx="2216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“Water” camera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601367" y="4873109"/>
            <a:ext cx="3356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Underwater photography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87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Three benefits of our design</a:t>
            </a:r>
            <a:endParaRPr lang="en-US" sz="4000" dirty="0">
              <a:solidFill>
                <a:srgbClr val="FFFF0D"/>
              </a:solidFill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3084831" y="1811655"/>
            <a:ext cx="2858770" cy="1960245"/>
            <a:chOff x="3008631" y="1811655"/>
            <a:chExt cx="2858770" cy="1960245"/>
          </a:xfrm>
        </p:grpSpPr>
        <p:sp>
          <p:nvSpPr>
            <p:cNvPr id="23" name="Freeform 22"/>
            <p:cNvSpPr/>
            <p:nvPr/>
          </p:nvSpPr>
          <p:spPr>
            <a:xfrm>
              <a:off x="3045693" y="1811655"/>
              <a:ext cx="2819329" cy="1135613"/>
            </a:xfrm>
            <a:custGeom>
              <a:avLst/>
              <a:gdLst>
                <a:gd name="connsiteX0" fmla="*/ 0 w 3381375"/>
                <a:gd name="connsiteY0" fmla="*/ 1257300 h 1304925"/>
                <a:gd name="connsiteX1" fmla="*/ 19050 w 3381375"/>
                <a:gd name="connsiteY1" fmla="*/ 352425 h 1304925"/>
                <a:gd name="connsiteX2" fmla="*/ 647700 w 3381375"/>
                <a:gd name="connsiteY2" fmla="*/ 0 h 1304925"/>
                <a:gd name="connsiteX3" fmla="*/ 3381375 w 3381375"/>
                <a:gd name="connsiteY3" fmla="*/ 0 h 1304925"/>
                <a:gd name="connsiteX4" fmla="*/ 3362325 w 3381375"/>
                <a:gd name="connsiteY4" fmla="*/ 933450 h 1304925"/>
                <a:gd name="connsiteX5" fmla="*/ 2705100 w 3381375"/>
                <a:gd name="connsiteY5" fmla="*/ 1304925 h 1304925"/>
                <a:gd name="connsiteX6" fmla="*/ 0 w 3381375"/>
                <a:gd name="connsiteY6" fmla="*/ 1257300 h 13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1375" h="1304925">
                  <a:moveTo>
                    <a:pt x="0" y="1257300"/>
                  </a:moveTo>
                  <a:lnTo>
                    <a:pt x="19050" y="352425"/>
                  </a:lnTo>
                  <a:lnTo>
                    <a:pt x="647700" y="0"/>
                  </a:lnTo>
                  <a:lnTo>
                    <a:pt x="3381375" y="0"/>
                  </a:lnTo>
                  <a:lnTo>
                    <a:pt x="3362325" y="933450"/>
                  </a:lnTo>
                  <a:lnTo>
                    <a:pt x="2705100" y="1304925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029809" y="2607413"/>
              <a:ext cx="2811387" cy="1143902"/>
            </a:xfrm>
            <a:custGeom>
              <a:avLst/>
              <a:gdLst>
                <a:gd name="connsiteX0" fmla="*/ 9525 w 3371850"/>
                <a:gd name="connsiteY0" fmla="*/ 361950 h 1314450"/>
                <a:gd name="connsiteX1" fmla="*/ 2724150 w 3371850"/>
                <a:gd name="connsiteY1" fmla="*/ 361950 h 1314450"/>
                <a:gd name="connsiteX2" fmla="*/ 3371850 w 3371850"/>
                <a:gd name="connsiteY2" fmla="*/ 0 h 1314450"/>
                <a:gd name="connsiteX3" fmla="*/ 3352800 w 3371850"/>
                <a:gd name="connsiteY3" fmla="*/ 1009650 h 1314450"/>
                <a:gd name="connsiteX4" fmla="*/ 2762250 w 3371850"/>
                <a:gd name="connsiteY4" fmla="*/ 1304925 h 1314450"/>
                <a:gd name="connsiteX5" fmla="*/ 0 w 3371850"/>
                <a:gd name="connsiteY5" fmla="*/ 1314450 h 1314450"/>
                <a:gd name="connsiteX6" fmla="*/ 9525 w 3371850"/>
                <a:gd name="connsiteY6" fmla="*/ 361950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71850" h="1314450">
                  <a:moveTo>
                    <a:pt x="9525" y="361950"/>
                  </a:moveTo>
                  <a:lnTo>
                    <a:pt x="2724150" y="361950"/>
                  </a:lnTo>
                  <a:lnTo>
                    <a:pt x="3371850" y="0"/>
                  </a:lnTo>
                  <a:lnTo>
                    <a:pt x="3352800" y="1009650"/>
                  </a:lnTo>
                  <a:lnTo>
                    <a:pt x="2762250" y="1304925"/>
                  </a:lnTo>
                  <a:lnTo>
                    <a:pt x="0" y="1314450"/>
                  </a:lnTo>
                  <a:lnTo>
                    <a:pt x="9525" y="36195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3008631" y="2600300"/>
              <a:ext cx="2858770" cy="326107"/>
            </a:xfrm>
            <a:prstGeom prst="parallelogram">
              <a:avLst>
                <a:gd name="adj" fmla="val 18368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3770599" y="2695283"/>
              <a:ext cx="1334835" cy="151973"/>
            </a:xfrm>
            <a:prstGeom prst="parallelogram">
              <a:avLst>
                <a:gd name="adj" fmla="val 183685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17"/>
            <p:cNvPicPr>
              <a:picLocks noChangeAspect="1"/>
            </p:cNvPicPr>
            <p:nvPr/>
          </p:nvPicPr>
          <p:blipFill>
            <a:blip r:embed="rId2" cstate="print">
              <a:lum bright="26000"/>
            </a:blip>
            <a:srcRect/>
            <a:stretch>
              <a:fillRect/>
            </a:stretch>
          </p:blipFill>
          <p:spPr bwMode="auto">
            <a:xfrm>
              <a:off x="4171050" y="2717445"/>
              <a:ext cx="520031" cy="110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Parallelogram 21"/>
            <p:cNvSpPr/>
            <p:nvPr/>
          </p:nvSpPr>
          <p:spPr>
            <a:xfrm>
              <a:off x="3040398" y="1819944"/>
              <a:ext cx="2808740" cy="318994"/>
            </a:xfrm>
            <a:prstGeom prst="parallelogram">
              <a:avLst>
                <a:gd name="adj" fmla="val 183685"/>
              </a:avLst>
            </a:prstGeom>
            <a:solidFill>
              <a:schemeClr val="tx1">
                <a:lumMod val="50000"/>
                <a:lumOff val="50000"/>
                <a:alpha val="0"/>
              </a:schemeClr>
            </a:solidFill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3176115" y="2213678"/>
              <a:ext cx="787473" cy="3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3296309" y="3204230"/>
              <a:ext cx="547084" cy="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/>
            <p:cNvSpPr/>
            <p:nvPr/>
          </p:nvSpPr>
          <p:spPr>
            <a:xfrm>
              <a:off x="3024515" y="3445793"/>
              <a:ext cx="2824623" cy="326107"/>
            </a:xfrm>
            <a:prstGeom prst="parallelogram">
              <a:avLst>
                <a:gd name="adj" fmla="val 18368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45693" y="2922401"/>
              <a:ext cx="2255463" cy="8372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3788249" y="2700666"/>
              <a:ext cx="1328261" cy="151277"/>
            </a:xfrm>
            <a:custGeom>
              <a:avLst/>
              <a:gdLst>
                <a:gd name="connsiteX0" fmla="*/ 0 w 1593056"/>
                <a:gd name="connsiteY0" fmla="*/ 176212 h 176212"/>
                <a:gd name="connsiteX1" fmla="*/ 1593056 w 1593056"/>
                <a:gd name="connsiteY1" fmla="*/ 0 h 176212"/>
                <a:gd name="connsiteX2" fmla="*/ 1269206 w 1593056"/>
                <a:gd name="connsiteY2" fmla="*/ 171450 h 176212"/>
                <a:gd name="connsiteX3" fmla="*/ 0 w 1593056"/>
                <a:gd name="connsiteY3" fmla="*/ 176212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3056" h="176212">
                  <a:moveTo>
                    <a:pt x="0" y="176212"/>
                  </a:moveTo>
                  <a:lnTo>
                    <a:pt x="1593056" y="0"/>
                  </a:lnTo>
                  <a:lnTo>
                    <a:pt x="1269206" y="171450"/>
                  </a:lnTo>
                  <a:lnTo>
                    <a:pt x="0" y="176212"/>
                  </a:lnTo>
                  <a:close/>
                </a:path>
              </a:pathLst>
            </a:cu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3774350" y="2273429"/>
              <a:ext cx="1318334" cy="586803"/>
            </a:xfrm>
            <a:custGeom>
              <a:avLst/>
              <a:gdLst>
                <a:gd name="connsiteX0" fmla="*/ 0 w 1581150"/>
                <a:gd name="connsiteY0" fmla="*/ 657622 h 657622"/>
                <a:gd name="connsiteX1" fmla="*/ 783431 w 1581150"/>
                <a:gd name="connsiteY1" fmla="*/ 28972 h 657622"/>
                <a:gd name="connsiteX2" fmla="*/ 1581150 w 1581150"/>
                <a:gd name="connsiteY2" fmla="*/ 483791 h 65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1150" h="657622">
                  <a:moveTo>
                    <a:pt x="0" y="657622"/>
                  </a:moveTo>
                  <a:cubicBezTo>
                    <a:pt x="259953" y="357783"/>
                    <a:pt x="519906" y="57944"/>
                    <a:pt x="783431" y="28972"/>
                  </a:cubicBezTo>
                  <a:cubicBezTo>
                    <a:pt x="1046956" y="0"/>
                    <a:pt x="1314053" y="241895"/>
                    <a:pt x="1581150" y="483791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7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053634" y="1814418"/>
              <a:ext cx="2803445" cy="1939660"/>
            </a:xfrm>
            <a:custGeom>
              <a:avLst/>
              <a:gdLst>
                <a:gd name="connsiteX0" fmla="*/ 0 w 3362325"/>
                <a:gd name="connsiteY0" fmla="*/ 2219325 h 2228850"/>
                <a:gd name="connsiteX1" fmla="*/ 0 w 3362325"/>
                <a:gd name="connsiteY1" fmla="*/ 371475 h 2228850"/>
                <a:gd name="connsiteX2" fmla="*/ 666750 w 3362325"/>
                <a:gd name="connsiteY2" fmla="*/ 0 h 2228850"/>
                <a:gd name="connsiteX3" fmla="*/ 3362325 w 3362325"/>
                <a:gd name="connsiteY3" fmla="*/ 0 h 2228850"/>
                <a:gd name="connsiteX4" fmla="*/ 3352800 w 3362325"/>
                <a:gd name="connsiteY4" fmla="*/ 1924050 h 2228850"/>
                <a:gd name="connsiteX5" fmla="*/ 2695575 w 3362325"/>
                <a:gd name="connsiteY5" fmla="*/ 2228850 h 2228850"/>
                <a:gd name="connsiteX6" fmla="*/ 0 w 3362325"/>
                <a:gd name="connsiteY6" fmla="*/ 2219325 h 22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2325" h="2228850">
                  <a:moveTo>
                    <a:pt x="0" y="2219325"/>
                  </a:moveTo>
                  <a:lnTo>
                    <a:pt x="0" y="371475"/>
                  </a:lnTo>
                  <a:lnTo>
                    <a:pt x="666750" y="0"/>
                  </a:lnTo>
                  <a:lnTo>
                    <a:pt x="3362325" y="0"/>
                  </a:lnTo>
                  <a:lnTo>
                    <a:pt x="3352800" y="1924050"/>
                  </a:lnTo>
                  <a:lnTo>
                    <a:pt x="2695575" y="2228850"/>
                  </a:lnTo>
                  <a:lnTo>
                    <a:pt x="0" y="2219325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53634" y="2143221"/>
              <a:ext cx="2255463" cy="78746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ight Arrow 27"/>
          <p:cNvSpPr/>
          <p:nvPr/>
        </p:nvSpPr>
        <p:spPr>
          <a:xfrm rot="11765648">
            <a:off x="2116250" y="1677112"/>
            <a:ext cx="912101" cy="633653"/>
          </a:xfrm>
          <a:prstGeom prst="rightArrow">
            <a:avLst>
              <a:gd name="adj1" fmla="val 30169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6200000" flipH="1">
            <a:off x="4116032" y="3914971"/>
            <a:ext cx="813756" cy="633653"/>
          </a:xfrm>
          <a:prstGeom prst="rightArrow">
            <a:avLst>
              <a:gd name="adj1" fmla="val 31962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96684" y="1450332"/>
            <a:ext cx="1157561" cy="83099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Optical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filtering</a:t>
            </a:r>
            <a:endParaRPr 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36497" y="1450332"/>
            <a:ext cx="1150819" cy="83099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Wide 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FOV</a:t>
            </a:r>
            <a:endParaRPr 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42" name="Right Arrow 41"/>
          <p:cNvSpPr/>
          <p:nvPr/>
        </p:nvSpPr>
        <p:spPr>
          <a:xfrm rot="9872964" flipH="1">
            <a:off x="6040453" y="1677112"/>
            <a:ext cx="924356" cy="633653"/>
          </a:xfrm>
          <a:prstGeom prst="rightArrow">
            <a:avLst>
              <a:gd name="adj1" fmla="val 28915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124867" y="4713349"/>
            <a:ext cx="2799291" cy="4616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Flexible design space</a:t>
            </a:r>
            <a:endParaRPr 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30550" y="4705350"/>
            <a:ext cx="2787650" cy="457200"/>
          </a:xfrm>
          <a:prstGeom prst="rect">
            <a:avLst/>
          </a:prstGeom>
          <a:noFill/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042627" y="1425777"/>
            <a:ext cx="1155700" cy="862866"/>
          </a:xfrm>
          <a:prstGeom prst="rect">
            <a:avLst/>
          </a:prstGeom>
          <a:solidFill>
            <a:schemeClr val="bg1">
              <a:lumMod val="75000"/>
              <a:alpha val="51000"/>
            </a:schemeClr>
          </a:solidFill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01700" y="1447800"/>
            <a:ext cx="1155700" cy="831850"/>
          </a:xfrm>
          <a:prstGeom prst="rect">
            <a:avLst/>
          </a:prstGeom>
          <a:solidFill>
            <a:schemeClr val="bg1">
              <a:lumMod val="75000"/>
              <a:alpha val="48000"/>
            </a:schemeClr>
          </a:solidFill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78205" y="2146301"/>
            <a:ext cx="3376295" cy="2355850"/>
            <a:chOff x="2846705" y="2402205"/>
            <a:chExt cx="3428679" cy="2252504"/>
          </a:xfrm>
        </p:grpSpPr>
        <p:sp>
          <p:nvSpPr>
            <p:cNvPr id="4" name="Freeform 3"/>
            <p:cNvSpPr/>
            <p:nvPr/>
          </p:nvSpPr>
          <p:spPr>
            <a:xfrm>
              <a:off x="2891155" y="2402205"/>
              <a:ext cx="3381375" cy="1304925"/>
            </a:xfrm>
            <a:custGeom>
              <a:avLst/>
              <a:gdLst>
                <a:gd name="connsiteX0" fmla="*/ 0 w 3381375"/>
                <a:gd name="connsiteY0" fmla="*/ 1257300 h 1304925"/>
                <a:gd name="connsiteX1" fmla="*/ 19050 w 3381375"/>
                <a:gd name="connsiteY1" fmla="*/ 352425 h 1304925"/>
                <a:gd name="connsiteX2" fmla="*/ 647700 w 3381375"/>
                <a:gd name="connsiteY2" fmla="*/ 0 h 1304925"/>
                <a:gd name="connsiteX3" fmla="*/ 3381375 w 3381375"/>
                <a:gd name="connsiteY3" fmla="*/ 0 h 1304925"/>
                <a:gd name="connsiteX4" fmla="*/ 3362325 w 3381375"/>
                <a:gd name="connsiteY4" fmla="*/ 933450 h 1304925"/>
                <a:gd name="connsiteX5" fmla="*/ 2705100 w 3381375"/>
                <a:gd name="connsiteY5" fmla="*/ 1304925 h 1304925"/>
                <a:gd name="connsiteX6" fmla="*/ 0 w 3381375"/>
                <a:gd name="connsiteY6" fmla="*/ 1257300 h 13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1375" h="1304925">
                  <a:moveTo>
                    <a:pt x="0" y="1257300"/>
                  </a:moveTo>
                  <a:lnTo>
                    <a:pt x="19050" y="352425"/>
                  </a:lnTo>
                  <a:lnTo>
                    <a:pt x="647700" y="0"/>
                  </a:lnTo>
                  <a:lnTo>
                    <a:pt x="3381375" y="0"/>
                  </a:lnTo>
                  <a:lnTo>
                    <a:pt x="3362325" y="933450"/>
                  </a:lnTo>
                  <a:lnTo>
                    <a:pt x="2705100" y="1304925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2872105" y="3316605"/>
              <a:ext cx="3371850" cy="1314450"/>
            </a:xfrm>
            <a:custGeom>
              <a:avLst/>
              <a:gdLst>
                <a:gd name="connsiteX0" fmla="*/ 9525 w 3371850"/>
                <a:gd name="connsiteY0" fmla="*/ 361950 h 1314450"/>
                <a:gd name="connsiteX1" fmla="*/ 2724150 w 3371850"/>
                <a:gd name="connsiteY1" fmla="*/ 361950 h 1314450"/>
                <a:gd name="connsiteX2" fmla="*/ 3371850 w 3371850"/>
                <a:gd name="connsiteY2" fmla="*/ 0 h 1314450"/>
                <a:gd name="connsiteX3" fmla="*/ 3352800 w 3371850"/>
                <a:gd name="connsiteY3" fmla="*/ 1009650 h 1314450"/>
                <a:gd name="connsiteX4" fmla="*/ 2762250 w 3371850"/>
                <a:gd name="connsiteY4" fmla="*/ 1304925 h 1314450"/>
                <a:gd name="connsiteX5" fmla="*/ 0 w 3371850"/>
                <a:gd name="connsiteY5" fmla="*/ 1314450 h 1314450"/>
                <a:gd name="connsiteX6" fmla="*/ 9525 w 3371850"/>
                <a:gd name="connsiteY6" fmla="*/ 361950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71850" h="1314450">
                  <a:moveTo>
                    <a:pt x="9525" y="361950"/>
                  </a:moveTo>
                  <a:lnTo>
                    <a:pt x="2724150" y="361950"/>
                  </a:lnTo>
                  <a:lnTo>
                    <a:pt x="3371850" y="0"/>
                  </a:lnTo>
                  <a:lnTo>
                    <a:pt x="3352800" y="1009650"/>
                  </a:lnTo>
                  <a:lnTo>
                    <a:pt x="2762250" y="1304925"/>
                  </a:lnTo>
                  <a:lnTo>
                    <a:pt x="0" y="1314450"/>
                  </a:lnTo>
                  <a:lnTo>
                    <a:pt x="9525" y="36195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Parallelogram 5"/>
            <p:cNvSpPr/>
            <p:nvPr/>
          </p:nvSpPr>
          <p:spPr>
            <a:xfrm>
              <a:off x="2846705" y="3308432"/>
              <a:ext cx="3428679" cy="374727"/>
            </a:xfrm>
            <a:prstGeom prst="parallelogram">
              <a:avLst>
                <a:gd name="adj" fmla="val 18368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Parallelogram 6"/>
            <p:cNvSpPr/>
            <p:nvPr/>
          </p:nvSpPr>
          <p:spPr>
            <a:xfrm>
              <a:off x="3760575" y="3417576"/>
              <a:ext cx="1600940" cy="174631"/>
            </a:xfrm>
            <a:prstGeom prst="parallelogram">
              <a:avLst>
                <a:gd name="adj" fmla="val 183685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17"/>
            <p:cNvPicPr>
              <a:picLocks noChangeAspect="1"/>
            </p:cNvPicPr>
            <p:nvPr/>
          </p:nvPicPr>
          <p:blipFill>
            <a:blip r:embed="rId2" cstate="print">
              <a:lum bright="26000"/>
            </a:blip>
            <a:srcRect/>
            <a:stretch>
              <a:fillRect/>
            </a:stretch>
          </p:blipFill>
          <p:spPr bwMode="auto">
            <a:xfrm>
              <a:off x="4240857" y="3443042"/>
              <a:ext cx="623701" cy="127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Parallelogram 8"/>
            <p:cNvSpPr/>
            <p:nvPr/>
          </p:nvSpPr>
          <p:spPr>
            <a:xfrm>
              <a:off x="2884805" y="2411730"/>
              <a:ext cx="3368675" cy="366554"/>
            </a:xfrm>
            <a:prstGeom prst="parallelogram">
              <a:avLst>
                <a:gd name="adj" fmla="val 183685"/>
              </a:avLst>
            </a:prstGeom>
            <a:solidFill>
              <a:schemeClr val="tx1">
                <a:lumMod val="50000"/>
                <a:lumOff val="50000"/>
                <a:alpha val="0"/>
              </a:schemeClr>
            </a:solidFill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3067367" y="2864167"/>
              <a:ext cx="904880" cy="3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3205481" y="4002403"/>
              <a:ext cx="628651" cy="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arallelogram 11"/>
            <p:cNvSpPr/>
            <p:nvPr/>
          </p:nvSpPr>
          <p:spPr>
            <a:xfrm>
              <a:off x="2865755" y="4279982"/>
              <a:ext cx="3387725" cy="374727"/>
            </a:xfrm>
            <a:prstGeom prst="parallelogram">
              <a:avLst>
                <a:gd name="adj" fmla="val 18368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91155" y="3678555"/>
              <a:ext cx="2705100" cy="962025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781743" y="3423761"/>
              <a:ext cx="1593056" cy="173831"/>
            </a:xfrm>
            <a:custGeom>
              <a:avLst/>
              <a:gdLst>
                <a:gd name="connsiteX0" fmla="*/ 0 w 1593056"/>
                <a:gd name="connsiteY0" fmla="*/ 176212 h 176212"/>
                <a:gd name="connsiteX1" fmla="*/ 1593056 w 1593056"/>
                <a:gd name="connsiteY1" fmla="*/ 0 h 176212"/>
                <a:gd name="connsiteX2" fmla="*/ 1269206 w 1593056"/>
                <a:gd name="connsiteY2" fmla="*/ 171450 h 176212"/>
                <a:gd name="connsiteX3" fmla="*/ 0 w 1593056"/>
                <a:gd name="connsiteY3" fmla="*/ 176212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3056" h="176212">
                  <a:moveTo>
                    <a:pt x="0" y="176212"/>
                  </a:moveTo>
                  <a:lnTo>
                    <a:pt x="1593056" y="0"/>
                  </a:lnTo>
                  <a:lnTo>
                    <a:pt x="1269206" y="171450"/>
                  </a:lnTo>
                  <a:lnTo>
                    <a:pt x="0" y="176212"/>
                  </a:lnTo>
                  <a:close/>
                </a:path>
              </a:pathLst>
            </a:cu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765074" y="2932826"/>
              <a:ext cx="1581150" cy="674291"/>
            </a:xfrm>
            <a:custGeom>
              <a:avLst/>
              <a:gdLst>
                <a:gd name="connsiteX0" fmla="*/ 0 w 1581150"/>
                <a:gd name="connsiteY0" fmla="*/ 657622 h 657622"/>
                <a:gd name="connsiteX1" fmla="*/ 783431 w 1581150"/>
                <a:gd name="connsiteY1" fmla="*/ 28972 h 657622"/>
                <a:gd name="connsiteX2" fmla="*/ 1581150 w 1581150"/>
                <a:gd name="connsiteY2" fmla="*/ 483791 h 65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1150" h="657622">
                  <a:moveTo>
                    <a:pt x="0" y="657622"/>
                  </a:moveTo>
                  <a:cubicBezTo>
                    <a:pt x="259953" y="357783"/>
                    <a:pt x="519906" y="57944"/>
                    <a:pt x="783431" y="28972"/>
                  </a:cubicBezTo>
                  <a:cubicBezTo>
                    <a:pt x="1046956" y="0"/>
                    <a:pt x="1314053" y="241895"/>
                    <a:pt x="1581150" y="483791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7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900680" y="2405380"/>
              <a:ext cx="3362325" cy="2228850"/>
            </a:xfrm>
            <a:custGeom>
              <a:avLst/>
              <a:gdLst>
                <a:gd name="connsiteX0" fmla="*/ 0 w 3362325"/>
                <a:gd name="connsiteY0" fmla="*/ 2219325 h 2228850"/>
                <a:gd name="connsiteX1" fmla="*/ 0 w 3362325"/>
                <a:gd name="connsiteY1" fmla="*/ 371475 h 2228850"/>
                <a:gd name="connsiteX2" fmla="*/ 666750 w 3362325"/>
                <a:gd name="connsiteY2" fmla="*/ 0 h 2228850"/>
                <a:gd name="connsiteX3" fmla="*/ 3362325 w 3362325"/>
                <a:gd name="connsiteY3" fmla="*/ 0 h 2228850"/>
                <a:gd name="connsiteX4" fmla="*/ 3352800 w 3362325"/>
                <a:gd name="connsiteY4" fmla="*/ 1924050 h 2228850"/>
                <a:gd name="connsiteX5" fmla="*/ 2695575 w 3362325"/>
                <a:gd name="connsiteY5" fmla="*/ 2228850 h 2228850"/>
                <a:gd name="connsiteX6" fmla="*/ 0 w 3362325"/>
                <a:gd name="connsiteY6" fmla="*/ 2219325 h 22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2325" h="2228850">
                  <a:moveTo>
                    <a:pt x="0" y="2219325"/>
                  </a:moveTo>
                  <a:lnTo>
                    <a:pt x="0" y="371475"/>
                  </a:lnTo>
                  <a:lnTo>
                    <a:pt x="666750" y="0"/>
                  </a:lnTo>
                  <a:lnTo>
                    <a:pt x="3362325" y="0"/>
                  </a:lnTo>
                  <a:lnTo>
                    <a:pt x="3352800" y="1924050"/>
                  </a:lnTo>
                  <a:lnTo>
                    <a:pt x="2695575" y="2228850"/>
                  </a:lnTo>
                  <a:lnTo>
                    <a:pt x="0" y="2219325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00680" y="2783205"/>
              <a:ext cx="2705100" cy="904875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0" y="188913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space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5137150" y="3006725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</a:t>
            </a:r>
            <a:endParaRPr lang="en-US" sz="4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37150" y="4221163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32341" y="5041901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08575" y="1252539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99CCFF"/>
                </a:solidFill>
              </a:rPr>
              <a:t>d</a:t>
            </a:r>
            <a:endParaRPr lang="en-US" sz="4400" dirty="0">
              <a:solidFill>
                <a:srgbClr val="99CC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08575" y="1857375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99CCFF"/>
                </a:solidFill>
              </a:rPr>
              <a:t>u</a:t>
            </a:r>
            <a:endParaRPr lang="en-US" sz="4400" dirty="0">
              <a:solidFill>
                <a:srgbClr val="99CC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422900" y="339883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29250" y="462121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8" name="Text Box 107"/>
          <p:cNvSpPr txBox="1">
            <a:spLocks noChangeArrowheads="1"/>
          </p:cNvSpPr>
          <p:nvPr/>
        </p:nvSpPr>
        <p:spPr bwMode="auto">
          <a:xfrm>
            <a:off x="5889696" y="2991168"/>
            <a:ext cx="21208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Medium 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refractive index</a:t>
            </a:r>
          </a:p>
        </p:txBody>
      </p:sp>
      <p:sp>
        <p:nvSpPr>
          <p:cNvPr id="71" name="Text Box 107"/>
          <p:cNvSpPr txBox="1">
            <a:spLocks noChangeArrowheads="1"/>
          </p:cNvSpPr>
          <p:nvPr/>
        </p:nvSpPr>
        <p:spPr bwMode="auto">
          <a:xfrm>
            <a:off x="5889696" y="4245293"/>
            <a:ext cx="21208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Lenslet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refractive index</a:t>
            </a:r>
          </a:p>
        </p:txBody>
      </p:sp>
      <p:sp>
        <p:nvSpPr>
          <p:cNvPr id="72" name="Text Box 107"/>
          <p:cNvSpPr txBox="1">
            <a:spLocks noChangeArrowheads="1"/>
          </p:cNvSpPr>
          <p:nvPr/>
        </p:nvSpPr>
        <p:spPr bwMode="auto">
          <a:xfrm>
            <a:off x="5756346" y="5073968"/>
            <a:ext cx="23970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Lenslet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radius of curvature</a:t>
            </a:r>
          </a:p>
        </p:txBody>
      </p:sp>
      <p:sp>
        <p:nvSpPr>
          <p:cNvPr id="73" name="Text Box 107"/>
          <p:cNvSpPr txBox="1">
            <a:spLocks noChangeArrowheads="1"/>
          </p:cNvSpPr>
          <p:nvPr/>
        </p:nvSpPr>
        <p:spPr bwMode="auto">
          <a:xfrm>
            <a:off x="5861121" y="1476693"/>
            <a:ext cx="21208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99CCFF"/>
                </a:solidFill>
              </a:rPr>
              <a:t>Template width</a:t>
            </a:r>
          </a:p>
        </p:txBody>
      </p:sp>
      <p:sp>
        <p:nvSpPr>
          <p:cNvPr id="74" name="Text Box 107"/>
          <p:cNvSpPr txBox="1">
            <a:spLocks noChangeArrowheads="1"/>
          </p:cNvSpPr>
          <p:nvPr/>
        </p:nvSpPr>
        <p:spPr bwMode="auto">
          <a:xfrm>
            <a:off x="5861121" y="2095818"/>
            <a:ext cx="21208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99CCFF"/>
                </a:solidFill>
              </a:rPr>
              <a:t>Template height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30200" y="1517650"/>
            <a:ext cx="4273550" cy="3136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Pie 90"/>
          <p:cNvSpPr/>
          <p:nvPr/>
        </p:nvSpPr>
        <p:spPr>
          <a:xfrm>
            <a:off x="1970539" y="2414637"/>
            <a:ext cx="996975" cy="1278669"/>
          </a:xfrm>
          <a:prstGeom prst="pie">
            <a:avLst>
              <a:gd name="adj1" fmla="val 10819882"/>
              <a:gd name="adj2" fmla="val 2159999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23850" y="4502150"/>
            <a:ext cx="4279900" cy="152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341402" y="3052709"/>
            <a:ext cx="1641088" cy="761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2979465" y="3052708"/>
            <a:ext cx="1613083" cy="698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/>
          <p:nvPr/>
        </p:nvCxnSpPr>
        <p:spPr>
          <a:xfrm>
            <a:off x="1971288" y="3082536"/>
            <a:ext cx="1013778" cy="0"/>
          </a:xfrm>
          <a:prstGeom prst="line">
            <a:avLst/>
          </a:prstGeom>
          <a:ln w="825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1971288" y="3082536"/>
            <a:ext cx="1013778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27025" y="2068458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n</a:t>
            </a:r>
            <a:endParaRPr lang="en-US" sz="4400" dirty="0"/>
          </a:p>
        </p:txBody>
      </p:sp>
      <p:sp>
        <p:nvSpPr>
          <p:cNvPr id="99" name="TextBox 98"/>
          <p:cNvSpPr txBox="1"/>
          <p:nvPr/>
        </p:nvSpPr>
        <p:spPr>
          <a:xfrm>
            <a:off x="612775" y="24605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00" name="TextBox 99"/>
          <p:cNvSpPr txBox="1"/>
          <p:nvPr/>
        </p:nvSpPr>
        <p:spPr>
          <a:xfrm>
            <a:off x="2174875" y="2219271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n</a:t>
            </a:r>
            <a:endParaRPr lang="en-US" sz="4400" dirty="0"/>
          </a:p>
        </p:txBody>
      </p:sp>
      <p:sp>
        <p:nvSpPr>
          <p:cNvPr id="101" name="TextBox 100"/>
          <p:cNvSpPr txBox="1"/>
          <p:nvPr/>
        </p:nvSpPr>
        <p:spPr>
          <a:xfrm>
            <a:off x="2466975" y="261932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2773316" y="2071634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R</a:t>
            </a:r>
            <a:endParaRPr lang="en-US" sz="4400" dirty="0"/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1955073" y="3354333"/>
            <a:ext cx="1026319" cy="3175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2224948" y="3257497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</a:t>
            </a:r>
            <a:endParaRPr lang="en-US" sz="4400" dirty="0"/>
          </a:p>
        </p:txBody>
      </p:sp>
      <p:cxnSp>
        <p:nvCxnSpPr>
          <p:cNvPr id="105" name="Straight Arrow Connector 104"/>
          <p:cNvCxnSpPr/>
          <p:nvPr/>
        </p:nvCxnSpPr>
        <p:spPr>
          <a:xfrm rot="5400000">
            <a:off x="3388315" y="3795547"/>
            <a:ext cx="1400614" cy="4792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3621629" y="3278822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u</a:t>
            </a:r>
            <a:endParaRPr lang="en-US" sz="4400" dirty="0"/>
          </a:p>
        </p:txBody>
      </p:sp>
      <p:sp>
        <p:nvSpPr>
          <p:cNvPr id="31" name="Text Box 107"/>
          <p:cNvSpPr txBox="1">
            <a:spLocks noChangeArrowheads="1"/>
          </p:cNvSpPr>
          <p:nvPr/>
        </p:nvSpPr>
        <p:spPr bwMode="auto">
          <a:xfrm>
            <a:off x="935544" y="4689425"/>
            <a:ext cx="30339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92D050"/>
                </a:solidFill>
              </a:rPr>
              <a:t>Photodetector</a:t>
            </a:r>
            <a:r>
              <a:rPr lang="en-US" sz="2400" dirty="0" smtClean="0">
                <a:solidFill>
                  <a:srgbClr val="92D050"/>
                </a:solidFill>
              </a:rPr>
              <a:t> array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0" y="188913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space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/>
      <p:bldP spid="68" grpId="0"/>
      <p:bldP spid="71" grpId="0"/>
      <p:bldP spid="72" grpId="0"/>
      <p:bldP spid="73" grpId="0"/>
      <p:bldP spid="74" grpId="0"/>
      <p:bldP spid="98" grpId="0"/>
      <p:bldP spid="99" grpId="0"/>
      <p:bldP spid="100" grpId="0"/>
      <p:bldP spid="101" grpId="0"/>
      <p:bldP spid="102" grpId="0"/>
      <p:bldP spid="104" grpId="0"/>
      <p:bldP spid="10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323850" y="4502150"/>
            <a:ext cx="4279900" cy="152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41402" y="3052709"/>
            <a:ext cx="1641088" cy="761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979465" y="3052708"/>
            <a:ext cx="1613083" cy="698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1971288" y="3082536"/>
            <a:ext cx="1013778" cy="0"/>
          </a:xfrm>
          <a:prstGeom prst="line">
            <a:avLst/>
          </a:prstGeom>
          <a:ln w="825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971288" y="3082536"/>
            <a:ext cx="1013778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1955073" y="3354333"/>
            <a:ext cx="1026319" cy="3175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224948" y="3257497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</a:t>
            </a:r>
            <a:endParaRPr lang="en-US" sz="4400" dirty="0"/>
          </a:p>
        </p:txBody>
      </p:sp>
      <p:cxnSp>
        <p:nvCxnSpPr>
          <p:cNvPr id="72" name="Straight Arrow Connector 71"/>
          <p:cNvCxnSpPr/>
          <p:nvPr/>
        </p:nvCxnSpPr>
        <p:spPr>
          <a:xfrm rot="5400000">
            <a:off x="3388315" y="3795547"/>
            <a:ext cx="1400614" cy="4792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621629" y="3278822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u</a:t>
            </a:r>
            <a:endParaRPr lang="en-US" sz="4400" dirty="0"/>
          </a:p>
        </p:txBody>
      </p:sp>
      <p:cxnSp>
        <p:nvCxnSpPr>
          <p:cNvPr id="95" name="Straight Arrow Connector 94"/>
          <p:cNvCxnSpPr/>
          <p:nvPr/>
        </p:nvCxnSpPr>
        <p:spPr>
          <a:xfrm flipV="1">
            <a:off x="1955073" y="3354333"/>
            <a:ext cx="1026319" cy="3175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2224948" y="3257497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d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97" name="Straight Arrow Connector 96"/>
          <p:cNvCxnSpPr/>
          <p:nvPr/>
        </p:nvCxnSpPr>
        <p:spPr>
          <a:xfrm rot="5400000">
            <a:off x="3388315" y="3795547"/>
            <a:ext cx="1400614" cy="4792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621629" y="3278822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u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0" y="265113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Lensless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case in air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5389504"/>
            <a:ext cx="9143999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200" dirty="0" smtClean="0">
                <a:solidFill>
                  <a:srgbClr val="FFB953"/>
                </a:solidFill>
              </a:rPr>
              <a:t>Mass is negligible</a:t>
            </a:r>
          </a:p>
        </p:txBody>
      </p:sp>
      <p:sp>
        <p:nvSpPr>
          <p:cNvPr id="28" name="Text Box 107"/>
          <p:cNvSpPr txBox="1">
            <a:spLocks noChangeArrowheads="1"/>
          </p:cNvSpPr>
          <p:nvPr/>
        </p:nvSpPr>
        <p:spPr bwMode="auto">
          <a:xfrm>
            <a:off x="935544" y="4689425"/>
            <a:ext cx="30339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92D050"/>
                </a:solidFill>
              </a:rPr>
              <a:t>Photodetector</a:t>
            </a:r>
            <a:r>
              <a:rPr lang="en-US" sz="2400" dirty="0" smtClean="0">
                <a:solidFill>
                  <a:srgbClr val="92D050"/>
                </a:solidFill>
              </a:rPr>
              <a:t> array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323850" y="4502150"/>
            <a:ext cx="4279900" cy="152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41402" y="3052709"/>
            <a:ext cx="1641088" cy="761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979465" y="3052708"/>
            <a:ext cx="1613083" cy="698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1971288" y="3082536"/>
            <a:ext cx="1013778" cy="0"/>
          </a:xfrm>
          <a:prstGeom prst="line">
            <a:avLst/>
          </a:prstGeom>
          <a:ln w="825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971288" y="3082536"/>
            <a:ext cx="1013778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1955073" y="3354333"/>
            <a:ext cx="1026319" cy="3175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224948" y="3257497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</a:t>
            </a:r>
            <a:endParaRPr lang="en-US" sz="4400" dirty="0"/>
          </a:p>
        </p:txBody>
      </p:sp>
      <p:cxnSp>
        <p:nvCxnSpPr>
          <p:cNvPr id="72" name="Straight Arrow Connector 71"/>
          <p:cNvCxnSpPr/>
          <p:nvPr/>
        </p:nvCxnSpPr>
        <p:spPr>
          <a:xfrm rot="5400000">
            <a:off x="3388315" y="3795547"/>
            <a:ext cx="1400614" cy="4792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621629" y="3278822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u</a:t>
            </a:r>
            <a:endParaRPr lang="en-US" sz="4400" dirty="0"/>
          </a:p>
        </p:txBody>
      </p:sp>
      <p:cxnSp>
        <p:nvCxnSpPr>
          <p:cNvPr id="95" name="Straight Arrow Connector 94"/>
          <p:cNvCxnSpPr/>
          <p:nvPr/>
        </p:nvCxnSpPr>
        <p:spPr>
          <a:xfrm flipV="1">
            <a:off x="1955073" y="3354333"/>
            <a:ext cx="1026319" cy="3175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2224948" y="3257497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d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97" name="Straight Arrow Connector 96"/>
          <p:cNvCxnSpPr/>
          <p:nvPr/>
        </p:nvCxnSpPr>
        <p:spPr>
          <a:xfrm rot="5400000">
            <a:off x="3388315" y="3795547"/>
            <a:ext cx="1400614" cy="4792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621629" y="3278822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u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0" y="265113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Lensless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case in air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Left Brace 19"/>
          <p:cNvSpPr>
            <a:spLocks/>
          </p:cNvSpPr>
          <p:nvPr/>
        </p:nvSpPr>
        <p:spPr bwMode="auto">
          <a:xfrm flipH="1">
            <a:off x="4752972" y="2933700"/>
            <a:ext cx="485775" cy="2003425"/>
          </a:xfrm>
          <a:prstGeom prst="leftBrace">
            <a:avLst>
              <a:gd name="adj1" fmla="val 85329"/>
              <a:gd name="adj2" fmla="val 50338"/>
            </a:avLst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92D050"/>
              </a:solidFill>
              <a:latin typeface="+mn-lt"/>
              <a:ea typeface="+mn-ea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5238750" y="3933825"/>
            <a:ext cx="2047875" cy="1200150"/>
          </a:xfrm>
          <a:custGeom>
            <a:avLst/>
            <a:gdLst>
              <a:gd name="connsiteX0" fmla="*/ 0 w 2047875"/>
              <a:gd name="connsiteY0" fmla="*/ 0 h 1200150"/>
              <a:gd name="connsiteX1" fmla="*/ 990600 w 2047875"/>
              <a:gd name="connsiteY1" fmla="*/ 1133475 h 1200150"/>
              <a:gd name="connsiteX2" fmla="*/ 2047875 w 2047875"/>
              <a:gd name="connsiteY2" fmla="*/ 40005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7875" h="1200150">
                <a:moveTo>
                  <a:pt x="0" y="0"/>
                </a:moveTo>
                <a:cubicBezTo>
                  <a:pt x="324643" y="533400"/>
                  <a:pt x="649287" y="1066800"/>
                  <a:pt x="990600" y="1133475"/>
                </a:cubicBezTo>
                <a:cubicBezTo>
                  <a:pt x="1331913" y="1200150"/>
                  <a:pt x="1689894" y="800100"/>
                  <a:pt x="2047875" y="400050"/>
                </a:cubicBezTo>
              </a:path>
            </a:pathLst>
          </a:custGeom>
          <a:ln w="317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1"/>
          <p:cNvGrpSpPr/>
          <p:nvPr/>
        </p:nvGrpSpPr>
        <p:grpSpPr>
          <a:xfrm>
            <a:off x="7116151" y="4103529"/>
            <a:ext cx="468665" cy="168371"/>
            <a:chOff x="7219950" y="4229100"/>
            <a:chExt cx="847725" cy="266700"/>
          </a:xfrm>
        </p:grpSpPr>
        <p:sp>
          <p:nvSpPr>
            <p:cNvPr id="23" name="Flowchart: Connector 22"/>
            <p:cNvSpPr/>
            <p:nvPr/>
          </p:nvSpPr>
          <p:spPr>
            <a:xfrm>
              <a:off x="7515225" y="4229100"/>
              <a:ext cx="247650" cy="266700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Terminator 23"/>
            <p:cNvSpPr/>
            <p:nvPr/>
          </p:nvSpPr>
          <p:spPr>
            <a:xfrm>
              <a:off x="7219950" y="4248150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Terminator 24"/>
            <p:cNvSpPr/>
            <p:nvPr/>
          </p:nvSpPr>
          <p:spPr>
            <a:xfrm>
              <a:off x="7753350" y="4238625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Arc 25"/>
          <p:cNvSpPr/>
          <p:nvPr/>
        </p:nvSpPr>
        <p:spPr>
          <a:xfrm>
            <a:off x="5909629" y="2782676"/>
            <a:ext cx="2875596" cy="2976773"/>
          </a:xfrm>
          <a:prstGeom prst="arc">
            <a:avLst>
              <a:gd name="adj1" fmla="val 10919526"/>
              <a:gd name="adj2" fmla="val 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107"/>
          <p:cNvSpPr txBox="1">
            <a:spLocks noChangeArrowheads="1"/>
          </p:cNvSpPr>
          <p:nvPr/>
        </p:nvSpPr>
        <p:spPr bwMode="auto">
          <a:xfrm>
            <a:off x="935544" y="4689425"/>
            <a:ext cx="30339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92D050"/>
                </a:solidFill>
              </a:rPr>
              <a:t>Photodetector</a:t>
            </a:r>
            <a:r>
              <a:rPr lang="en-US" sz="2400" dirty="0" smtClean="0">
                <a:solidFill>
                  <a:srgbClr val="92D050"/>
                </a:solidFill>
              </a:rPr>
              <a:t> array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711399" y="1134620"/>
            <a:ext cx="1337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Template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2180493" y="2729132"/>
            <a:ext cx="506437" cy="56271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14"/>
          <p:cNvGrpSpPr/>
          <p:nvPr/>
        </p:nvGrpSpPr>
        <p:grpSpPr>
          <a:xfrm>
            <a:off x="1973417" y="1648834"/>
            <a:ext cx="842035" cy="771611"/>
            <a:chOff x="319040" y="708006"/>
            <a:chExt cx="842035" cy="771611"/>
          </a:xfrm>
        </p:grpSpPr>
        <p:grpSp>
          <p:nvGrpSpPr>
            <p:cNvPr id="4" name="Group 102"/>
            <p:cNvGrpSpPr/>
            <p:nvPr/>
          </p:nvGrpSpPr>
          <p:grpSpPr>
            <a:xfrm>
              <a:off x="381473" y="787554"/>
              <a:ext cx="696741" cy="618942"/>
              <a:chOff x="1903541" y="3344100"/>
              <a:chExt cx="376325" cy="361258"/>
            </a:xfrm>
          </p:grpSpPr>
          <p:sp>
            <p:nvSpPr>
              <p:cNvPr id="51" name="Oval 50"/>
              <p:cNvSpPr/>
              <p:nvPr/>
            </p:nvSpPr>
            <p:spPr bwMode="auto">
              <a:xfrm rot="21340113">
                <a:off x="2068968" y="3596580"/>
                <a:ext cx="63487" cy="10877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 rot="21340113">
                <a:off x="2055076" y="3344100"/>
                <a:ext cx="62617" cy="10877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53" name="Oval 52"/>
              <p:cNvSpPr/>
              <p:nvPr/>
            </p:nvSpPr>
            <p:spPr bwMode="auto">
              <a:xfrm rot="21340113">
                <a:off x="2162169" y="3485919"/>
                <a:ext cx="117697" cy="6386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54" name="Oval 53"/>
              <p:cNvSpPr/>
              <p:nvPr/>
            </p:nvSpPr>
            <p:spPr bwMode="auto">
              <a:xfrm rot="21340113">
                <a:off x="1903541" y="3510188"/>
                <a:ext cx="117697" cy="644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 rot="19446396">
                <a:off x="2128541" y="3406284"/>
                <a:ext cx="117697" cy="644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 rot="19446396">
                <a:off x="1950398" y="3591486"/>
                <a:ext cx="116827" cy="644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 rot="13094156">
                <a:off x="1948833" y="3417555"/>
                <a:ext cx="117697" cy="6386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rgbClr val="92D050"/>
                    </a:solidFill>
                  </a:rPr>
                  <a:t> </a:t>
                </a: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 rot="13094156">
                <a:off x="2143464" y="3588250"/>
                <a:ext cx="117407" cy="6386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auto">
              <a:xfrm rot="21340113">
                <a:off x="2032296" y="3450096"/>
                <a:ext cx="137409" cy="152230"/>
              </a:xfrm>
              <a:prstGeom prst="ellipse">
                <a:avLst/>
              </a:prstGeom>
              <a:noFill/>
              <a:ln w="41275">
                <a:solidFill>
                  <a:schemeClr val="bg2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319040" y="708006"/>
              <a:ext cx="842035" cy="77161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52"/>
            <a:ext cx="9144000" cy="1143000"/>
          </a:xfrm>
        </p:spPr>
        <p:txBody>
          <a:bodyPr>
            <a:noAutofit/>
          </a:bodyPr>
          <a:lstStyle/>
          <a:p>
            <a:r>
              <a:rPr lang="en-US" sz="3900" dirty="0" smtClean="0">
                <a:solidFill>
                  <a:srgbClr val="FFFF0D"/>
                </a:solidFill>
              </a:rPr>
              <a:t>Angular support</a:t>
            </a:r>
            <a:endParaRPr lang="en-US" sz="3900" dirty="0">
              <a:solidFill>
                <a:srgbClr val="FFFF0D"/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rot="16200000" flipV="1">
            <a:off x="2180493" y="2729132"/>
            <a:ext cx="506437" cy="56271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14"/>
          <p:cNvGrpSpPr/>
          <p:nvPr/>
        </p:nvGrpSpPr>
        <p:grpSpPr>
          <a:xfrm>
            <a:off x="1973417" y="1648834"/>
            <a:ext cx="842035" cy="771611"/>
            <a:chOff x="319040" y="708006"/>
            <a:chExt cx="842035" cy="771611"/>
          </a:xfrm>
        </p:grpSpPr>
        <p:grpSp>
          <p:nvGrpSpPr>
            <p:cNvPr id="4" name="Group 102"/>
            <p:cNvGrpSpPr/>
            <p:nvPr/>
          </p:nvGrpSpPr>
          <p:grpSpPr>
            <a:xfrm>
              <a:off x="381483" y="787545"/>
              <a:ext cx="696743" cy="618941"/>
              <a:chOff x="1903541" y="3344100"/>
              <a:chExt cx="376325" cy="361258"/>
            </a:xfrm>
          </p:grpSpPr>
          <p:sp>
            <p:nvSpPr>
              <p:cNvPr id="104" name="Oval 103"/>
              <p:cNvSpPr/>
              <p:nvPr/>
            </p:nvSpPr>
            <p:spPr bwMode="auto">
              <a:xfrm rot="21340113">
                <a:off x="2068968" y="3596580"/>
                <a:ext cx="63487" cy="10877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 bwMode="auto">
              <a:xfrm rot="21340113">
                <a:off x="2055076" y="3344100"/>
                <a:ext cx="62617" cy="10877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 bwMode="auto">
              <a:xfrm rot="21340113">
                <a:off x="2162169" y="3485919"/>
                <a:ext cx="117697" cy="6386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 rot="21340113">
                <a:off x="1903541" y="3510188"/>
                <a:ext cx="117697" cy="644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 bwMode="auto">
              <a:xfrm rot="19446396">
                <a:off x="2128541" y="3406284"/>
                <a:ext cx="117697" cy="644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 bwMode="auto">
              <a:xfrm rot="19446396">
                <a:off x="1950398" y="3591486"/>
                <a:ext cx="116827" cy="644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 bwMode="auto">
              <a:xfrm rot="13094156">
                <a:off x="1948833" y="3417555"/>
                <a:ext cx="117697" cy="6386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rgbClr val="92D050"/>
                    </a:solidFill>
                  </a:rPr>
                  <a:t> </a:t>
                </a:r>
              </a:p>
            </p:txBody>
          </p:sp>
          <p:sp>
            <p:nvSpPr>
              <p:cNvPr id="112" name="Oval 111"/>
              <p:cNvSpPr/>
              <p:nvPr/>
            </p:nvSpPr>
            <p:spPr bwMode="auto">
              <a:xfrm rot="13094156">
                <a:off x="2143464" y="3588250"/>
                <a:ext cx="117407" cy="6386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113" name="Oval 112"/>
              <p:cNvSpPr>
                <a:spLocks noChangeArrowheads="1"/>
              </p:cNvSpPr>
              <p:nvPr/>
            </p:nvSpPr>
            <p:spPr bwMode="auto">
              <a:xfrm rot="21340113">
                <a:off x="2032296" y="3450096"/>
                <a:ext cx="137409" cy="152230"/>
              </a:xfrm>
              <a:prstGeom prst="ellipse">
                <a:avLst/>
              </a:prstGeom>
              <a:noFill/>
              <a:ln w="41275">
                <a:solidFill>
                  <a:schemeClr val="bg2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114" name="Rectangle 113"/>
            <p:cNvSpPr/>
            <p:nvPr/>
          </p:nvSpPr>
          <p:spPr>
            <a:xfrm>
              <a:off x="319040" y="708006"/>
              <a:ext cx="842035" cy="77161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 Box 107"/>
          <p:cNvSpPr txBox="1">
            <a:spLocks noChangeArrowheads="1"/>
          </p:cNvSpPr>
          <p:nvPr/>
        </p:nvSpPr>
        <p:spPr bwMode="auto">
          <a:xfrm>
            <a:off x="935544" y="4689425"/>
            <a:ext cx="30339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92D050"/>
                </a:solidFill>
              </a:rPr>
              <a:t>Photodetector</a:t>
            </a:r>
            <a:r>
              <a:rPr lang="en-US" sz="2400" dirty="0" smtClean="0">
                <a:solidFill>
                  <a:srgbClr val="92D050"/>
                </a:solidFill>
              </a:rPr>
              <a:t> array</a:t>
            </a:r>
          </a:p>
        </p:txBody>
      </p:sp>
      <p:cxnSp>
        <p:nvCxnSpPr>
          <p:cNvPr id="95" name="Straight Connector 94"/>
          <p:cNvCxnSpPr>
            <a:endCxn id="80" idx="1"/>
          </p:cNvCxnSpPr>
          <p:nvPr/>
        </p:nvCxnSpPr>
        <p:spPr>
          <a:xfrm rot="10800000" flipV="1">
            <a:off x="323851" y="3055046"/>
            <a:ext cx="1705801" cy="1523303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192" idx="1"/>
            <a:endCxn id="80" idx="1"/>
          </p:cNvCxnSpPr>
          <p:nvPr/>
        </p:nvCxnSpPr>
        <p:spPr>
          <a:xfrm rot="10800000" flipV="1">
            <a:off x="323851" y="3087632"/>
            <a:ext cx="2655615" cy="1490717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323850" y="4502150"/>
            <a:ext cx="4279900" cy="152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341402" y="3052709"/>
            <a:ext cx="1641088" cy="761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2979465" y="3052708"/>
            <a:ext cx="1613083" cy="698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3" name="Straight Connector 192"/>
          <p:cNvCxnSpPr/>
          <p:nvPr/>
        </p:nvCxnSpPr>
        <p:spPr>
          <a:xfrm>
            <a:off x="1971288" y="3082536"/>
            <a:ext cx="1013778" cy="0"/>
          </a:xfrm>
          <a:prstGeom prst="line">
            <a:avLst/>
          </a:prstGeom>
          <a:ln w="825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1971288" y="3082536"/>
            <a:ext cx="1013778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8" name="Group 187"/>
          <p:cNvGrpSpPr/>
          <p:nvPr/>
        </p:nvGrpSpPr>
        <p:grpSpPr>
          <a:xfrm rot="4168655">
            <a:off x="7817736" y="3209242"/>
            <a:ext cx="376619" cy="1414996"/>
            <a:chOff x="6876499" y="2753771"/>
            <a:chExt cx="597268" cy="1414996"/>
          </a:xfrm>
        </p:grpSpPr>
        <p:sp>
          <p:nvSpPr>
            <p:cNvPr id="189" name="Arc 188"/>
            <p:cNvSpPr/>
            <p:nvPr/>
          </p:nvSpPr>
          <p:spPr>
            <a:xfrm rot="16026480">
              <a:off x="6924256" y="3182405"/>
              <a:ext cx="542925" cy="441682"/>
            </a:xfrm>
            <a:prstGeom prst="arc">
              <a:avLst>
                <a:gd name="adj1" fmla="val 19199716"/>
                <a:gd name="adj2" fmla="val 2379560"/>
              </a:avLst>
            </a:pr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0" name="Straight Arrow Connector 189"/>
            <p:cNvCxnSpPr>
              <a:cxnSpLocks noChangeShapeType="1"/>
            </p:cNvCxnSpPr>
            <p:nvPr/>
          </p:nvCxnSpPr>
          <p:spPr bwMode="auto">
            <a:xfrm rot="5400000">
              <a:off x="6631318" y="3326317"/>
              <a:ext cx="1414995" cy="269903"/>
            </a:xfrm>
            <a:prstGeom prst="straightConnector1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95" name="Straight Arrow Connector 194"/>
            <p:cNvCxnSpPr>
              <a:cxnSpLocks noChangeShapeType="1"/>
            </p:cNvCxnSpPr>
            <p:nvPr/>
          </p:nvCxnSpPr>
          <p:spPr bwMode="auto">
            <a:xfrm rot="16200000" flipH="1">
              <a:off x="6345895" y="3310802"/>
              <a:ext cx="1388569" cy="327361"/>
            </a:xfrm>
            <a:prstGeom prst="straightConnector1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115" name="Arc 114"/>
          <p:cNvSpPr/>
          <p:nvPr/>
        </p:nvSpPr>
        <p:spPr>
          <a:xfrm>
            <a:off x="5909629" y="2782676"/>
            <a:ext cx="2875596" cy="2976773"/>
          </a:xfrm>
          <a:prstGeom prst="arc">
            <a:avLst>
              <a:gd name="adj1" fmla="val 10919526"/>
              <a:gd name="adj2" fmla="val 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/>
          <p:cNvGrpSpPr/>
          <p:nvPr/>
        </p:nvGrpSpPr>
        <p:grpSpPr>
          <a:xfrm>
            <a:off x="7116151" y="4103529"/>
            <a:ext cx="468665" cy="168371"/>
            <a:chOff x="7219950" y="4229100"/>
            <a:chExt cx="847725" cy="266700"/>
          </a:xfrm>
        </p:grpSpPr>
        <p:sp>
          <p:nvSpPr>
            <p:cNvPr id="98" name="Flowchart: Connector 97"/>
            <p:cNvSpPr/>
            <p:nvPr/>
          </p:nvSpPr>
          <p:spPr>
            <a:xfrm>
              <a:off x="7515225" y="4229100"/>
              <a:ext cx="247650" cy="266700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lowchart: Terminator 102"/>
            <p:cNvSpPr/>
            <p:nvPr/>
          </p:nvSpPr>
          <p:spPr>
            <a:xfrm>
              <a:off x="7219950" y="4248150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lowchart: Terminator 107"/>
            <p:cNvSpPr/>
            <p:nvPr/>
          </p:nvSpPr>
          <p:spPr>
            <a:xfrm>
              <a:off x="7753350" y="4238625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6"/>
          <p:cNvGrpSpPr/>
          <p:nvPr/>
        </p:nvGrpSpPr>
        <p:grpSpPr>
          <a:xfrm rot="17411916">
            <a:off x="6503286" y="3237817"/>
            <a:ext cx="376619" cy="1414996"/>
            <a:chOff x="6876499" y="2753771"/>
            <a:chExt cx="597268" cy="1414996"/>
          </a:xfrm>
        </p:grpSpPr>
        <p:sp>
          <p:nvSpPr>
            <p:cNvPr id="118" name="Arc 117"/>
            <p:cNvSpPr/>
            <p:nvPr/>
          </p:nvSpPr>
          <p:spPr>
            <a:xfrm rot="16026480">
              <a:off x="6924256" y="3182405"/>
              <a:ext cx="542925" cy="441682"/>
            </a:xfrm>
            <a:prstGeom prst="arc">
              <a:avLst>
                <a:gd name="adj1" fmla="val 19199716"/>
                <a:gd name="adj2" fmla="val 2379560"/>
              </a:avLst>
            </a:pr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8" name="Straight Arrow Connector 127"/>
            <p:cNvCxnSpPr>
              <a:cxnSpLocks noChangeShapeType="1"/>
            </p:cNvCxnSpPr>
            <p:nvPr/>
          </p:nvCxnSpPr>
          <p:spPr bwMode="auto">
            <a:xfrm rot="5400000">
              <a:off x="6631318" y="3326317"/>
              <a:ext cx="1414995" cy="269903"/>
            </a:xfrm>
            <a:prstGeom prst="straightConnector1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29" name="Straight Arrow Connector 128"/>
            <p:cNvCxnSpPr>
              <a:cxnSpLocks noChangeShapeType="1"/>
            </p:cNvCxnSpPr>
            <p:nvPr/>
          </p:nvCxnSpPr>
          <p:spPr bwMode="auto">
            <a:xfrm rot="16200000" flipH="1">
              <a:off x="6345895" y="3310802"/>
              <a:ext cx="1388569" cy="327361"/>
            </a:xfrm>
            <a:prstGeom prst="straightConnector1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52"/>
            <a:ext cx="9144000" cy="1143000"/>
          </a:xfrm>
        </p:spPr>
        <p:txBody>
          <a:bodyPr>
            <a:noAutofit/>
          </a:bodyPr>
          <a:lstStyle/>
          <a:p>
            <a:r>
              <a:rPr lang="en-US" sz="3900" dirty="0" smtClean="0">
                <a:solidFill>
                  <a:srgbClr val="FFFF0D"/>
                </a:solidFill>
              </a:rPr>
              <a:t>Foreshortening distortion in angular support</a:t>
            </a:r>
            <a:endParaRPr lang="en-US" sz="3900" dirty="0">
              <a:solidFill>
                <a:srgbClr val="FFFF0D"/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rot="16200000" flipV="1">
            <a:off x="2180493" y="2729132"/>
            <a:ext cx="506437" cy="56271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4"/>
          <p:cNvGrpSpPr/>
          <p:nvPr/>
        </p:nvGrpSpPr>
        <p:grpSpPr>
          <a:xfrm>
            <a:off x="1973417" y="1648834"/>
            <a:ext cx="842035" cy="771611"/>
            <a:chOff x="319040" y="708006"/>
            <a:chExt cx="842035" cy="771611"/>
          </a:xfrm>
        </p:grpSpPr>
        <p:grpSp>
          <p:nvGrpSpPr>
            <p:cNvPr id="5" name="Group 102"/>
            <p:cNvGrpSpPr/>
            <p:nvPr/>
          </p:nvGrpSpPr>
          <p:grpSpPr>
            <a:xfrm>
              <a:off x="381483" y="787545"/>
              <a:ext cx="696743" cy="618941"/>
              <a:chOff x="1903541" y="3344100"/>
              <a:chExt cx="376325" cy="361258"/>
            </a:xfrm>
          </p:grpSpPr>
          <p:sp>
            <p:nvSpPr>
              <p:cNvPr id="104" name="Oval 103"/>
              <p:cNvSpPr/>
              <p:nvPr/>
            </p:nvSpPr>
            <p:spPr bwMode="auto">
              <a:xfrm rot="21340113">
                <a:off x="2068968" y="3596580"/>
                <a:ext cx="63487" cy="10877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 bwMode="auto">
              <a:xfrm rot="21340113">
                <a:off x="2055076" y="3344100"/>
                <a:ext cx="62617" cy="10877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 bwMode="auto">
              <a:xfrm rot="21340113">
                <a:off x="2162169" y="3485919"/>
                <a:ext cx="117697" cy="6386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 rot="21340113">
                <a:off x="1903541" y="3510188"/>
                <a:ext cx="117697" cy="644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 bwMode="auto">
              <a:xfrm rot="19446396">
                <a:off x="2128541" y="3406284"/>
                <a:ext cx="117697" cy="644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 bwMode="auto">
              <a:xfrm rot="19446396">
                <a:off x="1950398" y="3591486"/>
                <a:ext cx="116827" cy="644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 bwMode="auto">
              <a:xfrm rot="13094156">
                <a:off x="1948833" y="3417555"/>
                <a:ext cx="117697" cy="6386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rgbClr val="92D050"/>
                    </a:solidFill>
                  </a:rPr>
                  <a:t> </a:t>
                </a:r>
              </a:p>
            </p:txBody>
          </p:sp>
          <p:sp>
            <p:nvSpPr>
              <p:cNvPr id="112" name="Oval 111"/>
              <p:cNvSpPr/>
              <p:nvPr/>
            </p:nvSpPr>
            <p:spPr bwMode="auto">
              <a:xfrm rot="13094156">
                <a:off x="2143464" y="3588250"/>
                <a:ext cx="117407" cy="6386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</a:endParaRPr>
              </a:p>
            </p:txBody>
          </p:sp>
          <p:sp>
            <p:nvSpPr>
              <p:cNvPr id="113" name="Oval 112"/>
              <p:cNvSpPr>
                <a:spLocks noChangeArrowheads="1"/>
              </p:cNvSpPr>
              <p:nvPr/>
            </p:nvSpPr>
            <p:spPr bwMode="auto">
              <a:xfrm rot="21340113">
                <a:off x="2032296" y="3450096"/>
                <a:ext cx="137409" cy="152230"/>
              </a:xfrm>
              <a:prstGeom prst="ellipse">
                <a:avLst/>
              </a:prstGeom>
              <a:noFill/>
              <a:ln w="41275">
                <a:solidFill>
                  <a:schemeClr val="bg2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114" name="Rectangle 113"/>
            <p:cNvSpPr/>
            <p:nvPr/>
          </p:nvSpPr>
          <p:spPr>
            <a:xfrm>
              <a:off x="319040" y="708006"/>
              <a:ext cx="842035" cy="77161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102"/>
          <p:cNvGrpSpPr/>
          <p:nvPr/>
        </p:nvGrpSpPr>
        <p:grpSpPr>
          <a:xfrm>
            <a:off x="8722069" y="3477599"/>
            <a:ext cx="279056" cy="272257"/>
            <a:chOff x="1903541" y="3344100"/>
            <a:chExt cx="376325" cy="361258"/>
          </a:xfrm>
        </p:grpSpPr>
        <p:sp>
          <p:nvSpPr>
            <p:cNvPr id="119" name="Oval 118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26" name="Oval 125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" name="Group 102"/>
          <p:cNvGrpSpPr/>
          <p:nvPr/>
        </p:nvGrpSpPr>
        <p:grpSpPr>
          <a:xfrm>
            <a:off x="5673198" y="3477599"/>
            <a:ext cx="279056" cy="272257"/>
            <a:chOff x="1903541" y="3344100"/>
            <a:chExt cx="376325" cy="361258"/>
          </a:xfrm>
        </p:grpSpPr>
        <p:sp>
          <p:nvSpPr>
            <p:cNvPr id="131" name="Oval 13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7" name="Oval 13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38" name="Oval 13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9" name="Oval 13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8" name="Group 102"/>
          <p:cNvGrpSpPr/>
          <p:nvPr/>
        </p:nvGrpSpPr>
        <p:grpSpPr>
          <a:xfrm>
            <a:off x="6981675" y="2089606"/>
            <a:ext cx="696741" cy="618942"/>
            <a:chOff x="1903541" y="3344100"/>
            <a:chExt cx="376325" cy="361258"/>
          </a:xfrm>
        </p:grpSpPr>
        <p:sp>
          <p:nvSpPr>
            <p:cNvPr id="143" name="Oval 142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44" name="Oval 143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45" name="Oval 144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47" name="Oval 146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50" name="Oval 149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51" name="Oval 150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9" name="Group 102"/>
          <p:cNvGrpSpPr/>
          <p:nvPr/>
        </p:nvGrpSpPr>
        <p:grpSpPr>
          <a:xfrm>
            <a:off x="8260102" y="2695791"/>
            <a:ext cx="476594" cy="425597"/>
            <a:chOff x="1903541" y="3344100"/>
            <a:chExt cx="376325" cy="361258"/>
          </a:xfrm>
        </p:grpSpPr>
        <p:sp>
          <p:nvSpPr>
            <p:cNvPr id="155" name="Oval 154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56" name="Oval 155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57" name="Oval 156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58" name="Oval 157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59" name="Oval 158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0" name="Oval 159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1" name="Oval 160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62" name="Oval 161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3" name="Oval 162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0" name="Group 102"/>
          <p:cNvGrpSpPr/>
          <p:nvPr/>
        </p:nvGrpSpPr>
        <p:grpSpPr>
          <a:xfrm>
            <a:off x="5946048" y="2695791"/>
            <a:ext cx="476594" cy="425597"/>
            <a:chOff x="1903541" y="3344100"/>
            <a:chExt cx="376325" cy="361258"/>
          </a:xfrm>
        </p:grpSpPr>
        <p:sp>
          <p:nvSpPr>
            <p:cNvPr id="165" name="Oval 164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6" name="Oval 165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7" name="Oval 166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8" name="Oval 167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9" name="Oval 168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70" name="Oval 169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71" name="Oval 170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72" name="Oval 171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73" name="Oval 172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93" name="Text Box 107"/>
          <p:cNvSpPr txBox="1">
            <a:spLocks noChangeArrowheads="1"/>
          </p:cNvSpPr>
          <p:nvPr/>
        </p:nvSpPr>
        <p:spPr bwMode="auto">
          <a:xfrm>
            <a:off x="935544" y="4689425"/>
            <a:ext cx="30339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92D050"/>
                </a:solidFill>
              </a:rPr>
              <a:t>Photodetector</a:t>
            </a:r>
            <a:r>
              <a:rPr lang="en-US" sz="2400" dirty="0" smtClean="0">
                <a:solidFill>
                  <a:srgbClr val="92D050"/>
                </a:solidFill>
              </a:rPr>
              <a:t> array</a:t>
            </a:r>
          </a:p>
        </p:txBody>
      </p:sp>
      <p:cxnSp>
        <p:nvCxnSpPr>
          <p:cNvPr id="95" name="Straight Connector 94"/>
          <p:cNvCxnSpPr>
            <a:endCxn id="80" idx="1"/>
          </p:cNvCxnSpPr>
          <p:nvPr/>
        </p:nvCxnSpPr>
        <p:spPr>
          <a:xfrm rot="10800000" flipV="1">
            <a:off x="323851" y="3055046"/>
            <a:ext cx="1705801" cy="1523303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192" idx="1"/>
            <a:endCxn id="80" idx="1"/>
          </p:cNvCxnSpPr>
          <p:nvPr/>
        </p:nvCxnSpPr>
        <p:spPr>
          <a:xfrm rot="10800000" flipV="1">
            <a:off x="323851" y="3087632"/>
            <a:ext cx="2655615" cy="1490717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endCxn id="80" idx="0"/>
          </p:cNvCxnSpPr>
          <p:nvPr/>
        </p:nvCxnSpPr>
        <p:spPr>
          <a:xfrm rot="16200000" flipH="1">
            <a:off x="1516594" y="3554943"/>
            <a:ext cx="1422793" cy="471619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endCxn id="80" idx="0"/>
          </p:cNvCxnSpPr>
          <p:nvPr/>
        </p:nvCxnSpPr>
        <p:spPr>
          <a:xfrm rot="5400000">
            <a:off x="2013493" y="3526488"/>
            <a:ext cx="1425970" cy="525355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91" idx="3"/>
            <a:endCxn id="80" idx="3"/>
          </p:cNvCxnSpPr>
          <p:nvPr/>
        </p:nvCxnSpPr>
        <p:spPr>
          <a:xfrm>
            <a:off x="1982490" y="3090809"/>
            <a:ext cx="2621260" cy="148754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endCxn id="80" idx="3"/>
          </p:cNvCxnSpPr>
          <p:nvPr/>
        </p:nvCxnSpPr>
        <p:spPr>
          <a:xfrm>
            <a:off x="2928194" y="3076190"/>
            <a:ext cx="1675556" cy="150216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5400000">
            <a:off x="928961" y="3477067"/>
            <a:ext cx="1476788" cy="670794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rot="10800000" flipV="1">
            <a:off x="1347815" y="3070892"/>
            <a:ext cx="1651914" cy="1485249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1986014" y="3099617"/>
            <a:ext cx="1454878" cy="145124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rot="16200000" flipH="1">
            <a:off x="2484732" y="3594698"/>
            <a:ext cx="1443848" cy="44733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323850" y="4502150"/>
            <a:ext cx="4279900" cy="152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341402" y="3052709"/>
            <a:ext cx="1641088" cy="761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2979465" y="3052708"/>
            <a:ext cx="1613083" cy="698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3" name="Straight Connector 192"/>
          <p:cNvCxnSpPr/>
          <p:nvPr/>
        </p:nvCxnSpPr>
        <p:spPr>
          <a:xfrm>
            <a:off x="1971288" y="3082536"/>
            <a:ext cx="1013778" cy="0"/>
          </a:xfrm>
          <a:prstGeom prst="line">
            <a:avLst/>
          </a:prstGeom>
          <a:ln w="825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1971288" y="3082536"/>
            <a:ext cx="1013778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51"/>
          <p:cNvGrpSpPr/>
          <p:nvPr/>
        </p:nvGrpSpPr>
        <p:grpSpPr>
          <a:xfrm rot="19083159">
            <a:off x="6669973" y="2966354"/>
            <a:ext cx="376619" cy="1414996"/>
            <a:chOff x="6876499" y="2753771"/>
            <a:chExt cx="597268" cy="1414996"/>
          </a:xfrm>
        </p:grpSpPr>
        <p:sp>
          <p:nvSpPr>
            <p:cNvPr id="153" name="Arc 152"/>
            <p:cNvSpPr/>
            <p:nvPr/>
          </p:nvSpPr>
          <p:spPr>
            <a:xfrm rot="16026480">
              <a:off x="6924256" y="3182405"/>
              <a:ext cx="542925" cy="441682"/>
            </a:xfrm>
            <a:prstGeom prst="arc">
              <a:avLst>
                <a:gd name="adj1" fmla="val 19199716"/>
                <a:gd name="adj2" fmla="val 2379560"/>
              </a:avLst>
            </a:pr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4" name="Straight Arrow Connector 163"/>
            <p:cNvCxnSpPr>
              <a:cxnSpLocks noChangeShapeType="1"/>
            </p:cNvCxnSpPr>
            <p:nvPr/>
          </p:nvCxnSpPr>
          <p:spPr bwMode="auto">
            <a:xfrm rot="5400000">
              <a:off x="6631318" y="3326317"/>
              <a:ext cx="1414995" cy="269903"/>
            </a:xfrm>
            <a:prstGeom prst="straightConnector1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75" name="Straight Arrow Connector 174"/>
            <p:cNvCxnSpPr>
              <a:cxnSpLocks noChangeShapeType="1"/>
            </p:cNvCxnSpPr>
            <p:nvPr/>
          </p:nvCxnSpPr>
          <p:spPr bwMode="auto">
            <a:xfrm rot="16200000" flipH="1">
              <a:off x="6345895" y="3310802"/>
              <a:ext cx="1388569" cy="327361"/>
            </a:xfrm>
            <a:prstGeom prst="straightConnector1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12" name="Group 175"/>
          <p:cNvGrpSpPr/>
          <p:nvPr/>
        </p:nvGrpSpPr>
        <p:grpSpPr>
          <a:xfrm>
            <a:off x="7146223" y="2766329"/>
            <a:ext cx="376619" cy="1414996"/>
            <a:chOff x="6876499" y="2753771"/>
            <a:chExt cx="597268" cy="1414996"/>
          </a:xfrm>
        </p:grpSpPr>
        <p:sp>
          <p:nvSpPr>
            <p:cNvPr id="177" name="Arc 176"/>
            <p:cNvSpPr/>
            <p:nvPr/>
          </p:nvSpPr>
          <p:spPr>
            <a:xfrm rot="16026480">
              <a:off x="6924256" y="3182405"/>
              <a:ext cx="542925" cy="441682"/>
            </a:xfrm>
            <a:prstGeom prst="arc">
              <a:avLst>
                <a:gd name="adj1" fmla="val 19199716"/>
                <a:gd name="adj2" fmla="val 2379560"/>
              </a:avLst>
            </a:pr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Arrow Connector 177"/>
            <p:cNvCxnSpPr>
              <a:cxnSpLocks noChangeShapeType="1"/>
            </p:cNvCxnSpPr>
            <p:nvPr/>
          </p:nvCxnSpPr>
          <p:spPr bwMode="auto">
            <a:xfrm rot="5400000">
              <a:off x="6631318" y="3326317"/>
              <a:ext cx="1414995" cy="269903"/>
            </a:xfrm>
            <a:prstGeom prst="straightConnector1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81" name="Straight Arrow Connector 180"/>
            <p:cNvCxnSpPr>
              <a:cxnSpLocks noChangeShapeType="1"/>
            </p:cNvCxnSpPr>
            <p:nvPr/>
          </p:nvCxnSpPr>
          <p:spPr bwMode="auto">
            <a:xfrm rot="16200000" flipH="1">
              <a:off x="6345895" y="3310802"/>
              <a:ext cx="1388569" cy="327361"/>
            </a:xfrm>
            <a:prstGeom prst="straightConnector1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13" name="Group 181"/>
          <p:cNvGrpSpPr/>
          <p:nvPr/>
        </p:nvGrpSpPr>
        <p:grpSpPr>
          <a:xfrm rot="2627479">
            <a:off x="7612948" y="2933017"/>
            <a:ext cx="376619" cy="1414996"/>
            <a:chOff x="6876499" y="2753771"/>
            <a:chExt cx="597268" cy="1414996"/>
          </a:xfrm>
        </p:grpSpPr>
        <p:sp>
          <p:nvSpPr>
            <p:cNvPr id="183" name="Arc 182"/>
            <p:cNvSpPr/>
            <p:nvPr/>
          </p:nvSpPr>
          <p:spPr>
            <a:xfrm rot="16026480">
              <a:off x="6924256" y="3182405"/>
              <a:ext cx="542925" cy="441682"/>
            </a:xfrm>
            <a:prstGeom prst="arc">
              <a:avLst>
                <a:gd name="adj1" fmla="val 19199716"/>
                <a:gd name="adj2" fmla="val 2379560"/>
              </a:avLst>
            </a:pr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4" name="Straight Arrow Connector 183"/>
            <p:cNvCxnSpPr>
              <a:cxnSpLocks noChangeShapeType="1"/>
            </p:cNvCxnSpPr>
            <p:nvPr/>
          </p:nvCxnSpPr>
          <p:spPr bwMode="auto">
            <a:xfrm rot="5400000">
              <a:off x="6631318" y="3326317"/>
              <a:ext cx="1414995" cy="269903"/>
            </a:xfrm>
            <a:prstGeom prst="straightConnector1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87" name="Straight Arrow Connector 186"/>
            <p:cNvCxnSpPr>
              <a:cxnSpLocks noChangeShapeType="1"/>
            </p:cNvCxnSpPr>
            <p:nvPr/>
          </p:nvCxnSpPr>
          <p:spPr bwMode="auto">
            <a:xfrm rot="16200000" flipH="1">
              <a:off x="6345895" y="3310802"/>
              <a:ext cx="1388569" cy="327361"/>
            </a:xfrm>
            <a:prstGeom prst="straightConnector1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14" name="Group 187"/>
          <p:cNvGrpSpPr/>
          <p:nvPr/>
        </p:nvGrpSpPr>
        <p:grpSpPr>
          <a:xfrm rot="4168655">
            <a:off x="7817736" y="3209242"/>
            <a:ext cx="376619" cy="1414996"/>
            <a:chOff x="6876499" y="2753771"/>
            <a:chExt cx="597268" cy="1414996"/>
          </a:xfrm>
        </p:grpSpPr>
        <p:sp>
          <p:nvSpPr>
            <p:cNvPr id="189" name="Arc 188"/>
            <p:cNvSpPr/>
            <p:nvPr/>
          </p:nvSpPr>
          <p:spPr>
            <a:xfrm rot="16026480">
              <a:off x="6924256" y="3182405"/>
              <a:ext cx="542925" cy="441682"/>
            </a:xfrm>
            <a:prstGeom prst="arc">
              <a:avLst>
                <a:gd name="adj1" fmla="val 19199716"/>
                <a:gd name="adj2" fmla="val 2379560"/>
              </a:avLst>
            </a:pr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0" name="Straight Arrow Connector 189"/>
            <p:cNvCxnSpPr>
              <a:cxnSpLocks noChangeShapeType="1"/>
            </p:cNvCxnSpPr>
            <p:nvPr/>
          </p:nvCxnSpPr>
          <p:spPr bwMode="auto">
            <a:xfrm rot="5400000">
              <a:off x="6631318" y="3326317"/>
              <a:ext cx="1414995" cy="269903"/>
            </a:xfrm>
            <a:prstGeom prst="straightConnector1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95" name="Straight Arrow Connector 194"/>
            <p:cNvCxnSpPr>
              <a:cxnSpLocks noChangeShapeType="1"/>
            </p:cNvCxnSpPr>
            <p:nvPr/>
          </p:nvCxnSpPr>
          <p:spPr bwMode="auto">
            <a:xfrm rot="16200000" flipH="1">
              <a:off x="6345895" y="3310802"/>
              <a:ext cx="1388569" cy="327361"/>
            </a:xfrm>
            <a:prstGeom prst="straightConnector1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115" name="Arc 114"/>
          <p:cNvSpPr/>
          <p:nvPr/>
        </p:nvSpPr>
        <p:spPr>
          <a:xfrm>
            <a:off x="5909629" y="2782676"/>
            <a:ext cx="2875596" cy="2976773"/>
          </a:xfrm>
          <a:prstGeom prst="arc">
            <a:avLst>
              <a:gd name="adj1" fmla="val 10919526"/>
              <a:gd name="adj2" fmla="val 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95"/>
          <p:cNvGrpSpPr/>
          <p:nvPr/>
        </p:nvGrpSpPr>
        <p:grpSpPr>
          <a:xfrm>
            <a:off x="7116151" y="4103529"/>
            <a:ext cx="468665" cy="168371"/>
            <a:chOff x="7219950" y="4229100"/>
            <a:chExt cx="847725" cy="266700"/>
          </a:xfrm>
        </p:grpSpPr>
        <p:sp>
          <p:nvSpPr>
            <p:cNvPr id="98" name="Flowchart: Connector 97"/>
            <p:cNvSpPr/>
            <p:nvPr/>
          </p:nvSpPr>
          <p:spPr>
            <a:xfrm>
              <a:off x="7515225" y="4229100"/>
              <a:ext cx="247650" cy="266700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lowchart: Terminator 102"/>
            <p:cNvSpPr/>
            <p:nvPr/>
          </p:nvSpPr>
          <p:spPr>
            <a:xfrm>
              <a:off x="7219950" y="4248150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lowchart: Terminator 107"/>
            <p:cNvSpPr/>
            <p:nvPr/>
          </p:nvSpPr>
          <p:spPr>
            <a:xfrm>
              <a:off x="7753350" y="4238625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15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Vision on mobile embedded platforms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36925" y="6470907"/>
            <a:ext cx="695325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92D050"/>
                </a:solidFill>
              </a:rPr>
              <a:t>*AAA battery (Alkaline) 1000mAh and 1.5V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2955" y="1096664"/>
            <a:ext cx="2774731" cy="1881778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374549" y="2992874"/>
            <a:ext cx="2591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US" sz="2400" dirty="0" smtClean="0">
                <a:solidFill>
                  <a:srgbClr val="FFB953"/>
                </a:solidFill>
              </a:rPr>
              <a:t>Embedded systems</a:t>
            </a:r>
          </a:p>
        </p:txBody>
      </p:sp>
      <p:graphicFrame>
        <p:nvGraphicFramePr>
          <p:cNvPr id="543747" name="Object 3"/>
          <p:cNvGraphicFramePr>
            <a:graphicFrameLocks noChangeAspect="1"/>
          </p:cNvGraphicFramePr>
          <p:nvPr/>
        </p:nvGraphicFramePr>
        <p:xfrm>
          <a:off x="2801249" y="1070679"/>
          <a:ext cx="1271523" cy="636553"/>
        </p:xfrm>
        <a:graphic>
          <a:graphicData uri="http://schemas.openxmlformats.org/presentationml/2006/ole">
            <p:oleObj spid="_x0000_s543747" name="Equation" r:id="rId4" imgW="355320" imgH="177480" progId="Equation.3">
              <p:embed/>
            </p:oleObj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4735845" y="1083538"/>
            <a:ext cx="1749571" cy="1876694"/>
            <a:chOff x="4688251" y="1218861"/>
            <a:chExt cx="1251920" cy="1722329"/>
          </a:xfrm>
        </p:grpSpPr>
        <p:grpSp>
          <p:nvGrpSpPr>
            <p:cNvPr id="22" name="Group 21"/>
            <p:cNvGrpSpPr/>
            <p:nvPr/>
          </p:nvGrpSpPr>
          <p:grpSpPr>
            <a:xfrm>
              <a:off x="4814654" y="1307855"/>
              <a:ext cx="1005392" cy="1524561"/>
              <a:chOff x="5274736" y="1129173"/>
              <a:chExt cx="1553566" cy="1931161"/>
            </a:xfrm>
          </p:grpSpPr>
          <p:pic>
            <p:nvPicPr>
              <p:cNvPr id="543750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75225" y="1129173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90146" y="1129173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05067" y="1129173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19988" y="1129173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534909" y="1129173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74736" y="2096428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89657" y="2096428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04578" y="2096428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19499" y="2096428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534418" y="2096428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9" name="Double Bracket 38"/>
            <p:cNvSpPr/>
            <p:nvPr/>
          </p:nvSpPr>
          <p:spPr>
            <a:xfrm>
              <a:off x="4688251" y="1218861"/>
              <a:ext cx="1251920" cy="1722329"/>
            </a:xfrm>
            <a:prstGeom prst="bracketPair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6383095" y="956677"/>
            <a:ext cx="248945" cy="324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92D050"/>
                </a:solidFill>
              </a:rPr>
              <a:t>*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87898" y="1640256"/>
            <a:ext cx="1111852" cy="691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US" sz="4000" dirty="0" smtClean="0">
                <a:solidFill>
                  <a:srgbClr val="FFB953"/>
                </a:solidFill>
              </a:rPr>
              <a:t>1 hour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6591080" y="1578341"/>
            <a:ext cx="273477" cy="84635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52"/>
            <a:ext cx="9144000" cy="1143000"/>
          </a:xfrm>
        </p:spPr>
        <p:txBody>
          <a:bodyPr>
            <a:noAutofit/>
          </a:bodyPr>
          <a:lstStyle/>
          <a:p>
            <a:r>
              <a:rPr lang="en-US" sz="3900" dirty="0" smtClean="0">
                <a:solidFill>
                  <a:srgbClr val="FFFF0D"/>
                </a:solidFill>
              </a:rPr>
              <a:t>Plot Angular support vs. Viewing direction</a:t>
            </a:r>
            <a:endParaRPr lang="en-US" sz="3900" dirty="0">
              <a:solidFill>
                <a:srgbClr val="FFFF0D"/>
              </a:solidFill>
            </a:endParaRPr>
          </a:p>
        </p:txBody>
      </p:sp>
      <p:grpSp>
        <p:nvGrpSpPr>
          <p:cNvPr id="6" name="Group 102"/>
          <p:cNvGrpSpPr/>
          <p:nvPr/>
        </p:nvGrpSpPr>
        <p:grpSpPr>
          <a:xfrm>
            <a:off x="8722069" y="3477599"/>
            <a:ext cx="279056" cy="272257"/>
            <a:chOff x="1903541" y="3344100"/>
            <a:chExt cx="376325" cy="361258"/>
          </a:xfrm>
        </p:grpSpPr>
        <p:sp>
          <p:nvSpPr>
            <p:cNvPr id="119" name="Oval 118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26" name="Oval 125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" name="Group 102"/>
          <p:cNvGrpSpPr/>
          <p:nvPr/>
        </p:nvGrpSpPr>
        <p:grpSpPr>
          <a:xfrm>
            <a:off x="5673198" y="3477599"/>
            <a:ext cx="279056" cy="272257"/>
            <a:chOff x="1903541" y="3344100"/>
            <a:chExt cx="376325" cy="361258"/>
          </a:xfrm>
        </p:grpSpPr>
        <p:sp>
          <p:nvSpPr>
            <p:cNvPr id="131" name="Oval 13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7" name="Oval 13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38" name="Oval 13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39" name="Oval 13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8" name="Group 102"/>
          <p:cNvGrpSpPr/>
          <p:nvPr/>
        </p:nvGrpSpPr>
        <p:grpSpPr>
          <a:xfrm>
            <a:off x="6981675" y="2089606"/>
            <a:ext cx="696741" cy="618942"/>
            <a:chOff x="1903541" y="3344100"/>
            <a:chExt cx="376325" cy="361258"/>
          </a:xfrm>
        </p:grpSpPr>
        <p:sp>
          <p:nvSpPr>
            <p:cNvPr id="143" name="Oval 142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44" name="Oval 143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45" name="Oval 144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47" name="Oval 146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50" name="Oval 149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51" name="Oval 150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9" name="Group 102"/>
          <p:cNvGrpSpPr/>
          <p:nvPr/>
        </p:nvGrpSpPr>
        <p:grpSpPr>
          <a:xfrm>
            <a:off x="8260102" y="2695791"/>
            <a:ext cx="476594" cy="425597"/>
            <a:chOff x="1903541" y="3344100"/>
            <a:chExt cx="376325" cy="361258"/>
          </a:xfrm>
        </p:grpSpPr>
        <p:sp>
          <p:nvSpPr>
            <p:cNvPr id="155" name="Oval 154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56" name="Oval 155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57" name="Oval 156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58" name="Oval 157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59" name="Oval 158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0" name="Oval 159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1" name="Oval 160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62" name="Oval 161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3" name="Oval 162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0" name="Group 102"/>
          <p:cNvGrpSpPr/>
          <p:nvPr/>
        </p:nvGrpSpPr>
        <p:grpSpPr>
          <a:xfrm>
            <a:off x="5946048" y="2695791"/>
            <a:ext cx="476594" cy="425597"/>
            <a:chOff x="1903541" y="3344100"/>
            <a:chExt cx="376325" cy="361258"/>
          </a:xfrm>
        </p:grpSpPr>
        <p:sp>
          <p:nvSpPr>
            <p:cNvPr id="165" name="Oval 164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6" name="Oval 165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7" name="Oval 166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8" name="Oval 167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69" name="Oval 168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70" name="Oval 169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71" name="Oval 170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72" name="Oval 171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73" name="Oval 172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15" name="Arc 114"/>
          <p:cNvSpPr/>
          <p:nvPr/>
        </p:nvSpPr>
        <p:spPr>
          <a:xfrm>
            <a:off x="5909629" y="2782676"/>
            <a:ext cx="2875596" cy="2976773"/>
          </a:xfrm>
          <a:prstGeom prst="arc">
            <a:avLst>
              <a:gd name="adj1" fmla="val 10919526"/>
              <a:gd name="adj2" fmla="val 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95"/>
          <p:cNvGrpSpPr/>
          <p:nvPr/>
        </p:nvGrpSpPr>
        <p:grpSpPr>
          <a:xfrm>
            <a:off x="7116151" y="4103529"/>
            <a:ext cx="468665" cy="168371"/>
            <a:chOff x="7219950" y="4229100"/>
            <a:chExt cx="847725" cy="266700"/>
          </a:xfrm>
        </p:grpSpPr>
        <p:sp>
          <p:nvSpPr>
            <p:cNvPr id="98" name="Flowchart: Connector 97"/>
            <p:cNvSpPr/>
            <p:nvPr/>
          </p:nvSpPr>
          <p:spPr>
            <a:xfrm>
              <a:off x="7515225" y="4229100"/>
              <a:ext cx="247650" cy="266700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lowchart: Terminator 102"/>
            <p:cNvSpPr/>
            <p:nvPr/>
          </p:nvSpPr>
          <p:spPr>
            <a:xfrm>
              <a:off x="7219950" y="4248150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lowchart: Terminator 107"/>
            <p:cNvSpPr/>
            <p:nvPr/>
          </p:nvSpPr>
          <p:spPr>
            <a:xfrm>
              <a:off x="7753350" y="4238625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7" name="Straight Arrow Connector 116"/>
          <p:cNvCxnSpPr/>
          <p:nvPr/>
        </p:nvCxnSpPr>
        <p:spPr>
          <a:xfrm rot="16200000" flipV="1">
            <a:off x="-796249" y="3162300"/>
            <a:ext cx="2971800" cy="1905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V="1">
            <a:off x="699177" y="4638678"/>
            <a:ext cx="3228977" cy="952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Oval 139"/>
          <p:cNvSpPr/>
          <p:nvPr/>
        </p:nvSpPr>
        <p:spPr>
          <a:xfrm>
            <a:off x="2152252" y="2363372"/>
            <a:ext cx="16881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446523" y="3261359"/>
            <a:ext cx="16881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879083" y="3230879"/>
            <a:ext cx="16881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895539" y="4300024"/>
            <a:ext cx="16881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3425378" y="4353950"/>
            <a:ext cx="16881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1127245" y="4602090"/>
            <a:ext cx="2364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Viewing direction</a:t>
            </a:r>
          </a:p>
        </p:txBody>
      </p:sp>
      <p:grpSp>
        <p:nvGrpSpPr>
          <p:cNvPr id="196" name="Group 102"/>
          <p:cNvGrpSpPr/>
          <p:nvPr/>
        </p:nvGrpSpPr>
        <p:grpSpPr>
          <a:xfrm>
            <a:off x="824533" y="3913000"/>
            <a:ext cx="279056" cy="272257"/>
            <a:chOff x="1903541" y="3344100"/>
            <a:chExt cx="376325" cy="361258"/>
          </a:xfrm>
        </p:grpSpPr>
        <p:sp>
          <p:nvSpPr>
            <p:cNvPr id="197" name="Oval 196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98" name="Oval 197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99" name="Oval 198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00" name="Oval 199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01" name="Oval 200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02" name="Oval 201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03" name="Oval 202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204" name="Oval 203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05" name="Oval 204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06" name="Group 31"/>
          <p:cNvGrpSpPr/>
          <p:nvPr/>
        </p:nvGrpSpPr>
        <p:grpSpPr>
          <a:xfrm>
            <a:off x="734102" y="2420782"/>
            <a:ext cx="3041650" cy="2194081"/>
            <a:chOff x="5454650" y="2392363"/>
            <a:chExt cx="2689225" cy="2089150"/>
          </a:xfrm>
        </p:grpSpPr>
        <p:sp>
          <p:nvSpPr>
            <p:cNvPr id="207" name="Freeform 9"/>
            <p:cNvSpPr>
              <a:spLocks/>
            </p:cNvSpPr>
            <p:nvPr/>
          </p:nvSpPr>
          <p:spPr bwMode="auto">
            <a:xfrm>
              <a:off x="5454650" y="2468563"/>
              <a:ext cx="1158875" cy="2012950"/>
            </a:xfrm>
            <a:custGeom>
              <a:avLst/>
              <a:gdLst/>
              <a:ahLst/>
              <a:cxnLst>
                <a:cxn ang="0">
                  <a:pos x="106" y="11288"/>
                </a:cxn>
                <a:cxn ang="0">
                  <a:pos x="247" y="11218"/>
                </a:cxn>
                <a:cxn ang="0">
                  <a:pos x="423" y="11147"/>
                </a:cxn>
                <a:cxn ang="0">
                  <a:pos x="564" y="11041"/>
                </a:cxn>
                <a:cxn ang="0">
                  <a:pos x="705" y="10900"/>
                </a:cxn>
                <a:cxn ang="0">
                  <a:pos x="882" y="10759"/>
                </a:cxn>
                <a:cxn ang="0">
                  <a:pos x="1023" y="10618"/>
                </a:cxn>
                <a:cxn ang="0">
                  <a:pos x="1164" y="10406"/>
                </a:cxn>
                <a:cxn ang="0">
                  <a:pos x="1340" y="10230"/>
                </a:cxn>
                <a:cxn ang="0">
                  <a:pos x="1481" y="9983"/>
                </a:cxn>
                <a:cxn ang="0">
                  <a:pos x="1622" y="9771"/>
                </a:cxn>
                <a:cxn ang="0">
                  <a:pos x="1799" y="9489"/>
                </a:cxn>
                <a:cxn ang="0">
                  <a:pos x="1940" y="9207"/>
                </a:cxn>
                <a:cxn ang="0">
                  <a:pos x="2081" y="8925"/>
                </a:cxn>
                <a:cxn ang="0">
                  <a:pos x="2257" y="8607"/>
                </a:cxn>
                <a:cxn ang="0">
                  <a:pos x="2399" y="8290"/>
                </a:cxn>
                <a:cxn ang="0">
                  <a:pos x="2540" y="7972"/>
                </a:cxn>
                <a:cxn ang="0">
                  <a:pos x="2716" y="7620"/>
                </a:cxn>
                <a:cxn ang="0">
                  <a:pos x="2857" y="7267"/>
                </a:cxn>
                <a:cxn ang="0">
                  <a:pos x="2998" y="6879"/>
                </a:cxn>
                <a:cxn ang="0">
                  <a:pos x="3175" y="6526"/>
                </a:cxn>
                <a:cxn ang="0">
                  <a:pos x="3316" y="6138"/>
                </a:cxn>
                <a:cxn ang="0">
                  <a:pos x="3457" y="5750"/>
                </a:cxn>
                <a:cxn ang="0">
                  <a:pos x="3633" y="5397"/>
                </a:cxn>
                <a:cxn ang="0">
                  <a:pos x="3774" y="5009"/>
                </a:cxn>
                <a:cxn ang="0">
                  <a:pos x="3915" y="4621"/>
                </a:cxn>
                <a:cxn ang="0">
                  <a:pos x="4092" y="4233"/>
                </a:cxn>
                <a:cxn ang="0">
                  <a:pos x="4233" y="3880"/>
                </a:cxn>
                <a:cxn ang="0">
                  <a:pos x="4374" y="3528"/>
                </a:cxn>
                <a:cxn ang="0">
                  <a:pos x="4550" y="3175"/>
                </a:cxn>
                <a:cxn ang="0">
                  <a:pos x="4691" y="2822"/>
                </a:cxn>
                <a:cxn ang="0">
                  <a:pos x="4832" y="2469"/>
                </a:cxn>
                <a:cxn ang="0">
                  <a:pos x="5009" y="2152"/>
                </a:cxn>
                <a:cxn ang="0">
                  <a:pos x="5150" y="1834"/>
                </a:cxn>
                <a:cxn ang="0">
                  <a:pos x="5291" y="1552"/>
                </a:cxn>
                <a:cxn ang="0">
                  <a:pos x="5467" y="1270"/>
                </a:cxn>
                <a:cxn ang="0">
                  <a:pos x="5609" y="1023"/>
                </a:cxn>
                <a:cxn ang="0">
                  <a:pos x="5750" y="776"/>
                </a:cxn>
                <a:cxn ang="0">
                  <a:pos x="5926" y="565"/>
                </a:cxn>
                <a:cxn ang="0">
                  <a:pos x="6067" y="388"/>
                </a:cxn>
                <a:cxn ang="0">
                  <a:pos x="6208" y="247"/>
                </a:cxn>
                <a:cxn ang="0">
                  <a:pos x="6385" y="106"/>
                </a:cxn>
              </a:cxnLst>
              <a:rect l="0" t="0" r="r" b="b"/>
              <a:pathLst>
                <a:path w="6490" h="11288">
                  <a:moveTo>
                    <a:pt x="0" y="11288"/>
                  </a:moveTo>
                  <a:lnTo>
                    <a:pt x="35" y="11288"/>
                  </a:lnTo>
                  <a:lnTo>
                    <a:pt x="106" y="11288"/>
                  </a:lnTo>
                  <a:lnTo>
                    <a:pt x="141" y="11253"/>
                  </a:lnTo>
                  <a:lnTo>
                    <a:pt x="211" y="11253"/>
                  </a:lnTo>
                  <a:lnTo>
                    <a:pt x="247" y="11218"/>
                  </a:lnTo>
                  <a:lnTo>
                    <a:pt x="317" y="11182"/>
                  </a:lnTo>
                  <a:lnTo>
                    <a:pt x="353" y="11147"/>
                  </a:lnTo>
                  <a:lnTo>
                    <a:pt x="423" y="11147"/>
                  </a:lnTo>
                  <a:lnTo>
                    <a:pt x="458" y="11112"/>
                  </a:lnTo>
                  <a:lnTo>
                    <a:pt x="494" y="11076"/>
                  </a:lnTo>
                  <a:lnTo>
                    <a:pt x="564" y="11041"/>
                  </a:lnTo>
                  <a:lnTo>
                    <a:pt x="599" y="11006"/>
                  </a:lnTo>
                  <a:lnTo>
                    <a:pt x="670" y="10971"/>
                  </a:lnTo>
                  <a:lnTo>
                    <a:pt x="705" y="10900"/>
                  </a:lnTo>
                  <a:lnTo>
                    <a:pt x="776" y="10865"/>
                  </a:lnTo>
                  <a:lnTo>
                    <a:pt x="811" y="10830"/>
                  </a:lnTo>
                  <a:lnTo>
                    <a:pt x="882" y="10759"/>
                  </a:lnTo>
                  <a:lnTo>
                    <a:pt x="917" y="10724"/>
                  </a:lnTo>
                  <a:lnTo>
                    <a:pt x="952" y="10653"/>
                  </a:lnTo>
                  <a:lnTo>
                    <a:pt x="1023" y="10618"/>
                  </a:lnTo>
                  <a:lnTo>
                    <a:pt x="1058" y="10547"/>
                  </a:lnTo>
                  <a:lnTo>
                    <a:pt x="1129" y="10477"/>
                  </a:lnTo>
                  <a:lnTo>
                    <a:pt x="1164" y="10406"/>
                  </a:lnTo>
                  <a:lnTo>
                    <a:pt x="1234" y="10371"/>
                  </a:lnTo>
                  <a:lnTo>
                    <a:pt x="1270" y="10300"/>
                  </a:lnTo>
                  <a:lnTo>
                    <a:pt x="1340" y="10230"/>
                  </a:lnTo>
                  <a:lnTo>
                    <a:pt x="1376" y="10159"/>
                  </a:lnTo>
                  <a:lnTo>
                    <a:pt x="1411" y="10089"/>
                  </a:lnTo>
                  <a:lnTo>
                    <a:pt x="1481" y="9983"/>
                  </a:lnTo>
                  <a:lnTo>
                    <a:pt x="1517" y="9912"/>
                  </a:lnTo>
                  <a:lnTo>
                    <a:pt x="1587" y="9842"/>
                  </a:lnTo>
                  <a:lnTo>
                    <a:pt x="1622" y="9771"/>
                  </a:lnTo>
                  <a:lnTo>
                    <a:pt x="1693" y="9665"/>
                  </a:lnTo>
                  <a:lnTo>
                    <a:pt x="1728" y="9595"/>
                  </a:lnTo>
                  <a:lnTo>
                    <a:pt x="1799" y="9489"/>
                  </a:lnTo>
                  <a:lnTo>
                    <a:pt x="1834" y="9419"/>
                  </a:lnTo>
                  <a:lnTo>
                    <a:pt x="1869" y="9313"/>
                  </a:lnTo>
                  <a:lnTo>
                    <a:pt x="1940" y="9207"/>
                  </a:lnTo>
                  <a:lnTo>
                    <a:pt x="1975" y="9136"/>
                  </a:lnTo>
                  <a:lnTo>
                    <a:pt x="2046" y="9031"/>
                  </a:lnTo>
                  <a:lnTo>
                    <a:pt x="2081" y="8925"/>
                  </a:lnTo>
                  <a:lnTo>
                    <a:pt x="2152" y="8819"/>
                  </a:lnTo>
                  <a:lnTo>
                    <a:pt x="2187" y="8713"/>
                  </a:lnTo>
                  <a:lnTo>
                    <a:pt x="2257" y="8607"/>
                  </a:lnTo>
                  <a:lnTo>
                    <a:pt x="2293" y="8501"/>
                  </a:lnTo>
                  <a:lnTo>
                    <a:pt x="2328" y="8396"/>
                  </a:lnTo>
                  <a:lnTo>
                    <a:pt x="2399" y="8290"/>
                  </a:lnTo>
                  <a:lnTo>
                    <a:pt x="2434" y="8184"/>
                  </a:lnTo>
                  <a:lnTo>
                    <a:pt x="2504" y="8078"/>
                  </a:lnTo>
                  <a:lnTo>
                    <a:pt x="2540" y="7972"/>
                  </a:lnTo>
                  <a:lnTo>
                    <a:pt x="2610" y="7831"/>
                  </a:lnTo>
                  <a:lnTo>
                    <a:pt x="2645" y="7725"/>
                  </a:lnTo>
                  <a:lnTo>
                    <a:pt x="2716" y="7620"/>
                  </a:lnTo>
                  <a:lnTo>
                    <a:pt x="2751" y="7514"/>
                  </a:lnTo>
                  <a:lnTo>
                    <a:pt x="2822" y="7373"/>
                  </a:lnTo>
                  <a:lnTo>
                    <a:pt x="2857" y="7267"/>
                  </a:lnTo>
                  <a:lnTo>
                    <a:pt x="2892" y="7126"/>
                  </a:lnTo>
                  <a:lnTo>
                    <a:pt x="2963" y="7020"/>
                  </a:lnTo>
                  <a:lnTo>
                    <a:pt x="2998" y="6879"/>
                  </a:lnTo>
                  <a:lnTo>
                    <a:pt x="3069" y="6773"/>
                  </a:lnTo>
                  <a:lnTo>
                    <a:pt x="3104" y="6632"/>
                  </a:lnTo>
                  <a:lnTo>
                    <a:pt x="3175" y="6526"/>
                  </a:lnTo>
                  <a:lnTo>
                    <a:pt x="3210" y="6385"/>
                  </a:lnTo>
                  <a:lnTo>
                    <a:pt x="3280" y="6279"/>
                  </a:lnTo>
                  <a:lnTo>
                    <a:pt x="3316" y="6138"/>
                  </a:lnTo>
                  <a:lnTo>
                    <a:pt x="3351" y="6032"/>
                  </a:lnTo>
                  <a:lnTo>
                    <a:pt x="3421" y="5891"/>
                  </a:lnTo>
                  <a:lnTo>
                    <a:pt x="3457" y="5750"/>
                  </a:lnTo>
                  <a:lnTo>
                    <a:pt x="3527" y="5644"/>
                  </a:lnTo>
                  <a:lnTo>
                    <a:pt x="3563" y="5503"/>
                  </a:lnTo>
                  <a:lnTo>
                    <a:pt x="3633" y="5397"/>
                  </a:lnTo>
                  <a:lnTo>
                    <a:pt x="3668" y="5256"/>
                  </a:lnTo>
                  <a:lnTo>
                    <a:pt x="3739" y="5115"/>
                  </a:lnTo>
                  <a:lnTo>
                    <a:pt x="3774" y="5009"/>
                  </a:lnTo>
                  <a:lnTo>
                    <a:pt x="3810" y="4868"/>
                  </a:lnTo>
                  <a:lnTo>
                    <a:pt x="3880" y="4762"/>
                  </a:lnTo>
                  <a:lnTo>
                    <a:pt x="3915" y="4621"/>
                  </a:lnTo>
                  <a:lnTo>
                    <a:pt x="3986" y="4480"/>
                  </a:lnTo>
                  <a:lnTo>
                    <a:pt x="4021" y="4374"/>
                  </a:lnTo>
                  <a:lnTo>
                    <a:pt x="4092" y="4233"/>
                  </a:lnTo>
                  <a:lnTo>
                    <a:pt x="4127" y="4127"/>
                  </a:lnTo>
                  <a:lnTo>
                    <a:pt x="4198" y="3986"/>
                  </a:lnTo>
                  <a:lnTo>
                    <a:pt x="4233" y="3880"/>
                  </a:lnTo>
                  <a:lnTo>
                    <a:pt x="4268" y="3739"/>
                  </a:lnTo>
                  <a:lnTo>
                    <a:pt x="4339" y="3633"/>
                  </a:lnTo>
                  <a:lnTo>
                    <a:pt x="4374" y="3528"/>
                  </a:lnTo>
                  <a:lnTo>
                    <a:pt x="4444" y="3387"/>
                  </a:lnTo>
                  <a:lnTo>
                    <a:pt x="4480" y="3281"/>
                  </a:lnTo>
                  <a:lnTo>
                    <a:pt x="4550" y="3175"/>
                  </a:lnTo>
                  <a:lnTo>
                    <a:pt x="4586" y="3034"/>
                  </a:lnTo>
                  <a:lnTo>
                    <a:pt x="4656" y="2928"/>
                  </a:lnTo>
                  <a:lnTo>
                    <a:pt x="4691" y="2822"/>
                  </a:lnTo>
                  <a:lnTo>
                    <a:pt x="4727" y="2716"/>
                  </a:lnTo>
                  <a:lnTo>
                    <a:pt x="4797" y="2575"/>
                  </a:lnTo>
                  <a:lnTo>
                    <a:pt x="4832" y="2469"/>
                  </a:lnTo>
                  <a:lnTo>
                    <a:pt x="4903" y="2364"/>
                  </a:lnTo>
                  <a:lnTo>
                    <a:pt x="4938" y="2258"/>
                  </a:lnTo>
                  <a:lnTo>
                    <a:pt x="5009" y="2152"/>
                  </a:lnTo>
                  <a:lnTo>
                    <a:pt x="5044" y="2046"/>
                  </a:lnTo>
                  <a:lnTo>
                    <a:pt x="5115" y="1940"/>
                  </a:lnTo>
                  <a:lnTo>
                    <a:pt x="5150" y="1834"/>
                  </a:lnTo>
                  <a:lnTo>
                    <a:pt x="5221" y="1764"/>
                  </a:lnTo>
                  <a:lnTo>
                    <a:pt x="5256" y="1658"/>
                  </a:lnTo>
                  <a:lnTo>
                    <a:pt x="5291" y="1552"/>
                  </a:lnTo>
                  <a:lnTo>
                    <a:pt x="5362" y="1482"/>
                  </a:lnTo>
                  <a:lnTo>
                    <a:pt x="5397" y="1376"/>
                  </a:lnTo>
                  <a:lnTo>
                    <a:pt x="5467" y="1270"/>
                  </a:lnTo>
                  <a:lnTo>
                    <a:pt x="5503" y="1199"/>
                  </a:lnTo>
                  <a:lnTo>
                    <a:pt x="5573" y="1094"/>
                  </a:lnTo>
                  <a:lnTo>
                    <a:pt x="5609" y="1023"/>
                  </a:lnTo>
                  <a:lnTo>
                    <a:pt x="5679" y="953"/>
                  </a:lnTo>
                  <a:lnTo>
                    <a:pt x="5714" y="847"/>
                  </a:lnTo>
                  <a:lnTo>
                    <a:pt x="5750" y="776"/>
                  </a:lnTo>
                  <a:lnTo>
                    <a:pt x="5820" y="706"/>
                  </a:lnTo>
                  <a:lnTo>
                    <a:pt x="5855" y="635"/>
                  </a:lnTo>
                  <a:lnTo>
                    <a:pt x="5926" y="565"/>
                  </a:lnTo>
                  <a:lnTo>
                    <a:pt x="5961" y="494"/>
                  </a:lnTo>
                  <a:lnTo>
                    <a:pt x="6032" y="459"/>
                  </a:lnTo>
                  <a:lnTo>
                    <a:pt x="6067" y="388"/>
                  </a:lnTo>
                  <a:lnTo>
                    <a:pt x="6138" y="353"/>
                  </a:lnTo>
                  <a:lnTo>
                    <a:pt x="6173" y="282"/>
                  </a:lnTo>
                  <a:lnTo>
                    <a:pt x="6208" y="247"/>
                  </a:lnTo>
                  <a:lnTo>
                    <a:pt x="6279" y="176"/>
                  </a:lnTo>
                  <a:lnTo>
                    <a:pt x="6314" y="141"/>
                  </a:lnTo>
                  <a:lnTo>
                    <a:pt x="6385" y="106"/>
                  </a:lnTo>
                  <a:lnTo>
                    <a:pt x="6420" y="35"/>
                  </a:lnTo>
                  <a:lnTo>
                    <a:pt x="6490" y="0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0"/>
            <p:cNvSpPr>
              <a:spLocks/>
            </p:cNvSpPr>
            <p:nvPr/>
          </p:nvSpPr>
          <p:spPr bwMode="auto">
            <a:xfrm>
              <a:off x="6613525" y="2392363"/>
              <a:ext cx="1152525" cy="1668462"/>
            </a:xfrm>
            <a:custGeom>
              <a:avLst/>
              <a:gdLst/>
              <a:ahLst/>
              <a:cxnLst>
                <a:cxn ang="0">
                  <a:pos x="106" y="353"/>
                </a:cxn>
                <a:cxn ang="0">
                  <a:pos x="247" y="247"/>
                </a:cxn>
                <a:cxn ang="0">
                  <a:pos x="388" y="176"/>
                </a:cxn>
                <a:cxn ang="0">
                  <a:pos x="565" y="106"/>
                </a:cxn>
                <a:cxn ang="0">
                  <a:pos x="706" y="35"/>
                </a:cxn>
                <a:cxn ang="0">
                  <a:pos x="847" y="35"/>
                </a:cxn>
                <a:cxn ang="0">
                  <a:pos x="1023" y="0"/>
                </a:cxn>
                <a:cxn ang="0">
                  <a:pos x="1164" y="0"/>
                </a:cxn>
                <a:cxn ang="0">
                  <a:pos x="1306" y="35"/>
                </a:cxn>
                <a:cxn ang="0">
                  <a:pos x="1482" y="70"/>
                </a:cxn>
                <a:cxn ang="0">
                  <a:pos x="1623" y="141"/>
                </a:cxn>
                <a:cxn ang="0">
                  <a:pos x="1764" y="211"/>
                </a:cxn>
                <a:cxn ang="0">
                  <a:pos x="1941" y="317"/>
                </a:cxn>
                <a:cxn ang="0">
                  <a:pos x="2082" y="423"/>
                </a:cxn>
                <a:cxn ang="0">
                  <a:pos x="2223" y="564"/>
                </a:cxn>
                <a:cxn ang="0">
                  <a:pos x="2399" y="705"/>
                </a:cxn>
                <a:cxn ang="0">
                  <a:pos x="2540" y="882"/>
                </a:cxn>
                <a:cxn ang="0">
                  <a:pos x="2681" y="1058"/>
                </a:cxn>
                <a:cxn ang="0">
                  <a:pos x="2858" y="1270"/>
                </a:cxn>
                <a:cxn ang="0">
                  <a:pos x="2999" y="1517"/>
                </a:cxn>
                <a:cxn ang="0">
                  <a:pos x="3140" y="1799"/>
                </a:cxn>
                <a:cxn ang="0">
                  <a:pos x="3316" y="2081"/>
                </a:cxn>
                <a:cxn ang="0">
                  <a:pos x="3457" y="2363"/>
                </a:cxn>
                <a:cxn ang="0">
                  <a:pos x="3598" y="2681"/>
                </a:cxn>
                <a:cxn ang="0">
                  <a:pos x="3775" y="2998"/>
                </a:cxn>
                <a:cxn ang="0">
                  <a:pos x="3916" y="3351"/>
                </a:cxn>
                <a:cxn ang="0">
                  <a:pos x="4057" y="3704"/>
                </a:cxn>
                <a:cxn ang="0">
                  <a:pos x="4233" y="4056"/>
                </a:cxn>
                <a:cxn ang="0">
                  <a:pos x="4375" y="4409"/>
                </a:cxn>
                <a:cxn ang="0">
                  <a:pos x="4516" y="4797"/>
                </a:cxn>
                <a:cxn ang="0">
                  <a:pos x="4692" y="5185"/>
                </a:cxn>
                <a:cxn ang="0">
                  <a:pos x="4833" y="5538"/>
                </a:cxn>
                <a:cxn ang="0">
                  <a:pos x="4974" y="5926"/>
                </a:cxn>
                <a:cxn ang="0">
                  <a:pos x="5151" y="6314"/>
                </a:cxn>
                <a:cxn ang="0">
                  <a:pos x="5292" y="6702"/>
                </a:cxn>
                <a:cxn ang="0">
                  <a:pos x="5433" y="7055"/>
                </a:cxn>
                <a:cxn ang="0">
                  <a:pos x="5609" y="7443"/>
                </a:cxn>
                <a:cxn ang="0">
                  <a:pos x="5750" y="7796"/>
                </a:cxn>
                <a:cxn ang="0">
                  <a:pos x="5891" y="8148"/>
                </a:cxn>
                <a:cxn ang="0">
                  <a:pos x="6068" y="8501"/>
                </a:cxn>
                <a:cxn ang="0">
                  <a:pos x="6209" y="8819"/>
                </a:cxn>
                <a:cxn ang="0">
                  <a:pos x="6385" y="9136"/>
                </a:cxn>
              </a:cxnLst>
              <a:rect l="0" t="0" r="r" b="b"/>
              <a:pathLst>
                <a:path w="6456" h="9348">
                  <a:moveTo>
                    <a:pt x="0" y="423"/>
                  </a:moveTo>
                  <a:lnTo>
                    <a:pt x="36" y="388"/>
                  </a:lnTo>
                  <a:lnTo>
                    <a:pt x="106" y="353"/>
                  </a:lnTo>
                  <a:lnTo>
                    <a:pt x="142" y="317"/>
                  </a:lnTo>
                  <a:lnTo>
                    <a:pt x="177" y="282"/>
                  </a:lnTo>
                  <a:lnTo>
                    <a:pt x="247" y="247"/>
                  </a:lnTo>
                  <a:lnTo>
                    <a:pt x="283" y="211"/>
                  </a:lnTo>
                  <a:lnTo>
                    <a:pt x="353" y="176"/>
                  </a:lnTo>
                  <a:lnTo>
                    <a:pt x="388" y="176"/>
                  </a:lnTo>
                  <a:lnTo>
                    <a:pt x="459" y="141"/>
                  </a:lnTo>
                  <a:lnTo>
                    <a:pt x="494" y="106"/>
                  </a:lnTo>
                  <a:lnTo>
                    <a:pt x="565" y="106"/>
                  </a:lnTo>
                  <a:lnTo>
                    <a:pt x="600" y="70"/>
                  </a:lnTo>
                  <a:lnTo>
                    <a:pt x="635" y="70"/>
                  </a:lnTo>
                  <a:lnTo>
                    <a:pt x="706" y="35"/>
                  </a:lnTo>
                  <a:lnTo>
                    <a:pt x="741" y="35"/>
                  </a:lnTo>
                  <a:lnTo>
                    <a:pt x="812" y="35"/>
                  </a:lnTo>
                  <a:lnTo>
                    <a:pt x="847" y="35"/>
                  </a:lnTo>
                  <a:lnTo>
                    <a:pt x="918" y="0"/>
                  </a:lnTo>
                  <a:lnTo>
                    <a:pt x="953" y="0"/>
                  </a:lnTo>
                  <a:lnTo>
                    <a:pt x="1023" y="0"/>
                  </a:lnTo>
                  <a:lnTo>
                    <a:pt x="1059" y="0"/>
                  </a:lnTo>
                  <a:lnTo>
                    <a:pt x="1129" y="0"/>
                  </a:lnTo>
                  <a:lnTo>
                    <a:pt x="1164" y="0"/>
                  </a:lnTo>
                  <a:lnTo>
                    <a:pt x="1200" y="35"/>
                  </a:lnTo>
                  <a:lnTo>
                    <a:pt x="1270" y="35"/>
                  </a:lnTo>
                  <a:lnTo>
                    <a:pt x="1306" y="35"/>
                  </a:lnTo>
                  <a:lnTo>
                    <a:pt x="1376" y="35"/>
                  </a:lnTo>
                  <a:lnTo>
                    <a:pt x="1411" y="70"/>
                  </a:lnTo>
                  <a:lnTo>
                    <a:pt x="1482" y="70"/>
                  </a:lnTo>
                  <a:lnTo>
                    <a:pt x="1517" y="106"/>
                  </a:lnTo>
                  <a:lnTo>
                    <a:pt x="1588" y="106"/>
                  </a:lnTo>
                  <a:lnTo>
                    <a:pt x="1623" y="141"/>
                  </a:lnTo>
                  <a:lnTo>
                    <a:pt x="1658" y="176"/>
                  </a:lnTo>
                  <a:lnTo>
                    <a:pt x="1729" y="176"/>
                  </a:lnTo>
                  <a:lnTo>
                    <a:pt x="1764" y="211"/>
                  </a:lnTo>
                  <a:lnTo>
                    <a:pt x="1835" y="247"/>
                  </a:lnTo>
                  <a:lnTo>
                    <a:pt x="1870" y="282"/>
                  </a:lnTo>
                  <a:lnTo>
                    <a:pt x="1941" y="317"/>
                  </a:lnTo>
                  <a:lnTo>
                    <a:pt x="1976" y="353"/>
                  </a:lnTo>
                  <a:lnTo>
                    <a:pt x="2046" y="388"/>
                  </a:lnTo>
                  <a:lnTo>
                    <a:pt x="2082" y="423"/>
                  </a:lnTo>
                  <a:lnTo>
                    <a:pt x="2117" y="458"/>
                  </a:lnTo>
                  <a:lnTo>
                    <a:pt x="2187" y="529"/>
                  </a:lnTo>
                  <a:lnTo>
                    <a:pt x="2223" y="564"/>
                  </a:lnTo>
                  <a:lnTo>
                    <a:pt x="2293" y="599"/>
                  </a:lnTo>
                  <a:lnTo>
                    <a:pt x="2329" y="670"/>
                  </a:lnTo>
                  <a:lnTo>
                    <a:pt x="2399" y="705"/>
                  </a:lnTo>
                  <a:lnTo>
                    <a:pt x="2434" y="776"/>
                  </a:lnTo>
                  <a:lnTo>
                    <a:pt x="2505" y="811"/>
                  </a:lnTo>
                  <a:lnTo>
                    <a:pt x="2540" y="882"/>
                  </a:lnTo>
                  <a:lnTo>
                    <a:pt x="2575" y="917"/>
                  </a:lnTo>
                  <a:lnTo>
                    <a:pt x="2646" y="988"/>
                  </a:lnTo>
                  <a:lnTo>
                    <a:pt x="2681" y="1058"/>
                  </a:lnTo>
                  <a:lnTo>
                    <a:pt x="2752" y="1129"/>
                  </a:lnTo>
                  <a:lnTo>
                    <a:pt x="2787" y="1199"/>
                  </a:lnTo>
                  <a:lnTo>
                    <a:pt x="2858" y="1270"/>
                  </a:lnTo>
                  <a:lnTo>
                    <a:pt x="2893" y="1376"/>
                  </a:lnTo>
                  <a:lnTo>
                    <a:pt x="2964" y="1446"/>
                  </a:lnTo>
                  <a:lnTo>
                    <a:pt x="2999" y="1517"/>
                  </a:lnTo>
                  <a:lnTo>
                    <a:pt x="3034" y="1622"/>
                  </a:lnTo>
                  <a:lnTo>
                    <a:pt x="3105" y="1693"/>
                  </a:lnTo>
                  <a:lnTo>
                    <a:pt x="3140" y="1799"/>
                  </a:lnTo>
                  <a:lnTo>
                    <a:pt x="3210" y="1905"/>
                  </a:lnTo>
                  <a:lnTo>
                    <a:pt x="3246" y="1975"/>
                  </a:lnTo>
                  <a:lnTo>
                    <a:pt x="3316" y="2081"/>
                  </a:lnTo>
                  <a:lnTo>
                    <a:pt x="3352" y="2187"/>
                  </a:lnTo>
                  <a:lnTo>
                    <a:pt x="3422" y="2257"/>
                  </a:lnTo>
                  <a:lnTo>
                    <a:pt x="3457" y="2363"/>
                  </a:lnTo>
                  <a:lnTo>
                    <a:pt x="3493" y="2469"/>
                  </a:lnTo>
                  <a:lnTo>
                    <a:pt x="3563" y="2575"/>
                  </a:lnTo>
                  <a:lnTo>
                    <a:pt x="3598" y="2681"/>
                  </a:lnTo>
                  <a:lnTo>
                    <a:pt x="3669" y="2787"/>
                  </a:lnTo>
                  <a:lnTo>
                    <a:pt x="3704" y="2892"/>
                  </a:lnTo>
                  <a:lnTo>
                    <a:pt x="3775" y="2998"/>
                  </a:lnTo>
                  <a:lnTo>
                    <a:pt x="3810" y="3139"/>
                  </a:lnTo>
                  <a:lnTo>
                    <a:pt x="3881" y="3245"/>
                  </a:lnTo>
                  <a:lnTo>
                    <a:pt x="3916" y="3351"/>
                  </a:lnTo>
                  <a:lnTo>
                    <a:pt x="3986" y="3457"/>
                  </a:lnTo>
                  <a:lnTo>
                    <a:pt x="4022" y="3598"/>
                  </a:lnTo>
                  <a:lnTo>
                    <a:pt x="4057" y="3704"/>
                  </a:lnTo>
                  <a:lnTo>
                    <a:pt x="4128" y="3810"/>
                  </a:lnTo>
                  <a:lnTo>
                    <a:pt x="4163" y="3951"/>
                  </a:lnTo>
                  <a:lnTo>
                    <a:pt x="4233" y="4056"/>
                  </a:lnTo>
                  <a:lnTo>
                    <a:pt x="4269" y="4162"/>
                  </a:lnTo>
                  <a:lnTo>
                    <a:pt x="4339" y="4303"/>
                  </a:lnTo>
                  <a:lnTo>
                    <a:pt x="4375" y="4409"/>
                  </a:lnTo>
                  <a:lnTo>
                    <a:pt x="4445" y="4550"/>
                  </a:lnTo>
                  <a:lnTo>
                    <a:pt x="4480" y="4656"/>
                  </a:lnTo>
                  <a:lnTo>
                    <a:pt x="4516" y="4797"/>
                  </a:lnTo>
                  <a:lnTo>
                    <a:pt x="4586" y="4903"/>
                  </a:lnTo>
                  <a:lnTo>
                    <a:pt x="4621" y="5044"/>
                  </a:lnTo>
                  <a:lnTo>
                    <a:pt x="4692" y="5185"/>
                  </a:lnTo>
                  <a:lnTo>
                    <a:pt x="4727" y="5291"/>
                  </a:lnTo>
                  <a:lnTo>
                    <a:pt x="4798" y="5432"/>
                  </a:lnTo>
                  <a:lnTo>
                    <a:pt x="4833" y="5538"/>
                  </a:lnTo>
                  <a:lnTo>
                    <a:pt x="4904" y="5679"/>
                  </a:lnTo>
                  <a:lnTo>
                    <a:pt x="4939" y="5820"/>
                  </a:lnTo>
                  <a:lnTo>
                    <a:pt x="4974" y="5926"/>
                  </a:lnTo>
                  <a:lnTo>
                    <a:pt x="5045" y="6067"/>
                  </a:lnTo>
                  <a:lnTo>
                    <a:pt x="5080" y="6173"/>
                  </a:lnTo>
                  <a:lnTo>
                    <a:pt x="5151" y="6314"/>
                  </a:lnTo>
                  <a:lnTo>
                    <a:pt x="5186" y="6455"/>
                  </a:lnTo>
                  <a:lnTo>
                    <a:pt x="5256" y="6561"/>
                  </a:lnTo>
                  <a:lnTo>
                    <a:pt x="5292" y="6702"/>
                  </a:lnTo>
                  <a:lnTo>
                    <a:pt x="5362" y="6808"/>
                  </a:lnTo>
                  <a:lnTo>
                    <a:pt x="5397" y="6949"/>
                  </a:lnTo>
                  <a:lnTo>
                    <a:pt x="5433" y="7055"/>
                  </a:lnTo>
                  <a:lnTo>
                    <a:pt x="5503" y="7196"/>
                  </a:lnTo>
                  <a:lnTo>
                    <a:pt x="5539" y="7302"/>
                  </a:lnTo>
                  <a:lnTo>
                    <a:pt x="5609" y="7443"/>
                  </a:lnTo>
                  <a:lnTo>
                    <a:pt x="5644" y="7549"/>
                  </a:lnTo>
                  <a:lnTo>
                    <a:pt x="5715" y="7690"/>
                  </a:lnTo>
                  <a:lnTo>
                    <a:pt x="5750" y="7796"/>
                  </a:lnTo>
                  <a:lnTo>
                    <a:pt x="5821" y="7937"/>
                  </a:lnTo>
                  <a:lnTo>
                    <a:pt x="5856" y="8043"/>
                  </a:lnTo>
                  <a:lnTo>
                    <a:pt x="5891" y="8148"/>
                  </a:lnTo>
                  <a:lnTo>
                    <a:pt x="5962" y="8254"/>
                  </a:lnTo>
                  <a:lnTo>
                    <a:pt x="5997" y="8395"/>
                  </a:lnTo>
                  <a:lnTo>
                    <a:pt x="6068" y="8501"/>
                  </a:lnTo>
                  <a:lnTo>
                    <a:pt x="6103" y="8607"/>
                  </a:lnTo>
                  <a:lnTo>
                    <a:pt x="6174" y="8713"/>
                  </a:lnTo>
                  <a:lnTo>
                    <a:pt x="6209" y="8819"/>
                  </a:lnTo>
                  <a:lnTo>
                    <a:pt x="6279" y="8924"/>
                  </a:lnTo>
                  <a:lnTo>
                    <a:pt x="6315" y="9030"/>
                  </a:lnTo>
                  <a:lnTo>
                    <a:pt x="6385" y="9136"/>
                  </a:lnTo>
                  <a:lnTo>
                    <a:pt x="6420" y="9242"/>
                  </a:lnTo>
                  <a:lnTo>
                    <a:pt x="6456" y="9348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11"/>
            <p:cNvSpPr>
              <a:spLocks/>
            </p:cNvSpPr>
            <p:nvPr/>
          </p:nvSpPr>
          <p:spPr bwMode="auto">
            <a:xfrm>
              <a:off x="7766050" y="4060825"/>
              <a:ext cx="377825" cy="4206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" y="106"/>
                </a:cxn>
                <a:cxn ang="0">
                  <a:pos x="106" y="211"/>
                </a:cxn>
                <a:cxn ang="0">
                  <a:pos x="176" y="282"/>
                </a:cxn>
                <a:cxn ang="0">
                  <a:pos x="211" y="388"/>
                </a:cxn>
                <a:cxn ang="0">
                  <a:pos x="282" y="494"/>
                </a:cxn>
                <a:cxn ang="0">
                  <a:pos x="317" y="564"/>
                </a:cxn>
                <a:cxn ang="0">
                  <a:pos x="388" y="670"/>
                </a:cxn>
                <a:cxn ang="0">
                  <a:pos x="423" y="740"/>
                </a:cxn>
                <a:cxn ang="0">
                  <a:pos x="458" y="846"/>
                </a:cxn>
                <a:cxn ang="0">
                  <a:pos x="529" y="917"/>
                </a:cxn>
                <a:cxn ang="0">
                  <a:pos x="564" y="987"/>
                </a:cxn>
                <a:cxn ang="0">
                  <a:pos x="635" y="1058"/>
                </a:cxn>
                <a:cxn ang="0">
                  <a:pos x="670" y="1164"/>
                </a:cxn>
                <a:cxn ang="0">
                  <a:pos x="741" y="1234"/>
                </a:cxn>
                <a:cxn ang="0">
                  <a:pos x="776" y="1305"/>
                </a:cxn>
                <a:cxn ang="0">
                  <a:pos x="846" y="1375"/>
                </a:cxn>
                <a:cxn ang="0">
                  <a:pos x="882" y="1446"/>
                </a:cxn>
                <a:cxn ang="0">
                  <a:pos x="917" y="1481"/>
                </a:cxn>
                <a:cxn ang="0">
                  <a:pos x="987" y="1552"/>
                </a:cxn>
                <a:cxn ang="0">
                  <a:pos x="1023" y="1622"/>
                </a:cxn>
                <a:cxn ang="0">
                  <a:pos x="1093" y="1693"/>
                </a:cxn>
                <a:cxn ang="0">
                  <a:pos x="1129" y="1728"/>
                </a:cxn>
                <a:cxn ang="0">
                  <a:pos x="1199" y="1799"/>
                </a:cxn>
                <a:cxn ang="0">
                  <a:pos x="1234" y="1834"/>
                </a:cxn>
                <a:cxn ang="0">
                  <a:pos x="1305" y="1905"/>
                </a:cxn>
                <a:cxn ang="0">
                  <a:pos x="1340" y="1940"/>
                </a:cxn>
                <a:cxn ang="0">
                  <a:pos x="1375" y="1975"/>
                </a:cxn>
                <a:cxn ang="0">
                  <a:pos x="1446" y="2046"/>
                </a:cxn>
                <a:cxn ang="0">
                  <a:pos x="1481" y="2081"/>
                </a:cxn>
                <a:cxn ang="0">
                  <a:pos x="1552" y="2116"/>
                </a:cxn>
                <a:cxn ang="0">
                  <a:pos x="1587" y="2151"/>
                </a:cxn>
                <a:cxn ang="0">
                  <a:pos x="1658" y="2187"/>
                </a:cxn>
                <a:cxn ang="0">
                  <a:pos x="1693" y="2222"/>
                </a:cxn>
                <a:cxn ang="0">
                  <a:pos x="1763" y="2222"/>
                </a:cxn>
                <a:cxn ang="0">
                  <a:pos x="1799" y="2257"/>
                </a:cxn>
                <a:cxn ang="0">
                  <a:pos x="1834" y="2293"/>
                </a:cxn>
                <a:cxn ang="0">
                  <a:pos x="1905" y="2328"/>
                </a:cxn>
                <a:cxn ang="0">
                  <a:pos x="1940" y="2328"/>
                </a:cxn>
                <a:cxn ang="0">
                  <a:pos x="2010" y="2363"/>
                </a:cxn>
                <a:cxn ang="0">
                  <a:pos x="2046" y="2363"/>
                </a:cxn>
                <a:cxn ang="0">
                  <a:pos x="2116" y="2363"/>
                </a:cxn>
              </a:cxnLst>
              <a:rect l="0" t="0" r="r" b="b"/>
              <a:pathLst>
                <a:path w="2116" h="2363">
                  <a:moveTo>
                    <a:pt x="0" y="0"/>
                  </a:moveTo>
                  <a:lnTo>
                    <a:pt x="70" y="106"/>
                  </a:lnTo>
                  <a:lnTo>
                    <a:pt x="106" y="211"/>
                  </a:lnTo>
                  <a:lnTo>
                    <a:pt x="176" y="282"/>
                  </a:lnTo>
                  <a:lnTo>
                    <a:pt x="211" y="388"/>
                  </a:lnTo>
                  <a:lnTo>
                    <a:pt x="282" y="494"/>
                  </a:lnTo>
                  <a:lnTo>
                    <a:pt x="317" y="564"/>
                  </a:lnTo>
                  <a:lnTo>
                    <a:pt x="388" y="670"/>
                  </a:lnTo>
                  <a:lnTo>
                    <a:pt x="423" y="740"/>
                  </a:lnTo>
                  <a:lnTo>
                    <a:pt x="458" y="846"/>
                  </a:lnTo>
                  <a:lnTo>
                    <a:pt x="529" y="917"/>
                  </a:lnTo>
                  <a:lnTo>
                    <a:pt x="564" y="987"/>
                  </a:lnTo>
                  <a:lnTo>
                    <a:pt x="635" y="1058"/>
                  </a:lnTo>
                  <a:lnTo>
                    <a:pt x="670" y="1164"/>
                  </a:lnTo>
                  <a:lnTo>
                    <a:pt x="741" y="1234"/>
                  </a:lnTo>
                  <a:lnTo>
                    <a:pt x="776" y="1305"/>
                  </a:lnTo>
                  <a:lnTo>
                    <a:pt x="846" y="1375"/>
                  </a:lnTo>
                  <a:lnTo>
                    <a:pt x="882" y="1446"/>
                  </a:lnTo>
                  <a:lnTo>
                    <a:pt x="917" y="1481"/>
                  </a:lnTo>
                  <a:lnTo>
                    <a:pt x="987" y="1552"/>
                  </a:lnTo>
                  <a:lnTo>
                    <a:pt x="1023" y="1622"/>
                  </a:lnTo>
                  <a:lnTo>
                    <a:pt x="1093" y="1693"/>
                  </a:lnTo>
                  <a:lnTo>
                    <a:pt x="1129" y="1728"/>
                  </a:lnTo>
                  <a:lnTo>
                    <a:pt x="1199" y="1799"/>
                  </a:lnTo>
                  <a:lnTo>
                    <a:pt x="1234" y="1834"/>
                  </a:lnTo>
                  <a:lnTo>
                    <a:pt x="1305" y="1905"/>
                  </a:lnTo>
                  <a:lnTo>
                    <a:pt x="1340" y="1940"/>
                  </a:lnTo>
                  <a:lnTo>
                    <a:pt x="1375" y="1975"/>
                  </a:lnTo>
                  <a:lnTo>
                    <a:pt x="1446" y="2046"/>
                  </a:lnTo>
                  <a:lnTo>
                    <a:pt x="1481" y="2081"/>
                  </a:lnTo>
                  <a:lnTo>
                    <a:pt x="1552" y="2116"/>
                  </a:lnTo>
                  <a:lnTo>
                    <a:pt x="1587" y="2151"/>
                  </a:lnTo>
                  <a:lnTo>
                    <a:pt x="1658" y="2187"/>
                  </a:lnTo>
                  <a:lnTo>
                    <a:pt x="1693" y="2222"/>
                  </a:lnTo>
                  <a:lnTo>
                    <a:pt x="1763" y="2222"/>
                  </a:lnTo>
                  <a:lnTo>
                    <a:pt x="1799" y="2257"/>
                  </a:lnTo>
                  <a:lnTo>
                    <a:pt x="1834" y="2293"/>
                  </a:lnTo>
                  <a:lnTo>
                    <a:pt x="1905" y="2328"/>
                  </a:lnTo>
                  <a:lnTo>
                    <a:pt x="1940" y="2328"/>
                  </a:lnTo>
                  <a:lnTo>
                    <a:pt x="2010" y="2363"/>
                  </a:lnTo>
                  <a:lnTo>
                    <a:pt x="2046" y="2363"/>
                  </a:lnTo>
                  <a:lnTo>
                    <a:pt x="2116" y="2363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0" name="Group 102"/>
          <p:cNvGrpSpPr/>
          <p:nvPr/>
        </p:nvGrpSpPr>
        <p:grpSpPr>
          <a:xfrm>
            <a:off x="3418879" y="3913000"/>
            <a:ext cx="279056" cy="272257"/>
            <a:chOff x="1903541" y="3344100"/>
            <a:chExt cx="376325" cy="361258"/>
          </a:xfrm>
        </p:grpSpPr>
        <p:sp>
          <p:nvSpPr>
            <p:cNvPr id="211" name="Oval 21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12" name="Oval 21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13" name="Oval 21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14" name="Oval 21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15" name="Oval 21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16" name="Oval 21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17" name="Oval 21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218" name="Oval 21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19" name="Oval 21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20" name="Group 102"/>
          <p:cNvGrpSpPr/>
          <p:nvPr/>
        </p:nvGrpSpPr>
        <p:grpSpPr>
          <a:xfrm>
            <a:off x="1860927" y="1653506"/>
            <a:ext cx="696741" cy="618942"/>
            <a:chOff x="1903541" y="3344100"/>
            <a:chExt cx="376325" cy="361258"/>
          </a:xfrm>
        </p:grpSpPr>
        <p:sp>
          <p:nvSpPr>
            <p:cNvPr id="221" name="Oval 22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22" name="Oval 22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25" name="Oval 22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26" name="Oval 22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27" name="Oval 22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228" name="Oval 22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29" name="Oval 22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30" name="Group 102"/>
          <p:cNvGrpSpPr/>
          <p:nvPr/>
        </p:nvGrpSpPr>
        <p:grpSpPr>
          <a:xfrm>
            <a:off x="947067" y="2795440"/>
            <a:ext cx="476594" cy="425597"/>
            <a:chOff x="1903541" y="3344100"/>
            <a:chExt cx="376325" cy="361258"/>
          </a:xfrm>
        </p:grpSpPr>
        <p:sp>
          <p:nvSpPr>
            <p:cNvPr id="231" name="Oval 23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32" name="Oval 23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33" name="Oval 23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34" name="Oval 23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37" name="Oval 23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238" name="Oval 23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39" name="Oval 23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40" name="Group 102"/>
          <p:cNvGrpSpPr/>
          <p:nvPr/>
        </p:nvGrpSpPr>
        <p:grpSpPr>
          <a:xfrm>
            <a:off x="3049829" y="2795440"/>
            <a:ext cx="476594" cy="425597"/>
            <a:chOff x="1903541" y="3344100"/>
            <a:chExt cx="376325" cy="361258"/>
          </a:xfrm>
        </p:grpSpPr>
        <p:sp>
          <p:nvSpPr>
            <p:cNvPr id="241" name="Oval 24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42" name="Oval 24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43" name="Oval 24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44" name="Oval 24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45" name="Oval 24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46" name="Oval 24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47" name="Oval 24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248" name="Oval 24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49" name="Oval 24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50" name="Rectangle 249"/>
          <p:cNvSpPr/>
          <p:nvPr/>
        </p:nvSpPr>
        <p:spPr>
          <a:xfrm>
            <a:off x="0" y="892760"/>
            <a:ext cx="12250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Angular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support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Straight Connector 81"/>
          <p:cNvCxnSpPr>
            <a:stCxn id="80" idx="1"/>
          </p:cNvCxnSpPr>
          <p:nvPr/>
        </p:nvCxnSpPr>
        <p:spPr>
          <a:xfrm rot="10800000" flipH="1">
            <a:off x="705077" y="2426067"/>
            <a:ext cx="2769630" cy="5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52"/>
            <a:ext cx="9144000" cy="1143000"/>
          </a:xfrm>
        </p:spPr>
        <p:txBody>
          <a:bodyPr>
            <a:noAutofit/>
          </a:bodyPr>
          <a:lstStyle/>
          <a:p>
            <a:r>
              <a:rPr lang="en-US" sz="3900" dirty="0" smtClean="0">
                <a:solidFill>
                  <a:srgbClr val="FFFF0D"/>
                </a:solidFill>
              </a:rPr>
              <a:t>Tolerance</a:t>
            </a:r>
            <a:endParaRPr lang="en-US" sz="3900" dirty="0">
              <a:solidFill>
                <a:srgbClr val="FFFF0D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95609" y="4638678"/>
            <a:ext cx="3228977" cy="952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0" y="892760"/>
            <a:ext cx="12250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Angular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support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1123677" y="4602090"/>
            <a:ext cx="2364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Viewing direction</a:t>
            </a:r>
          </a:p>
        </p:txBody>
      </p:sp>
      <p:grpSp>
        <p:nvGrpSpPr>
          <p:cNvPr id="5" name="Group 31"/>
          <p:cNvGrpSpPr/>
          <p:nvPr/>
        </p:nvGrpSpPr>
        <p:grpSpPr>
          <a:xfrm>
            <a:off x="730534" y="2420782"/>
            <a:ext cx="3041650" cy="2194081"/>
            <a:chOff x="5454650" y="2392363"/>
            <a:chExt cx="2689225" cy="2089150"/>
          </a:xfrm>
        </p:grpSpPr>
        <p:sp>
          <p:nvSpPr>
            <p:cNvPr id="33" name="Freeform 9"/>
            <p:cNvSpPr>
              <a:spLocks/>
            </p:cNvSpPr>
            <p:nvPr/>
          </p:nvSpPr>
          <p:spPr bwMode="auto">
            <a:xfrm>
              <a:off x="5454650" y="2468563"/>
              <a:ext cx="1158875" cy="2012950"/>
            </a:xfrm>
            <a:custGeom>
              <a:avLst/>
              <a:gdLst/>
              <a:ahLst/>
              <a:cxnLst>
                <a:cxn ang="0">
                  <a:pos x="106" y="11288"/>
                </a:cxn>
                <a:cxn ang="0">
                  <a:pos x="247" y="11218"/>
                </a:cxn>
                <a:cxn ang="0">
                  <a:pos x="423" y="11147"/>
                </a:cxn>
                <a:cxn ang="0">
                  <a:pos x="564" y="11041"/>
                </a:cxn>
                <a:cxn ang="0">
                  <a:pos x="705" y="10900"/>
                </a:cxn>
                <a:cxn ang="0">
                  <a:pos x="882" y="10759"/>
                </a:cxn>
                <a:cxn ang="0">
                  <a:pos x="1023" y="10618"/>
                </a:cxn>
                <a:cxn ang="0">
                  <a:pos x="1164" y="10406"/>
                </a:cxn>
                <a:cxn ang="0">
                  <a:pos x="1340" y="10230"/>
                </a:cxn>
                <a:cxn ang="0">
                  <a:pos x="1481" y="9983"/>
                </a:cxn>
                <a:cxn ang="0">
                  <a:pos x="1622" y="9771"/>
                </a:cxn>
                <a:cxn ang="0">
                  <a:pos x="1799" y="9489"/>
                </a:cxn>
                <a:cxn ang="0">
                  <a:pos x="1940" y="9207"/>
                </a:cxn>
                <a:cxn ang="0">
                  <a:pos x="2081" y="8925"/>
                </a:cxn>
                <a:cxn ang="0">
                  <a:pos x="2257" y="8607"/>
                </a:cxn>
                <a:cxn ang="0">
                  <a:pos x="2399" y="8290"/>
                </a:cxn>
                <a:cxn ang="0">
                  <a:pos x="2540" y="7972"/>
                </a:cxn>
                <a:cxn ang="0">
                  <a:pos x="2716" y="7620"/>
                </a:cxn>
                <a:cxn ang="0">
                  <a:pos x="2857" y="7267"/>
                </a:cxn>
                <a:cxn ang="0">
                  <a:pos x="2998" y="6879"/>
                </a:cxn>
                <a:cxn ang="0">
                  <a:pos x="3175" y="6526"/>
                </a:cxn>
                <a:cxn ang="0">
                  <a:pos x="3316" y="6138"/>
                </a:cxn>
                <a:cxn ang="0">
                  <a:pos x="3457" y="5750"/>
                </a:cxn>
                <a:cxn ang="0">
                  <a:pos x="3633" y="5397"/>
                </a:cxn>
                <a:cxn ang="0">
                  <a:pos x="3774" y="5009"/>
                </a:cxn>
                <a:cxn ang="0">
                  <a:pos x="3915" y="4621"/>
                </a:cxn>
                <a:cxn ang="0">
                  <a:pos x="4092" y="4233"/>
                </a:cxn>
                <a:cxn ang="0">
                  <a:pos x="4233" y="3880"/>
                </a:cxn>
                <a:cxn ang="0">
                  <a:pos x="4374" y="3528"/>
                </a:cxn>
                <a:cxn ang="0">
                  <a:pos x="4550" y="3175"/>
                </a:cxn>
                <a:cxn ang="0">
                  <a:pos x="4691" y="2822"/>
                </a:cxn>
                <a:cxn ang="0">
                  <a:pos x="4832" y="2469"/>
                </a:cxn>
                <a:cxn ang="0">
                  <a:pos x="5009" y="2152"/>
                </a:cxn>
                <a:cxn ang="0">
                  <a:pos x="5150" y="1834"/>
                </a:cxn>
                <a:cxn ang="0">
                  <a:pos x="5291" y="1552"/>
                </a:cxn>
                <a:cxn ang="0">
                  <a:pos x="5467" y="1270"/>
                </a:cxn>
                <a:cxn ang="0">
                  <a:pos x="5609" y="1023"/>
                </a:cxn>
                <a:cxn ang="0">
                  <a:pos x="5750" y="776"/>
                </a:cxn>
                <a:cxn ang="0">
                  <a:pos x="5926" y="565"/>
                </a:cxn>
                <a:cxn ang="0">
                  <a:pos x="6067" y="388"/>
                </a:cxn>
                <a:cxn ang="0">
                  <a:pos x="6208" y="247"/>
                </a:cxn>
                <a:cxn ang="0">
                  <a:pos x="6385" y="106"/>
                </a:cxn>
              </a:cxnLst>
              <a:rect l="0" t="0" r="r" b="b"/>
              <a:pathLst>
                <a:path w="6490" h="11288">
                  <a:moveTo>
                    <a:pt x="0" y="11288"/>
                  </a:moveTo>
                  <a:lnTo>
                    <a:pt x="35" y="11288"/>
                  </a:lnTo>
                  <a:lnTo>
                    <a:pt x="106" y="11288"/>
                  </a:lnTo>
                  <a:lnTo>
                    <a:pt x="141" y="11253"/>
                  </a:lnTo>
                  <a:lnTo>
                    <a:pt x="211" y="11253"/>
                  </a:lnTo>
                  <a:lnTo>
                    <a:pt x="247" y="11218"/>
                  </a:lnTo>
                  <a:lnTo>
                    <a:pt x="317" y="11182"/>
                  </a:lnTo>
                  <a:lnTo>
                    <a:pt x="353" y="11147"/>
                  </a:lnTo>
                  <a:lnTo>
                    <a:pt x="423" y="11147"/>
                  </a:lnTo>
                  <a:lnTo>
                    <a:pt x="458" y="11112"/>
                  </a:lnTo>
                  <a:lnTo>
                    <a:pt x="494" y="11076"/>
                  </a:lnTo>
                  <a:lnTo>
                    <a:pt x="564" y="11041"/>
                  </a:lnTo>
                  <a:lnTo>
                    <a:pt x="599" y="11006"/>
                  </a:lnTo>
                  <a:lnTo>
                    <a:pt x="670" y="10971"/>
                  </a:lnTo>
                  <a:lnTo>
                    <a:pt x="705" y="10900"/>
                  </a:lnTo>
                  <a:lnTo>
                    <a:pt x="776" y="10865"/>
                  </a:lnTo>
                  <a:lnTo>
                    <a:pt x="811" y="10830"/>
                  </a:lnTo>
                  <a:lnTo>
                    <a:pt x="882" y="10759"/>
                  </a:lnTo>
                  <a:lnTo>
                    <a:pt x="917" y="10724"/>
                  </a:lnTo>
                  <a:lnTo>
                    <a:pt x="952" y="10653"/>
                  </a:lnTo>
                  <a:lnTo>
                    <a:pt x="1023" y="10618"/>
                  </a:lnTo>
                  <a:lnTo>
                    <a:pt x="1058" y="10547"/>
                  </a:lnTo>
                  <a:lnTo>
                    <a:pt x="1129" y="10477"/>
                  </a:lnTo>
                  <a:lnTo>
                    <a:pt x="1164" y="10406"/>
                  </a:lnTo>
                  <a:lnTo>
                    <a:pt x="1234" y="10371"/>
                  </a:lnTo>
                  <a:lnTo>
                    <a:pt x="1270" y="10300"/>
                  </a:lnTo>
                  <a:lnTo>
                    <a:pt x="1340" y="10230"/>
                  </a:lnTo>
                  <a:lnTo>
                    <a:pt x="1376" y="10159"/>
                  </a:lnTo>
                  <a:lnTo>
                    <a:pt x="1411" y="10089"/>
                  </a:lnTo>
                  <a:lnTo>
                    <a:pt x="1481" y="9983"/>
                  </a:lnTo>
                  <a:lnTo>
                    <a:pt x="1517" y="9912"/>
                  </a:lnTo>
                  <a:lnTo>
                    <a:pt x="1587" y="9842"/>
                  </a:lnTo>
                  <a:lnTo>
                    <a:pt x="1622" y="9771"/>
                  </a:lnTo>
                  <a:lnTo>
                    <a:pt x="1693" y="9665"/>
                  </a:lnTo>
                  <a:lnTo>
                    <a:pt x="1728" y="9595"/>
                  </a:lnTo>
                  <a:lnTo>
                    <a:pt x="1799" y="9489"/>
                  </a:lnTo>
                  <a:lnTo>
                    <a:pt x="1834" y="9419"/>
                  </a:lnTo>
                  <a:lnTo>
                    <a:pt x="1869" y="9313"/>
                  </a:lnTo>
                  <a:lnTo>
                    <a:pt x="1940" y="9207"/>
                  </a:lnTo>
                  <a:lnTo>
                    <a:pt x="1975" y="9136"/>
                  </a:lnTo>
                  <a:lnTo>
                    <a:pt x="2046" y="9031"/>
                  </a:lnTo>
                  <a:lnTo>
                    <a:pt x="2081" y="8925"/>
                  </a:lnTo>
                  <a:lnTo>
                    <a:pt x="2152" y="8819"/>
                  </a:lnTo>
                  <a:lnTo>
                    <a:pt x="2187" y="8713"/>
                  </a:lnTo>
                  <a:lnTo>
                    <a:pt x="2257" y="8607"/>
                  </a:lnTo>
                  <a:lnTo>
                    <a:pt x="2293" y="8501"/>
                  </a:lnTo>
                  <a:lnTo>
                    <a:pt x="2328" y="8396"/>
                  </a:lnTo>
                  <a:lnTo>
                    <a:pt x="2399" y="8290"/>
                  </a:lnTo>
                  <a:lnTo>
                    <a:pt x="2434" y="8184"/>
                  </a:lnTo>
                  <a:lnTo>
                    <a:pt x="2504" y="8078"/>
                  </a:lnTo>
                  <a:lnTo>
                    <a:pt x="2540" y="7972"/>
                  </a:lnTo>
                  <a:lnTo>
                    <a:pt x="2610" y="7831"/>
                  </a:lnTo>
                  <a:lnTo>
                    <a:pt x="2645" y="7725"/>
                  </a:lnTo>
                  <a:lnTo>
                    <a:pt x="2716" y="7620"/>
                  </a:lnTo>
                  <a:lnTo>
                    <a:pt x="2751" y="7514"/>
                  </a:lnTo>
                  <a:lnTo>
                    <a:pt x="2822" y="7373"/>
                  </a:lnTo>
                  <a:lnTo>
                    <a:pt x="2857" y="7267"/>
                  </a:lnTo>
                  <a:lnTo>
                    <a:pt x="2892" y="7126"/>
                  </a:lnTo>
                  <a:lnTo>
                    <a:pt x="2963" y="7020"/>
                  </a:lnTo>
                  <a:lnTo>
                    <a:pt x="2998" y="6879"/>
                  </a:lnTo>
                  <a:lnTo>
                    <a:pt x="3069" y="6773"/>
                  </a:lnTo>
                  <a:lnTo>
                    <a:pt x="3104" y="6632"/>
                  </a:lnTo>
                  <a:lnTo>
                    <a:pt x="3175" y="6526"/>
                  </a:lnTo>
                  <a:lnTo>
                    <a:pt x="3210" y="6385"/>
                  </a:lnTo>
                  <a:lnTo>
                    <a:pt x="3280" y="6279"/>
                  </a:lnTo>
                  <a:lnTo>
                    <a:pt x="3316" y="6138"/>
                  </a:lnTo>
                  <a:lnTo>
                    <a:pt x="3351" y="6032"/>
                  </a:lnTo>
                  <a:lnTo>
                    <a:pt x="3421" y="5891"/>
                  </a:lnTo>
                  <a:lnTo>
                    <a:pt x="3457" y="5750"/>
                  </a:lnTo>
                  <a:lnTo>
                    <a:pt x="3527" y="5644"/>
                  </a:lnTo>
                  <a:lnTo>
                    <a:pt x="3563" y="5503"/>
                  </a:lnTo>
                  <a:lnTo>
                    <a:pt x="3633" y="5397"/>
                  </a:lnTo>
                  <a:lnTo>
                    <a:pt x="3668" y="5256"/>
                  </a:lnTo>
                  <a:lnTo>
                    <a:pt x="3739" y="5115"/>
                  </a:lnTo>
                  <a:lnTo>
                    <a:pt x="3774" y="5009"/>
                  </a:lnTo>
                  <a:lnTo>
                    <a:pt x="3810" y="4868"/>
                  </a:lnTo>
                  <a:lnTo>
                    <a:pt x="3880" y="4762"/>
                  </a:lnTo>
                  <a:lnTo>
                    <a:pt x="3915" y="4621"/>
                  </a:lnTo>
                  <a:lnTo>
                    <a:pt x="3986" y="4480"/>
                  </a:lnTo>
                  <a:lnTo>
                    <a:pt x="4021" y="4374"/>
                  </a:lnTo>
                  <a:lnTo>
                    <a:pt x="4092" y="4233"/>
                  </a:lnTo>
                  <a:lnTo>
                    <a:pt x="4127" y="4127"/>
                  </a:lnTo>
                  <a:lnTo>
                    <a:pt x="4198" y="3986"/>
                  </a:lnTo>
                  <a:lnTo>
                    <a:pt x="4233" y="3880"/>
                  </a:lnTo>
                  <a:lnTo>
                    <a:pt x="4268" y="3739"/>
                  </a:lnTo>
                  <a:lnTo>
                    <a:pt x="4339" y="3633"/>
                  </a:lnTo>
                  <a:lnTo>
                    <a:pt x="4374" y="3528"/>
                  </a:lnTo>
                  <a:lnTo>
                    <a:pt x="4444" y="3387"/>
                  </a:lnTo>
                  <a:lnTo>
                    <a:pt x="4480" y="3281"/>
                  </a:lnTo>
                  <a:lnTo>
                    <a:pt x="4550" y="3175"/>
                  </a:lnTo>
                  <a:lnTo>
                    <a:pt x="4586" y="3034"/>
                  </a:lnTo>
                  <a:lnTo>
                    <a:pt x="4656" y="2928"/>
                  </a:lnTo>
                  <a:lnTo>
                    <a:pt x="4691" y="2822"/>
                  </a:lnTo>
                  <a:lnTo>
                    <a:pt x="4727" y="2716"/>
                  </a:lnTo>
                  <a:lnTo>
                    <a:pt x="4797" y="2575"/>
                  </a:lnTo>
                  <a:lnTo>
                    <a:pt x="4832" y="2469"/>
                  </a:lnTo>
                  <a:lnTo>
                    <a:pt x="4903" y="2364"/>
                  </a:lnTo>
                  <a:lnTo>
                    <a:pt x="4938" y="2258"/>
                  </a:lnTo>
                  <a:lnTo>
                    <a:pt x="5009" y="2152"/>
                  </a:lnTo>
                  <a:lnTo>
                    <a:pt x="5044" y="2046"/>
                  </a:lnTo>
                  <a:lnTo>
                    <a:pt x="5115" y="1940"/>
                  </a:lnTo>
                  <a:lnTo>
                    <a:pt x="5150" y="1834"/>
                  </a:lnTo>
                  <a:lnTo>
                    <a:pt x="5221" y="1764"/>
                  </a:lnTo>
                  <a:lnTo>
                    <a:pt x="5256" y="1658"/>
                  </a:lnTo>
                  <a:lnTo>
                    <a:pt x="5291" y="1552"/>
                  </a:lnTo>
                  <a:lnTo>
                    <a:pt x="5362" y="1482"/>
                  </a:lnTo>
                  <a:lnTo>
                    <a:pt x="5397" y="1376"/>
                  </a:lnTo>
                  <a:lnTo>
                    <a:pt x="5467" y="1270"/>
                  </a:lnTo>
                  <a:lnTo>
                    <a:pt x="5503" y="1199"/>
                  </a:lnTo>
                  <a:lnTo>
                    <a:pt x="5573" y="1094"/>
                  </a:lnTo>
                  <a:lnTo>
                    <a:pt x="5609" y="1023"/>
                  </a:lnTo>
                  <a:lnTo>
                    <a:pt x="5679" y="953"/>
                  </a:lnTo>
                  <a:lnTo>
                    <a:pt x="5714" y="847"/>
                  </a:lnTo>
                  <a:lnTo>
                    <a:pt x="5750" y="776"/>
                  </a:lnTo>
                  <a:lnTo>
                    <a:pt x="5820" y="706"/>
                  </a:lnTo>
                  <a:lnTo>
                    <a:pt x="5855" y="635"/>
                  </a:lnTo>
                  <a:lnTo>
                    <a:pt x="5926" y="565"/>
                  </a:lnTo>
                  <a:lnTo>
                    <a:pt x="5961" y="494"/>
                  </a:lnTo>
                  <a:lnTo>
                    <a:pt x="6032" y="459"/>
                  </a:lnTo>
                  <a:lnTo>
                    <a:pt x="6067" y="388"/>
                  </a:lnTo>
                  <a:lnTo>
                    <a:pt x="6138" y="353"/>
                  </a:lnTo>
                  <a:lnTo>
                    <a:pt x="6173" y="282"/>
                  </a:lnTo>
                  <a:lnTo>
                    <a:pt x="6208" y="247"/>
                  </a:lnTo>
                  <a:lnTo>
                    <a:pt x="6279" y="176"/>
                  </a:lnTo>
                  <a:lnTo>
                    <a:pt x="6314" y="141"/>
                  </a:lnTo>
                  <a:lnTo>
                    <a:pt x="6385" y="106"/>
                  </a:lnTo>
                  <a:lnTo>
                    <a:pt x="6420" y="35"/>
                  </a:lnTo>
                  <a:lnTo>
                    <a:pt x="6490" y="0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0"/>
            <p:cNvSpPr>
              <a:spLocks/>
            </p:cNvSpPr>
            <p:nvPr/>
          </p:nvSpPr>
          <p:spPr bwMode="auto">
            <a:xfrm>
              <a:off x="6613525" y="2392363"/>
              <a:ext cx="1152525" cy="1668462"/>
            </a:xfrm>
            <a:custGeom>
              <a:avLst/>
              <a:gdLst/>
              <a:ahLst/>
              <a:cxnLst>
                <a:cxn ang="0">
                  <a:pos x="106" y="353"/>
                </a:cxn>
                <a:cxn ang="0">
                  <a:pos x="247" y="247"/>
                </a:cxn>
                <a:cxn ang="0">
                  <a:pos x="388" y="176"/>
                </a:cxn>
                <a:cxn ang="0">
                  <a:pos x="565" y="106"/>
                </a:cxn>
                <a:cxn ang="0">
                  <a:pos x="706" y="35"/>
                </a:cxn>
                <a:cxn ang="0">
                  <a:pos x="847" y="35"/>
                </a:cxn>
                <a:cxn ang="0">
                  <a:pos x="1023" y="0"/>
                </a:cxn>
                <a:cxn ang="0">
                  <a:pos x="1164" y="0"/>
                </a:cxn>
                <a:cxn ang="0">
                  <a:pos x="1306" y="35"/>
                </a:cxn>
                <a:cxn ang="0">
                  <a:pos x="1482" y="70"/>
                </a:cxn>
                <a:cxn ang="0">
                  <a:pos x="1623" y="141"/>
                </a:cxn>
                <a:cxn ang="0">
                  <a:pos x="1764" y="211"/>
                </a:cxn>
                <a:cxn ang="0">
                  <a:pos x="1941" y="317"/>
                </a:cxn>
                <a:cxn ang="0">
                  <a:pos x="2082" y="423"/>
                </a:cxn>
                <a:cxn ang="0">
                  <a:pos x="2223" y="564"/>
                </a:cxn>
                <a:cxn ang="0">
                  <a:pos x="2399" y="705"/>
                </a:cxn>
                <a:cxn ang="0">
                  <a:pos x="2540" y="882"/>
                </a:cxn>
                <a:cxn ang="0">
                  <a:pos x="2681" y="1058"/>
                </a:cxn>
                <a:cxn ang="0">
                  <a:pos x="2858" y="1270"/>
                </a:cxn>
                <a:cxn ang="0">
                  <a:pos x="2999" y="1517"/>
                </a:cxn>
                <a:cxn ang="0">
                  <a:pos x="3140" y="1799"/>
                </a:cxn>
                <a:cxn ang="0">
                  <a:pos x="3316" y="2081"/>
                </a:cxn>
                <a:cxn ang="0">
                  <a:pos x="3457" y="2363"/>
                </a:cxn>
                <a:cxn ang="0">
                  <a:pos x="3598" y="2681"/>
                </a:cxn>
                <a:cxn ang="0">
                  <a:pos x="3775" y="2998"/>
                </a:cxn>
                <a:cxn ang="0">
                  <a:pos x="3916" y="3351"/>
                </a:cxn>
                <a:cxn ang="0">
                  <a:pos x="4057" y="3704"/>
                </a:cxn>
                <a:cxn ang="0">
                  <a:pos x="4233" y="4056"/>
                </a:cxn>
                <a:cxn ang="0">
                  <a:pos x="4375" y="4409"/>
                </a:cxn>
                <a:cxn ang="0">
                  <a:pos x="4516" y="4797"/>
                </a:cxn>
                <a:cxn ang="0">
                  <a:pos x="4692" y="5185"/>
                </a:cxn>
                <a:cxn ang="0">
                  <a:pos x="4833" y="5538"/>
                </a:cxn>
                <a:cxn ang="0">
                  <a:pos x="4974" y="5926"/>
                </a:cxn>
                <a:cxn ang="0">
                  <a:pos x="5151" y="6314"/>
                </a:cxn>
                <a:cxn ang="0">
                  <a:pos x="5292" y="6702"/>
                </a:cxn>
                <a:cxn ang="0">
                  <a:pos x="5433" y="7055"/>
                </a:cxn>
                <a:cxn ang="0">
                  <a:pos x="5609" y="7443"/>
                </a:cxn>
                <a:cxn ang="0">
                  <a:pos x="5750" y="7796"/>
                </a:cxn>
                <a:cxn ang="0">
                  <a:pos x="5891" y="8148"/>
                </a:cxn>
                <a:cxn ang="0">
                  <a:pos x="6068" y="8501"/>
                </a:cxn>
                <a:cxn ang="0">
                  <a:pos x="6209" y="8819"/>
                </a:cxn>
                <a:cxn ang="0">
                  <a:pos x="6385" y="9136"/>
                </a:cxn>
              </a:cxnLst>
              <a:rect l="0" t="0" r="r" b="b"/>
              <a:pathLst>
                <a:path w="6456" h="9348">
                  <a:moveTo>
                    <a:pt x="0" y="423"/>
                  </a:moveTo>
                  <a:lnTo>
                    <a:pt x="36" y="388"/>
                  </a:lnTo>
                  <a:lnTo>
                    <a:pt x="106" y="353"/>
                  </a:lnTo>
                  <a:lnTo>
                    <a:pt x="142" y="317"/>
                  </a:lnTo>
                  <a:lnTo>
                    <a:pt x="177" y="282"/>
                  </a:lnTo>
                  <a:lnTo>
                    <a:pt x="247" y="247"/>
                  </a:lnTo>
                  <a:lnTo>
                    <a:pt x="283" y="211"/>
                  </a:lnTo>
                  <a:lnTo>
                    <a:pt x="353" y="176"/>
                  </a:lnTo>
                  <a:lnTo>
                    <a:pt x="388" y="176"/>
                  </a:lnTo>
                  <a:lnTo>
                    <a:pt x="459" y="141"/>
                  </a:lnTo>
                  <a:lnTo>
                    <a:pt x="494" y="106"/>
                  </a:lnTo>
                  <a:lnTo>
                    <a:pt x="565" y="106"/>
                  </a:lnTo>
                  <a:lnTo>
                    <a:pt x="600" y="70"/>
                  </a:lnTo>
                  <a:lnTo>
                    <a:pt x="635" y="70"/>
                  </a:lnTo>
                  <a:lnTo>
                    <a:pt x="706" y="35"/>
                  </a:lnTo>
                  <a:lnTo>
                    <a:pt x="741" y="35"/>
                  </a:lnTo>
                  <a:lnTo>
                    <a:pt x="812" y="35"/>
                  </a:lnTo>
                  <a:lnTo>
                    <a:pt x="847" y="35"/>
                  </a:lnTo>
                  <a:lnTo>
                    <a:pt x="918" y="0"/>
                  </a:lnTo>
                  <a:lnTo>
                    <a:pt x="953" y="0"/>
                  </a:lnTo>
                  <a:lnTo>
                    <a:pt x="1023" y="0"/>
                  </a:lnTo>
                  <a:lnTo>
                    <a:pt x="1059" y="0"/>
                  </a:lnTo>
                  <a:lnTo>
                    <a:pt x="1129" y="0"/>
                  </a:lnTo>
                  <a:lnTo>
                    <a:pt x="1164" y="0"/>
                  </a:lnTo>
                  <a:lnTo>
                    <a:pt x="1200" y="35"/>
                  </a:lnTo>
                  <a:lnTo>
                    <a:pt x="1270" y="35"/>
                  </a:lnTo>
                  <a:lnTo>
                    <a:pt x="1306" y="35"/>
                  </a:lnTo>
                  <a:lnTo>
                    <a:pt x="1376" y="35"/>
                  </a:lnTo>
                  <a:lnTo>
                    <a:pt x="1411" y="70"/>
                  </a:lnTo>
                  <a:lnTo>
                    <a:pt x="1482" y="70"/>
                  </a:lnTo>
                  <a:lnTo>
                    <a:pt x="1517" y="106"/>
                  </a:lnTo>
                  <a:lnTo>
                    <a:pt x="1588" y="106"/>
                  </a:lnTo>
                  <a:lnTo>
                    <a:pt x="1623" y="141"/>
                  </a:lnTo>
                  <a:lnTo>
                    <a:pt x="1658" y="176"/>
                  </a:lnTo>
                  <a:lnTo>
                    <a:pt x="1729" y="176"/>
                  </a:lnTo>
                  <a:lnTo>
                    <a:pt x="1764" y="211"/>
                  </a:lnTo>
                  <a:lnTo>
                    <a:pt x="1835" y="247"/>
                  </a:lnTo>
                  <a:lnTo>
                    <a:pt x="1870" y="282"/>
                  </a:lnTo>
                  <a:lnTo>
                    <a:pt x="1941" y="317"/>
                  </a:lnTo>
                  <a:lnTo>
                    <a:pt x="1976" y="353"/>
                  </a:lnTo>
                  <a:lnTo>
                    <a:pt x="2046" y="388"/>
                  </a:lnTo>
                  <a:lnTo>
                    <a:pt x="2082" y="423"/>
                  </a:lnTo>
                  <a:lnTo>
                    <a:pt x="2117" y="458"/>
                  </a:lnTo>
                  <a:lnTo>
                    <a:pt x="2187" y="529"/>
                  </a:lnTo>
                  <a:lnTo>
                    <a:pt x="2223" y="564"/>
                  </a:lnTo>
                  <a:lnTo>
                    <a:pt x="2293" y="599"/>
                  </a:lnTo>
                  <a:lnTo>
                    <a:pt x="2329" y="670"/>
                  </a:lnTo>
                  <a:lnTo>
                    <a:pt x="2399" y="705"/>
                  </a:lnTo>
                  <a:lnTo>
                    <a:pt x="2434" y="776"/>
                  </a:lnTo>
                  <a:lnTo>
                    <a:pt x="2505" y="811"/>
                  </a:lnTo>
                  <a:lnTo>
                    <a:pt x="2540" y="882"/>
                  </a:lnTo>
                  <a:lnTo>
                    <a:pt x="2575" y="917"/>
                  </a:lnTo>
                  <a:lnTo>
                    <a:pt x="2646" y="988"/>
                  </a:lnTo>
                  <a:lnTo>
                    <a:pt x="2681" y="1058"/>
                  </a:lnTo>
                  <a:lnTo>
                    <a:pt x="2752" y="1129"/>
                  </a:lnTo>
                  <a:lnTo>
                    <a:pt x="2787" y="1199"/>
                  </a:lnTo>
                  <a:lnTo>
                    <a:pt x="2858" y="1270"/>
                  </a:lnTo>
                  <a:lnTo>
                    <a:pt x="2893" y="1376"/>
                  </a:lnTo>
                  <a:lnTo>
                    <a:pt x="2964" y="1446"/>
                  </a:lnTo>
                  <a:lnTo>
                    <a:pt x="2999" y="1517"/>
                  </a:lnTo>
                  <a:lnTo>
                    <a:pt x="3034" y="1622"/>
                  </a:lnTo>
                  <a:lnTo>
                    <a:pt x="3105" y="1693"/>
                  </a:lnTo>
                  <a:lnTo>
                    <a:pt x="3140" y="1799"/>
                  </a:lnTo>
                  <a:lnTo>
                    <a:pt x="3210" y="1905"/>
                  </a:lnTo>
                  <a:lnTo>
                    <a:pt x="3246" y="1975"/>
                  </a:lnTo>
                  <a:lnTo>
                    <a:pt x="3316" y="2081"/>
                  </a:lnTo>
                  <a:lnTo>
                    <a:pt x="3352" y="2187"/>
                  </a:lnTo>
                  <a:lnTo>
                    <a:pt x="3422" y="2257"/>
                  </a:lnTo>
                  <a:lnTo>
                    <a:pt x="3457" y="2363"/>
                  </a:lnTo>
                  <a:lnTo>
                    <a:pt x="3493" y="2469"/>
                  </a:lnTo>
                  <a:lnTo>
                    <a:pt x="3563" y="2575"/>
                  </a:lnTo>
                  <a:lnTo>
                    <a:pt x="3598" y="2681"/>
                  </a:lnTo>
                  <a:lnTo>
                    <a:pt x="3669" y="2787"/>
                  </a:lnTo>
                  <a:lnTo>
                    <a:pt x="3704" y="2892"/>
                  </a:lnTo>
                  <a:lnTo>
                    <a:pt x="3775" y="2998"/>
                  </a:lnTo>
                  <a:lnTo>
                    <a:pt x="3810" y="3139"/>
                  </a:lnTo>
                  <a:lnTo>
                    <a:pt x="3881" y="3245"/>
                  </a:lnTo>
                  <a:lnTo>
                    <a:pt x="3916" y="3351"/>
                  </a:lnTo>
                  <a:lnTo>
                    <a:pt x="3986" y="3457"/>
                  </a:lnTo>
                  <a:lnTo>
                    <a:pt x="4022" y="3598"/>
                  </a:lnTo>
                  <a:lnTo>
                    <a:pt x="4057" y="3704"/>
                  </a:lnTo>
                  <a:lnTo>
                    <a:pt x="4128" y="3810"/>
                  </a:lnTo>
                  <a:lnTo>
                    <a:pt x="4163" y="3951"/>
                  </a:lnTo>
                  <a:lnTo>
                    <a:pt x="4233" y="4056"/>
                  </a:lnTo>
                  <a:lnTo>
                    <a:pt x="4269" y="4162"/>
                  </a:lnTo>
                  <a:lnTo>
                    <a:pt x="4339" y="4303"/>
                  </a:lnTo>
                  <a:lnTo>
                    <a:pt x="4375" y="4409"/>
                  </a:lnTo>
                  <a:lnTo>
                    <a:pt x="4445" y="4550"/>
                  </a:lnTo>
                  <a:lnTo>
                    <a:pt x="4480" y="4656"/>
                  </a:lnTo>
                  <a:lnTo>
                    <a:pt x="4516" y="4797"/>
                  </a:lnTo>
                  <a:lnTo>
                    <a:pt x="4586" y="4903"/>
                  </a:lnTo>
                  <a:lnTo>
                    <a:pt x="4621" y="5044"/>
                  </a:lnTo>
                  <a:lnTo>
                    <a:pt x="4692" y="5185"/>
                  </a:lnTo>
                  <a:lnTo>
                    <a:pt x="4727" y="5291"/>
                  </a:lnTo>
                  <a:lnTo>
                    <a:pt x="4798" y="5432"/>
                  </a:lnTo>
                  <a:lnTo>
                    <a:pt x="4833" y="5538"/>
                  </a:lnTo>
                  <a:lnTo>
                    <a:pt x="4904" y="5679"/>
                  </a:lnTo>
                  <a:lnTo>
                    <a:pt x="4939" y="5820"/>
                  </a:lnTo>
                  <a:lnTo>
                    <a:pt x="4974" y="5926"/>
                  </a:lnTo>
                  <a:lnTo>
                    <a:pt x="5045" y="6067"/>
                  </a:lnTo>
                  <a:lnTo>
                    <a:pt x="5080" y="6173"/>
                  </a:lnTo>
                  <a:lnTo>
                    <a:pt x="5151" y="6314"/>
                  </a:lnTo>
                  <a:lnTo>
                    <a:pt x="5186" y="6455"/>
                  </a:lnTo>
                  <a:lnTo>
                    <a:pt x="5256" y="6561"/>
                  </a:lnTo>
                  <a:lnTo>
                    <a:pt x="5292" y="6702"/>
                  </a:lnTo>
                  <a:lnTo>
                    <a:pt x="5362" y="6808"/>
                  </a:lnTo>
                  <a:lnTo>
                    <a:pt x="5397" y="6949"/>
                  </a:lnTo>
                  <a:lnTo>
                    <a:pt x="5433" y="7055"/>
                  </a:lnTo>
                  <a:lnTo>
                    <a:pt x="5503" y="7196"/>
                  </a:lnTo>
                  <a:lnTo>
                    <a:pt x="5539" y="7302"/>
                  </a:lnTo>
                  <a:lnTo>
                    <a:pt x="5609" y="7443"/>
                  </a:lnTo>
                  <a:lnTo>
                    <a:pt x="5644" y="7549"/>
                  </a:lnTo>
                  <a:lnTo>
                    <a:pt x="5715" y="7690"/>
                  </a:lnTo>
                  <a:lnTo>
                    <a:pt x="5750" y="7796"/>
                  </a:lnTo>
                  <a:lnTo>
                    <a:pt x="5821" y="7937"/>
                  </a:lnTo>
                  <a:lnTo>
                    <a:pt x="5856" y="8043"/>
                  </a:lnTo>
                  <a:lnTo>
                    <a:pt x="5891" y="8148"/>
                  </a:lnTo>
                  <a:lnTo>
                    <a:pt x="5962" y="8254"/>
                  </a:lnTo>
                  <a:lnTo>
                    <a:pt x="5997" y="8395"/>
                  </a:lnTo>
                  <a:lnTo>
                    <a:pt x="6068" y="8501"/>
                  </a:lnTo>
                  <a:lnTo>
                    <a:pt x="6103" y="8607"/>
                  </a:lnTo>
                  <a:lnTo>
                    <a:pt x="6174" y="8713"/>
                  </a:lnTo>
                  <a:lnTo>
                    <a:pt x="6209" y="8819"/>
                  </a:lnTo>
                  <a:lnTo>
                    <a:pt x="6279" y="8924"/>
                  </a:lnTo>
                  <a:lnTo>
                    <a:pt x="6315" y="9030"/>
                  </a:lnTo>
                  <a:lnTo>
                    <a:pt x="6385" y="9136"/>
                  </a:lnTo>
                  <a:lnTo>
                    <a:pt x="6420" y="9242"/>
                  </a:lnTo>
                  <a:lnTo>
                    <a:pt x="6456" y="9348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1"/>
            <p:cNvSpPr>
              <a:spLocks/>
            </p:cNvSpPr>
            <p:nvPr/>
          </p:nvSpPr>
          <p:spPr bwMode="auto">
            <a:xfrm>
              <a:off x="7766050" y="4060825"/>
              <a:ext cx="377825" cy="4206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" y="106"/>
                </a:cxn>
                <a:cxn ang="0">
                  <a:pos x="106" y="211"/>
                </a:cxn>
                <a:cxn ang="0">
                  <a:pos x="176" y="282"/>
                </a:cxn>
                <a:cxn ang="0">
                  <a:pos x="211" y="388"/>
                </a:cxn>
                <a:cxn ang="0">
                  <a:pos x="282" y="494"/>
                </a:cxn>
                <a:cxn ang="0">
                  <a:pos x="317" y="564"/>
                </a:cxn>
                <a:cxn ang="0">
                  <a:pos x="388" y="670"/>
                </a:cxn>
                <a:cxn ang="0">
                  <a:pos x="423" y="740"/>
                </a:cxn>
                <a:cxn ang="0">
                  <a:pos x="458" y="846"/>
                </a:cxn>
                <a:cxn ang="0">
                  <a:pos x="529" y="917"/>
                </a:cxn>
                <a:cxn ang="0">
                  <a:pos x="564" y="987"/>
                </a:cxn>
                <a:cxn ang="0">
                  <a:pos x="635" y="1058"/>
                </a:cxn>
                <a:cxn ang="0">
                  <a:pos x="670" y="1164"/>
                </a:cxn>
                <a:cxn ang="0">
                  <a:pos x="741" y="1234"/>
                </a:cxn>
                <a:cxn ang="0">
                  <a:pos x="776" y="1305"/>
                </a:cxn>
                <a:cxn ang="0">
                  <a:pos x="846" y="1375"/>
                </a:cxn>
                <a:cxn ang="0">
                  <a:pos x="882" y="1446"/>
                </a:cxn>
                <a:cxn ang="0">
                  <a:pos x="917" y="1481"/>
                </a:cxn>
                <a:cxn ang="0">
                  <a:pos x="987" y="1552"/>
                </a:cxn>
                <a:cxn ang="0">
                  <a:pos x="1023" y="1622"/>
                </a:cxn>
                <a:cxn ang="0">
                  <a:pos x="1093" y="1693"/>
                </a:cxn>
                <a:cxn ang="0">
                  <a:pos x="1129" y="1728"/>
                </a:cxn>
                <a:cxn ang="0">
                  <a:pos x="1199" y="1799"/>
                </a:cxn>
                <a:cxn ang="0">
                  <a:pos x="1234" y="1834"/>
                </a:cxn>
                <a:cxn ang="0">
                  <a:pos x="1305" y="1905"/>
                </a:cxn>
                <a:cxn ang="0">
                  <a:pos x="1340" y="1940"/>
                </a:cxn>
                <a:cxn ang="0">
                  <a:pos x="1375" y="1975"/>
                </a:cxn>
                <a:cxn ang="0">
                  <a:pos x="1446" y="2046"/>
                </a:cxn>
                <a:cxn ang="0">
                  <a:pos x="1481" y="2081"/>
                </a:cxn>
                <a:cxn ang="0">
                  <a:pos x="1552" y="2116"/>
                </a:cxn>
                <a:cxn ang="0">
                  <a:pos x="1587" y="2151"/>
                </a:cxn>
                <a:cxn ang="0">
                  <a:pos x="1658" y="2187"/>
                </a:cxn>
                <a:cxn ang="0">
                  <a:pos x="1693" y="2222"/>
                </a:cxn>
                <a:cxn ang="0">
                  <a:pos x="1763" y="2222"/>
                </a:cxn>
                <a:cxn ang="0">
                  <a:pos x="1799" y="2257"/>
                </a:cxn>
                <a:cxn ang="0">
                  <a:pos x="1834" y="2293"/>
                </a:cxn>
                <a:cxn ang="0">
                  <a:pos x="1905" y="2328"/>
                </a:cxn>
                <a:cxn ang="0">
                  <a:pos x="1940" y="2328"/>
                </a:cxn>
                <a:cxn ang="0">
                  <a:pos x="2010" y="2363"/>
                </a:cxn>
                <a:cxn ang="0">
                  <a:pos x="2046" y="2363"/>
                </a:cxn>
                <a:cxn ang="0">
                  <a:pos x="2116" y="2363"/>
                </a:cxn>
              </a:cxnLst>
              <a:rect l="0" t="0" r="r" b="b"/>
              <a:pathLst>
                <a:path w="2116" h="2363">
                  <a:moveTo>
                    <a:pt x="0" y="0"/>
                  </a:moveTo>
                  <a:lnTo>
                    <a:pt x="70" y="106"/>
                  </a:lnTo>
                  <a:lnTo>
                    <a:pt x="106" y="211"/>
                  </a:lnTo>
                  <a:lnTo>
                    <a:pt x="176" y="282"/>
                  </a:lnTo>
                  <a:lnTo>
                    <a:pt x="211" y="388"/>
                  </a:lnTo>
                  <a:lnTo>
                    <a:pt x="282" y="494"/>
                  </a:lnTo>
                  <a:lnTo>
                    <a:pt x="317" y="564"/>
                  </a:lnTo>
                  <a:lnTo>
                    <a:pt x="388" y="670"/>
                  </a:lnTo>
                  <a:lnTo>
                    <a:pt x="423" y="740"/>
                  </a:lnTo>
                  <a:lnTo>
                    <a:pt x="458" y="846"/>
                  </a:lnTo>
                  <a:lnTo>
                    <a:pt x="529" y="917"/>
                  </a:lnTo>
                  <a:lnTo>
                    <a:pt x="564" y="987"/>
                  </a:lnTo>
                  <a:lnTo>
                    <a:pt x="635" y="1058"/>
                  </a:lnTo>
                  <a:lnTo>
                    <a:pt x="670" y="1164"/>
                  </a:lnTo>
                  <a:lnTo>
                    <a:pt x="741" y="1234"/>
                  </a:lnTo>
                  <a:lnTo>
                    <a:pt x="776" y="1305"/>
                  </a:lnTo>
                  <a:lnTo>
                    <a:pt x="846" y="1375"/>
                  </a:lnTo>
                  <a:lnTo>
                    <a:pt x="882" y="1446"/>
                  </a:lnTo>
                  <a:lnTo>
                    <a:pt x="917" y="1481"/>
                  </a:lnTo>
                  <a:lnTo>
                    <a:pt x="987" y="1552"/>
                  </a:lnTo>
                  <a:lnTo>
                    <a:pt x="1023" y="1622"/>
                  </a:lnTo>
                  <a:lnTo>
                    <a:pt x="1093" y="1693"/>
                  </a:lnTo>
                  <a:lnTo>
                    <a:pt x="1129" y="1728"/>
                  </a:lnTo>
                  <a:lnTo>
                    <a:pt x="1199" y="1799"/>
                  </a:lnTo>
                  <a:lnTo>
                    <a:pt x="1234" y="1834"/>
                  </a:lnTo>
                  <a:lnTo>
                    <a:pt x="1305" y="1905"/>
                  </a:lnTo>
                  <a:lnTo>
                    <a:pt x="1340" y="1940"/>
                  </a:lnTo>
                  <a:lnTo>
                    <a:pt x="1375" y="1975"/>
                  </a:lnTo>
                  <a:lnTo>
                    <a:pt x="1446" y="2046"/>
                  </a:lnTo>
                  <a:lnTo>
                    <a:pt x="1481" y="2081"/>
                  </a:lnTo>
                  <a:lnTo>
                    <a:pt x="1552" y="2116"/>
                  </a:lnTo>
                  <a:lnTo>
                    <a:pt x="1587" y="2151"/>
                  </a:lnTo>
                  <a:lnTo>
                    <a:pt x="1658" y="2187"/>
                  </a:lnTo>
                  <a:lnTo>
                    <a:pt x="1693" y="2222"/>
                  </a:lnTo>
                  <a:lnTo>
                    <a:pt x="1763" y="2222"/>
                  </a:lnTo>
                  <a:lnTo>
                    <a:pt x="1799" y="2257"/>
                  </a:lnTo>
                  <a:lnTo>
                    <a:pt x="1834" y="2293"/>
                  </a:lnTo>
                  <a:lnTo>
                    <a:pt x="1905" y="2328"/>
                  </a:lnTo>
                  <a:lnTo>
                    <a:pt x="1940" y="2328"/>
                  </a:lnTo>
                  <a:lnTo>
                    <a:pt x="2010" y="2363"/>
                  </a:lnTo>
                  <a:lnTo>
                    <a:pt x="2046" y="2363"/>
                  </a:lnTo>
                  <a:lnTo>
                    <a:pt x="2116" y="2363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0" name="Rectangle 79"/>
          <p:cNvSpPr/>
          <p:nvPr/>
        </p:nvSpPr>
        <p:spPr>
          <a:xfrm>
            <a:off x="705078" y="2167075"/>
            <a:ext cx="2760320" cy="528555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/>
          <p:cNvSpPr/>
          <p:nvPr/>
        </p:nvSpPr>
        <p:spPr>
          <a:xfrm>
            <a:off x="1158017" y="1291987"/>
            <a:ext cx="21571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User-defined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desired support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 rot="10800000" flipV="1">
            <a:off x="532773" y="1800665"/>
            <a:ext cx="705184" cy="5511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4180312" y="1258585"/>
            <a:ext cx="18138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User-defined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tolerance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-799817" y="3162300"/>
            <a:ext cx="2971800" cy="1905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rot="10800000" flipV="1">
            <a:off x="3943839" y="1899140"/>
            <a:ext cx="431216" cy="41661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0917" name="Object 5"/>
          <p:cNvGraphicFramePr>
            <a:graphicFrameLocks noChangeAspect="1"/>
          </p:cNvGraphicFramePr>
          <p:nvPr/>
        </p:nvGraphicFramePr>
        <p:xfrm>
          <a:off x="47908" y="2179638"/>
          <a:ext cx="585788" cy="555625"/>
        </p:xfrm>
        <a:graphic>
          <a:graphicData uri="http://schemas.openxmlformats.org/presentationml/2006/ole">
            <p:oleObj spid="_x0000_s550917" name="Equation" r:id="rId3" imgW="241200" imgH="228600" progId="Equation.3">
              <p:embed/>
            </p:oleObj>
          </a:graphicData>
        </a:graphic>
      </p:graphicFrame>
      <p:graphicFrame>
        <p:nvGraphicFramePr>
          <p:cNvPr id="550918" name="Object 6"/>
          <p:cNvGraphicFramePr>
            <a:graphicFrameLocks noChangeAspect="1"/>
          </p:cNvGraphicFramePr>
          <p:nvPr/>
        </p:nvGraphicFramePr>
        <p:xfrm>
          <a:off x="3534058" y="2171700"/>
          <a:ext cx="461963" cy="525463"/>
        </p:xfrm>
        <a:graphic>
          <a:graphicData uri="http://schemas.openxmlformats.org/presentationml/2006/ole">
            <p:oleObj spid="_x0000_s550918" name="Equation" r:id="rId4" imgW="19044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8980" name="Object 4"/>
          <p:cNvGraphicFramePr>
            <a:graphicFrameLocks noChangeAspect="1"/>
          </p:cNvGraphicFramePr>
          <p:nvPr/>
        </p:nvGraphicFramePr>
        <p:xfrm>
          <a:off x="45277" y="2191358"/>
          <a:ext cx="585788" cy="555625"/>
        </p:xfrm>
        <a:graphic>
          <a:graphicData uri="http://schemas.openxmlformats.org/presentationml/2006/ole">
            <p:oleObj spid="_x0000_s638980" name="Equation" r:id="rId3" imgW="241200" imgH="228600" progId="Equation.3">
              <p:embed/>
            </p:oleObj>
          </a:graphicData>
        </a:graphic>
      </p:graphicFrame>
      <p:graphicFrame>
        <p:nvGraphicFramePr>
          <p:cNvPr id="638981" name="Object 5"/>
          <p:cNvGraphicFramePr>
            <a:graphicFrameLocks noChangeAspect="1"/>
          </p:cNvGraphicFramePr>
          <p:nvPr/>
        </p:nvGraphicFramePr>
        <p:xfrm>
          <a:off x="3531427" y="2183420"/>
          <a:ext cx="461963" cy="525463"/>
        </p:xfrm>
        <a:graphic>
          <a:graphicData uri="http://schemas.openxmlformats.org/presentationml/2006/ole">
            <p:oleObj spid="_x0000_s638981" name="Equation" r:id="rId4" imgW="190440" imgH="215640" progId="Equation.3">
              <p:embed/>
            </p:oleObj>
          </a:graphicData>
        </a:graphic>
      </p:graphicFrame>
      <p:cxnSp>
        <p:nvCxnSpPr>
          <p:cNvPr id="82" name="Straight Connector 81"/>
          <p:cNvCxnSpPr>
            <a:stCxn id="80" idx="1"/>
          </p:cNvCxnSpPr>
          <p:nvPr/>
        </p:nvCxnSpPr>
        <p:spPr>
          <a:xfrm rot="10800000" flipH="1">
            <a:off x="705077" y="2426067"/>
            <a:ext cx="2769630" cy="5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52"/>
            <a:ext cx="9144000" cy="1143000"/>
          </a:xfrm>
        </p:spPr>
        <p:txBody>
          <a:bodyPr>
            <a:noAutofit/>
          </a:bodyPr>
          <a:lstStyle/>
          <a:p>
            <a:r>
              <a:rPr lang="en-US" sz="3900" dirty="0" smtClean="0">
                <a:solidFill>
                  <a:srgbClr val="FFFF0D"/>
                </a:solidFill>
              </a:rPr>
              <a:t>Effective field of view (</a:t>
            </a:r>
            <a:r>
              <a:rPr lang="en-US" sz="3900" dirty="0" err="1" smtClean="0">
                <a:solidFill>
                  <a:srgbClr val="FFFF0D"/>
                </a:solidFill>
              </a:rPr>
              <a:t>eFOV</a:t>
            </a:r>
            <a:r>
              <a:rPr lang="en-US" sz="3900" dirty="0" smtClean="0">
                <a:solidFill>
                  <a:srgbClr val="FFFF0D"/>
                </a:solidFill>
              </a:rPr>
              <a:t>)</a:t>
            </a:r>
            <a:endParaRPr lang="en-US" sz="3900" dirty="0">
              <a:solidFill>
                <a:srgbClr val="FFFF0D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95609" y="4638678"/>
            <a:ext cx="3228977" cy="952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1123677" y="4602090"/>
            <a:ext cx="2364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Viewing direction</a:t>
            </a:r>
          </a:p>
        </p:txBody>
      </p:sp>
      <p:grpSp>
        <p:nvGrpSpPr>
          <p:cNvPr id="3" name="Group 31"/>
          <p:cNvGrpSpPr/>
          <p:nvPr/>
        </p:nvGrpSpPr>
        <p:grpSpPr>
          <a:xfrm>
            <a:off x="730534" y="2420782"/>
            <a:ext cx="3041650" cy="2194081"/>
            <a:chOff x="5454650" y="2392363"/>
            <a:chExt cx="2689225" cy="2089150"/>
          </a:xfrm>
        </p:grpSpPr>
        <p:sp>
          <p:nvSpPr>
            <p:cNvPr id="33" name="Freeform 9"/>
            <p:cNvSpPr>
              <a:spLocks/>
            </p:cNvSpPr>
            <p:nvPr/>
          </p:nvSpPr>
          <p:spPr bwMode="auto">
            <a:xfrm>
              <a:off x="5454650" y="2468563"/>
              <a:ext cx="1158875" cy="2012950"/>
            </a:xfrm>
            <a:custGeom>
              <a:avLst/>
              <a:gdLst/>
              <a:ahLst/>
              <a:cxnLst>
                <a:cxn ang="0">
                  <a:pos x="106" y="11288"/>
                </a:cxn>
                <a:cxn ang="0">
                  <a:pos x="247" y="11218"/>
                </a:cxn>
                <a:cxn ang="0">
                  <a:pos x="423" y="11147"/>
                </a:cxn>
                <a:cxn ang="0">
                  <a:pos x="564" y="11041"/>
                </a:cxn>
                <a:cxn ang="0">
                  <a:pos x="705" y="10900"/>
                </a:cxn>
                <a:cxn ang="0">
                  <a:pos x="882" y="10759"/>
                </a:cxn>
                <a:cxn ang="0">
                  <a:pos x="1023" y="10618"/>
                </a:cxn>
                <a:cxn ang="0">
                  <a:pos x="1164" y="10406"/>
                </a:cxn>
                <a:cxn ang="0">
                  <a:pos x="1340" y="10230"/>
                </a:cxn>
                <a:cxn ang="0">
                  <a:pos x="1481" y="9983"/>
                </a:cxn>
                <a:cxn ang="0">
                  <a:pos x="1622" y="9771"/>
                </a:cxn>
                <a:cxn ang="0">
                  <a:pos x="1799" y="9489"/>
                </a:cxn>
                <a:cxn ang="0">
                  <a:pos x="1940" y="9207"/>
                </a:cxn>
                <a:cxn ang="0">
                  <a:pos x="2081" y="8925"/>
                </a:cxn>
                <a:cxn ang="0">
                  <a:pos x="2257" y="8607"/>
                </a:cxn>
                <a:cxn ang="0">
                  <a:pos x="2399" y="8290"/>
                </a:cxn>
                <a:cxn ang="0">
                  <a:pos x="2540" y="7972"/>
                </a:cxn>
                <a:cxn ang="0">
                  <a:pos x="2716" y="7620"/>
                </a:cxn>
                <a:cxn ang="0">
                  <a:pos x="2857" y="7267"/>
                </a:cxn>
                <a:cxn ang="0">
                  <a:pos x="2998" y="6879"/>
                </a:cxn>
                <a:cxn ang="0">
                  <a:pos x="3175" y="6526"/>
                </a:cxn>
                <a:cxn ang="0">
                  <a:pos x="3316" y="6138"/>
                </a:cxn>
                <a:cxn ang="0">
                  <a:pos x="3457" y="5750"/>
                </a:cxn>
                <a:cxn ang="0">
                  <a:pos x="3633" y="5397"/>
                </a:cxn>
                <a:cxn ang="0">
                  <a:pos x="3774" y="5009"/>
                </a:cxn>
                <a:cxn ang="0">
                  <a:pos x="3915" y="4621"/>
                </a:cxn>
                <a:cxn ang="0">
                  <a:pos x="4092" y="4233"/>
                </a:cxn>
                <a:cxn ang="0">
                  <a:pos x="4233" y="3880"/>
                </a:cxn>
                <a:cxn ang="0">
                  <a:pos x="4374" y="3528"/>
                </a:cxn>
                <a:cxn ang="0">
                  <a:pos x="4550" y="3175"/>
                </a:cxn>
                <a:cxn ang="0">
                  <a:pos x="4691" y="2822"/>
                </a:cxn>
                <a:cxn ang="0">
                  <a:pos x="4832" y="2469"/>
                </a:cxn>
                <a:cxn ang="0">
                  <a:pos x="5009" y="2152"/>
                </a:cxn>
                <a:cxn ang="0">
                  <a:pos x="5150" y="1834"/>
                </a:cxn>
                <a:cxn ang="0">
                  <a:pos x="5291" y="1552"/>
                </a:cxn>
                <a:cxn ang="0">
                  <a:pos x="5467" y="1270"/>
                </a:cxn>
                <a:cxn ang="0">
                  <a:pos x="5609" y="1023"/>
                </a:cxn>
                <a:cxn ang="0">
                  <a:pos x="5750" y="776"/>
                </a:cxn>
                <a:cxn ang="0">
                  <a:pos x="5926" y="565"/>
                </a:cxn>
                <a:cxn ang="0">
                  <a:pos x="6067" y="388"/>
                </a:cxn>
                <a:cxn ang="0">
                  <a:pos x="6208" y="247"/>
                </a:cxn>
                <a:cxn ang="0">
                  <a:pos x="6385" y="106"/>
                </a:cxn>
              </a:cxnLst>
              <a:rect l="0" t="0" r="r" b="b"/>
              <a:pathLst>
                <a:path w="6490" h="11288">
                  <a:moveTo>
                    <a:pt x="0" y="11288"/>
                  </a:moveTo>
                  <a:lnTo>
                    <a:pt x="35" y="11288"/>
                  </a:lnTo>
                  <a:lnTo>
                    <a:pt x="106" y="11288"/>
                  </a:lnTo>
                  <a:lnTo>
                    <a:pt x="141" y="11253"/>
                  </a:lnTo>
                  <a:lnTo>
                    <a:pt x="211" y="11253"/>
                  </a:lnTo>
                  <a:lnTo>
                    <a:pt x="247" y="11218"/>
                  </a:lnTo>
                  <a:lnTo>
                    <a:pt x="317" y="11182"/>
                  </a:lnTo>
                  <a:lnTo>
                    <a:pt x="353" y="11147"/>
                  </a:lnTo>
                  <a:lnTo>
                    <a:pt x="423" y="11147"/>
                  </a:lnTo>
                  <a:lnTo>
                    <a:pt x="458" y="11112"/>
                  </a:lnTo>
                  <a:lnTo>
                    <a:pt x="494" y="11076"/>
                  </a:lnTo>
                  <a:lnTo>
                    <a:pt x="564" y="11041"/>
                  </a:lnTo>
                  <a:lnTo>
                    <a:pt x="599" y="11006"/>
                  </a:lnTo>
                  <a:lnTo>
                    <a:pt x="670" y="10971"/>
                  </a:lnTo>
                  <a:lnTo>
                    <a:pt x="705" y="10900"/>
                  </a:lnTo>
                  <a:lnTo>
                    <a:pt x="776" y="10865"/>
                  </a:lnTo>
                  <a:lnTo>
                    <a:pt x="811" y="10830"/>
                  </a:lnTo>
                  <a:lnTo>
                    <a:pt x="882" y="10759"/>
                  </a:lnTo>
                  <a:lnTo>
                    <a:pt x="917" y="10724"/>
                  </a:lnTo>
                  <a:lnTo>
                    <a:pt x="952" y="10653"/>
                  </a:lnTo>
                  <a:lnTo>
                    <a:pt x="1023" y="10618"/>
                  </a:lnTo>
                  <a:lnTo>
                    <a:pt x="1058" y="10547"/>
                  </a:lnTo>
                  <a:lnTo>
                    <a:pt x="1129" y="10477"/>
                  </a:lnTo>
                  <a:lnTo>
                    <a:pt x="1164" y="10406"/>
                  </a:lnTo>
                  <a:lnTo>
                    <a:pt x="1234" y="10371"/>
                  </a:lnTo>
                  <a:lnTo>
                    <a:pt x="1270" y="10300"/>
                  </a:lnTo>
                  <a:lnTo>
                    <a:pt x="1340" y="10230"/>
                  </a:lnTo>
                  <a:lnTo>
                    <a:pt x="1376" y="10159"/>
                  </a:lnTo>
                  <a:lnTo>
                    <a:pt x="1411" y="10089"/>
                  </a:lnTo>
                  <a:lnTo>
                    <a:pt x="1481" y="9983"/>
                  </a:lnTo>
                  <a:lnTo>
                    <a:pt x="1517" y="9912"/>
                  </a:lnTo>
                  <a:lnTo>
                    <a:pt x="1587" y="9842"/>
                  </a:lnTo>
                  <a:lnTo>
                    <a:pt x="1622" y="9771"/>
                  </a:lnTo>
                  <a:lnTo>
                    <a:pt x="1693" y="9665"/>
                  </a:lnTo>
                  <a:lnTo>
                    <a:pt x="1728" y="9595"/>
                  </a:lnTo>
                  <a:lnTo>
                    <a:pt x="1799" y="9489"/>
                  </a:lnTo>
                  <a:lnTo>
                    <a:pt x="1834" y="9419"/>
                  </a:lnTo>
                  <a:lnTo>
                    <a:pt x="1869" y="9313"/>
                  </a:lnTo>
                  <a:lnTo>
                    <a:pt x="1940" y="9207"/>
                  </a:lnTo>
                  <a:lnTo>
                    <a:pt x="1975" y="9136"/>
                  </a:lnTo>
                  <a:lnTo>
                    <a:pt x="2046" y="9031"/>
                  </a:lnTo>
                  <a:lnTo>
                    <a:pt x="2081" y="8925"/>
                  </a:lnTo>
                  <a:lnTo>
                    <a:pt x="2152" y="8819"/>
                  </a:lnTo>
                  <a:lnTo>
                    <a:pt x="2187" y="8713"/>
                  </a:lnTo>
                  <a:lnTo>
                    <a:pt x="2257" y="8607"/>
                  </a:lnTo>
                  <a:lnTo>
                    <a:pt x="2293" y="8501"/>
                  </a:lnTo>
                  <a:lnTo>
                    <a:pt x="2328" y="8396"/>
                  </a:lnTo>
                  <a:lnTo>
                    <a:pt x="2399" y="8290"/>
                  </a:lnTo>
                  <a:lnTo>
                    <a:pt x="2434" y="8184"/>
                  </a:lnTo>
                  <a:lnTo>
                    <a:pt x="2504" y="8078"/>
                  </a:lnTo>
                  <a:lnTo>
                    <a:pt x="2540" y="7972"/>
                  </a:lnTo>
                  <a:lnTo>
                    <a:pt x="2610" y="7831"/>
                  </a:lnTo>
                  <a:lnTo>
                    <a:pt x="2645" y="7725"/>
                  </a:lnTo>
                  <a:lnTo>
                    <a:pt x="2716" y="7620"/>
                  </a:lnTo>
                  <a:lnTo>
                    <a:pt x="2751" y="7514"/>
                  </a:lnTo>
                  <a:lnTo>
                    <a:pt x="2822" y="7373"/>
                  </a:lnTo>
                  <a:lnTo>
                    <a:pt x="2857" y="7267"/>
                  </a:lnTo>
                  <a:lnTo>
                    <a:pt x="2892" y="7126"/>
                  </a:lnTo>
                  <a:lnTo>
                    <a:pt x="2963" y="7020"/>
                  </a:lnTo>
                  <a:lnTo>
                    <a:pt x="2998" y="6879"/>
                  </a:lnTo>
                  <a:lnTo>
                    <a:pt x="3069" y="6773"/>
                  </a:lnTo>
                  <a:lnTo>
                    <a:pt x="3104" y="6632"/>
                  </a:lnTo>
                  <a:lnTo>
                    <a:pt x="3175" y="6526"/>
                  </a:lnTo>
                  <a:lnTo>
                    <a:pt x="3210" y="6385"/>
                  </a:lnTo>
                  <a:lnTo>
                    <a:pt x="3280" y="6279"/>
                  </a:lnTo>
                  <a:lnTo>
                    <a:pt x="3316" y="6138"/>
                  </a:lnTo>
                  <a:lnTo>
                    <a:pt x="3351" y="6032"/>
                  </a:lnTo>
                  <a:lnTo>
                    <a:pt x="3421" y="5891"/>
                  </a:lnTo>
                  <a:lnTo>
                    <a:pt x="3457" y="5750"/>
                  </a:lnTo>
                  <a:lnTo>
                    <a:pt x="3527" y="5644"/>
                  </a:lnTo>
                  <a:lnTo>
                    <a:pt x="3563" y="5503"/>
                  </a:lnTo>
                  <a:lnTo>
                    <a:pt x="3633" y="5397"/>
                  </a:lnTo>
                  <a:lnTo>
                    <a:pt x="3668" y="5256"/>
                  </a:lnTo>
                  <a:lnTo>
                    <a:pt x="3739" y="5115"/>
                  </a:lnTo>
                  <a:lnTo>
                    <a:pt x="3774" y="5009"/>
                  </a:lnTo>
                  <a:lnTo>
                    <a:pt x="3810" y="4868"/>
                  </a:lnTo>
                  <a:lnTo>
                    <a:pt x="3880" y="4762"/>
                  </a:lnTo>
                  <a:lnTo>
                    <a:pt x="3915" y="4621"/>
                  </a:lnTo>
                  <a:lnTo>
                    <a:pt x="3986" y="4480"/>
                  </a:lnTo>
                  <a:lnTo>
                    <a:pt x="4021" y="4374"/>
                  </a:lnTo>
                  <a:lnTo>
                    <a:pt x="4092" y="4233"/>
                  </a:lnTo>
                  <a:lnTo>
                    <a:pt x="4127" y="4127"/>
                  </a:lnTo>
                  <a:lnTo>
                    <a:pt x="4198" y="3986"/>
                  </a:lnTo>
                  <a:lnTo>
                    <a:pt x="4233" y="3880"/>
                  </a:lnTo>
                  <a:lnTo>
                    <a:pt x="4268" y="3739"/>
                  </a:lnTo>
                  <a:lnTo>
                    <a:pt x="4339" y="3633"/>
                  </a:lnTo>
                  <a:lnTo>
                    <a:pt x="4374" y="3528"/>
                  </a:lnTo>
                  <a:lnTo>
                    <a:pt x="4444" y="3387"/>
                  </a:lnTo>
                  <a:lnTo>
                    <a:pt x="4480" y="3281"/>
                  </a:lnTo>
                  <a:lnTo>
                    <a:pt x="4550" y="3175"/>
                  </a:lnTo>
                  <a:lnTo>
                    <a:pt x="4586" y="3034"/>
                  </a:lnTo>
                  <a:lnTo>
                    <a:pt x="4656" y="2928"/>
                  </a:lnTo>
                  <a:lnTo>
                    <a:pt x="4691" y="2822"/>
                  </a:lnTo>
                  <a:lnTo>
                    <a:pt x="4727" y="2716"/>
                  </a:lnTo>
                  <a:lnTo>
                    <a:pt x="4797" y="2575"/>
                  </a:lnTo>
                  <a:lnTo>
                    <a:pt x="4832" y="2469"/>
                  </a:lnTo>
                  <a:lnTo>
                    <a:pt x="4903" y="2364"/>
                  </a:lnTo>
                  <a:lnTo>
                    <a:pt x="4938" y="2258"/>
                  </a:lnTo>
                  <a:lnTo>
                    <a:pt x="5009" y="2152"/>
                  </a:lnTo>
                  <a:lnTo>
                    <a:pt x="5044" y="2046"/>
                  </a:lnTo>
                  <a:lnTo>
                    <a:pt x="5115" y="1940"/>
                  </a:lnTo>
                  <a:lnTo>
                    <a:pt x="5150" y="1834"/>
                  </a:lnTo>
                  <a:lnTo>
                    <a:pt x="5221" y="1764"/>
                  </a:lnTo>
                  <a:lnTo>
                    <a:pt x="5256" y="1658"/>
                  </a:lnTo>
                  <a:lnTo>
                    <a:pt x="5291" y="1552"/>
                  </a:lnTo>
                  <a:lnTo>
                    <a:pt x="5362" y="1482"/>
                  </a:lnTo>
                  <a:lnTo>
                    <a:pt x="5397" y="1376"/>
                  </a:lnTo>
                  <a:lnTo>
                    <a:pt x="5467" y="1270"/>
                  </a:lnTo>
                  <a:lnTo>
                    <a:pt x="5503" y="1199"/>
                  </a:lnTo>
                  <a:lnTo>
                    <a:pt x="5573" y="1094"/>
                  </a:lnTo>
                  <a:lnTo>
                    <a:pt x="5609" y="1023"/>
                  </a:lnTo>
                  <a:lnTo>
                    <a:pt x="5679" y="953"/>
                  </a:lnTo>
                  <a:lnTo>
                    <a:pt x="5714" y="847"/>
                  </a:lnTo>
                  <a:lnTo>
                    <a:pt x="5750" y="776"/>
                  </a:lnTo>
                  <a:lnTo>
                    <a:pt x="5820" y="706"/>
                  </a:lnTo>
                  <a:lnTo>
                    <a:pt x="5855" y="635"/>
                  </a:lnTo>
                  <a:lnTo>
                    <a:pt x="5926" y="565"/>
                  </a:lnTo>
                  <a:lnTo>
                    <a:pt x="5961" y="494"/>
                  </a:lnTo>
                  <a:lnTo>
                    <a:pt x="6032" y="459"/>
                  </a:lnTo>
                  <a:lnTo>
                    <a:pt x="6067" y="388"/>
                  </a:lnTo>
                  <a:lnTo>
                    <a:pt x="6138" y="353"/>
                  </a:lnTo>
                  <a:lnTo>
                    <a:pt x="6173" y="282"/>
                  </a:lnTo>
                  <a:lnTo>
                    <a:pt x="6208" y="247"/>
                  </a:lnTo>
                  <a:lnTo>
                    <a:pt x="6279" y="176"/>
                  </a:lnTo>
                  <a:lnTo>
                    <a:pt x="6314" y="141"/>
                  </a:lnTo>
                  <a:lnTo>
                    <a:pt x="6385" y="106"/>
                  </a:lnTo>
                  <a:lnTo>
                    <a:pt x="6420" y="35"/>
                  </a:lnTo>
                  <a:lnTo>
                    <a:pt x="6490" y="0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0"/>
            <p:cNvSpPr>
              <a:spLocks/>
            </p:cNvSpPr>
            <p:nvPr/>
          </p:nvSpPr>
          <p:spPr bwMode="auto">
            <a:xfrm>
              <a:off x="6613525" y="2392363"/>
              <a:ext cx="1152525" cy="1668462"/>
            </a:xfrm>
            <a:custGeom>
              <a:avLst/>
              <a:gdLst/>
              <a:ahLst/>
              <a:cxnLst>
                <a:cxn ang="0">
                  <a:pos x="106" y="353"/>
                </a:cxn>
                <a:cxn ang="0">
                  <a:pos x="247" y="247"/>
                </a:cxn>
                <a:cxn ang="0">
                  <a:pos x="388" y="176"/>
                </a:cxn>
                <a:cxn ang="0">
                  <a:pos x="565" y="106"/>
                </a:cxn>
                <a:cxn ang="0">
                  <a:pos x="706" y="35"/>
                </a:cxn>
                <a:cxn ang="0">
                  <a:pos x="847" y="35"/>
                </a:cxn>
                <a:cxn ang="0">
                  <a:pos x="1023" y="0"/>
                </a:cxn>
                <a:cxn ang="0">
                  <a:pos x="1164" y="0"/>
                </a:cxn>
                <a:cxn ang="0">
                  <a:pos x="1306" y="35"/>
                </a:cxn>
                <a:cxn ang="0">
                  <a:pos x="1482" y="70"/>
                </a:cxn>
                <a:cxn ang="0">
                  <a:pos x="1623" y="141"/>
                </a:cxn>
                <a:cxn ang="0">
                  <a:pos x="1764" y="211"/>
                </a:cxn>
                <a:cxn ang="0">
                  <a:pos x="1941" y="317"/>
                </a:cxn>
                <a:cxn ang="0">
                  <a:pos x="2082" y="423"/>
                </a:cxn>
                <a:cxn ang="0">
                  <a:pos x="2223" y="564"/>
                </a:cxn>
                <a:cxn ang="0">
                  <a:pos x="2399" y="705"/>
                </a:cxn>
                <a:cxn ang="0">
                  <a:pos x="2540" y="882"/>
                </a:cxn>
                <a:cxn ang="0">
                  <a:pos x="2681" y="1058"/>
                </a:cxn>
                <a:cxn ang="0">
                  <a:pos x="2858" y="1270"/>
                </a:cxn>
                <a:cxn ang="0">
                  <a:pos x="2999" y="1517"/>
                </a:cxn>
                <a:cxn ang="0">
                  <a:pos x="3140" y="1799"/>
                </a:cxn>
                <a:cxn ang="0">
                  <a:pos x="3316" y="2081"/>
                </a:cxn>
                <a:cxn ang="0">
                  <a:pos x="3457" y="2363"/>
                </a:cxn>
                <a:cxn ang="0">
                  <a:pos x="3598" y="2681"/>
                </a:cxn>
                <a:cxn ang="0">
                  <a:pos x="3775" y="2998"/>
                </a:cxn>
                <a:cxn ang="0">
                  <a:pos x="3916" y="3351"/>
                </a:cxn>
                <a:cxn ang="0">
                  <a:pos x="4057" y="3704"/>
                </a:cxn>
                <a:cxn ang="0">
                  <a:pos x="4233" y="4056"/>
                </a:cxn>
                <a:cxn ang="0">
                  <a:pos x="4375" y="4409"/>
                </a:cxn>
                <a:cxn ang="0">
                  <a:pos x="4516" y="4797"/>
                </a:cxn>
                <a:cxn ang="0">
                  <a:pos x="4692" y="5185"/>
                </a:cxn>
                <a:cxn ang="0">
                  <a:pos x="4833" y="5538"/>
                </a:cxn>
                <a:cxn ang="0">
                  <a:pos x="4974" y="5926"/>
                </a:cxn>
                <a:cxn ang="0">
                  <a:pos x="5151" y="6314"/>
                </a:cxn>
                <a:cxn ang="0">
                  <a:pos x="5292" y="6702"/>
                </a:cxn>
                <a:cxn ang="0">
                  <a:pos x="5433" y="7055"/>
                </a:cxn>
                <a:cxn ang="0">
                  <a:pos x="5609" y="7443"/>
                </a:cxn>
                <a:cxn ang="0">
                  <a:pos x="5750" y="7796"/>
                </a:cxn>
                <a:cxn ang="0">
                  <a:pos x="5891" y="8148"/>
                </a:cxn>
                <a:cxn ang="0">
                  <a:pos x="6068" y="8501"/>
                </a:cxn>
                <a:cxn ang="0">
                  <a:pos x="6209" y="8819"/>
                </a:cxn>
                <a:cxn ang="0">
                  <a:pos x="6385" y="9136"/>
                </a:cxn>
              </a:cxnLst>
              <a:rect l="0" t="0" r="r" b="b"/>
              <a:pathLst>
                <a:path w="6456" h="9348">
                  <a:moveTo>
                    <a:pt x="0" y="423"/>
                  </a:moveTo>
                  <a:lnTo>
                    <a:pt x="36" y="388"/>
                  </a:lnTo>
                  <a:lnTo>
                    <a:pt x="106" y="353"/>
                  </a:lnTo>
                  <a:lnTo>
                    <a:pt x="142" y="317"/>
                  </a:lnTo>
                  <a:lnTo>
                    <a:pt x="177" y="282"/>
                  </a:lnTo>
                  <a:lnTo>
                    <a:pt x="247" y="247"/>
                  </a:lnTo>
                  <a:lnTo>
                    <a:pt x="283" y="211"/>
                  </a:lnTo>
                  <a:lnTo>
                    <a:pt x="353" y="176"/>
                  </a:lnTo>
                  <a:lnTo>
                    <a:pt x="388" y="176"/>
                  </a:lnTo>
                  <a:lnTo>
                    <a:pt x="459" y="141"/>
                  </a:lnTo>
                  <a:lnTo>
                    <a:pt x="494" y="106"/>
                  </a:lnTo>
                  <a:lnTo>
                    <a:pt x="565" y="106"/>
                  </a:lnTo>
                  <a:lnTo>
                    <a:pt x="600" y="70"/>
                  </a:lnTo>
                  <a:lnTo>
                    <a:pt x="635" y="70"/>
                  </a:lnTo>
                  <a:lnTo>
                    <a:pt x="706" y="35"/>
                  </a:lnTo>
                  <a:lnTo>
                    <a:pt x="741" y="35"/>
                  </a:lnTo>
                  <a:lnTo>
                    <a:pt x="812" y="35"/>
                  </a:lnTo>
                  <a:lnTo>
                    <a:pt x="847" y="35"/>
                  </a:lnTo>
                  <a:lnTo>
                    <a:pt x="918" y="0"/>
                  </a:lnTo>
                  <a:lnTo>
                    <a:pt x="953" y="0"/>
                  </a:lnTo>
                  <a:lnTo>
                    <a:pt x="1023" y="0"/>
                  </a:lnTo>
                  <a:lnTo>
                    <a:pt x="1059" y="0"/>
                  </a:lnTo>
                  <a:lnTo>
                    <a:pt x="1129" y="0"/>
                  </a:lnTo>
                  <a:lnTo>
                    <a:pt x="1164" y="0"/>
                  </a:lnTo>
                  <a:lnTo>
                    <a:pt x="1200" y="35"/>
                  </a:lnTo>
                  <a:lnTo>
                    <a:pt x="1270" y="35"/>
                  </a:lnTo>
                  <a:lnTo>
                    <a:pt x="1306" y="35"/>
                  </a:lnTo>
                  <a:lnTo>
                    <a:pt x="1376" y="35"/>
                  </a:lnTo>
                  <a:lnTo>
                    <a:pt x="1411" y="70"/>
                  </a:lnTo>
                  <a:lnTo>
                    <a:pt x="1482" y="70"/>
                  </a:lnTo>
                  <a:lnTo>
                    <a:pt x="1517" y="106"/>
                  </a:lnTo>
                  <a:lnTo>
                    <a:pt x="1588" y="106"/>
                  </a:lnTo>
                  <a:lnTo>
                    <a:pt x="1623" y="141"/>
                  </a:lnTo>
                  <a:lnTo>
                    <a:pt x="1658" y="176"/>
                  </a:lnTo>
                  <a:lnTo>
                    <a:pt x="1729" y="176"/>
                  </a:lnTo>
                  <a:lnTo>
                    <a:pt x="1764" y="211"/>
                  </a:lnTo>
                  <a:lnTo>
                    <a:pt x="1835" y="247"/>
                  </a:lnTo>
                  <a:lnTo>
                    <a:pt x="1870" y="282"/>
                  </a:lnTo>
                  <a:lnTo>
                    <a:pt x="1941" y="317"/>
                  </a:lnTo>
                  <a:lnTo>
                    <a:pt x="1976" y="353"/>
                  </a:lnTo>
                  <a:lnTo>
                    <a:pt x="2046" y="388"/>
                  </a:lnTo>
                  <a:lnTo>
                    <a:pt x="2082" y="423"/>
                  </a:lnTo>
                  <a:lnTo>
                    <a:pt x="2117" y="458"/>
                  </a:lnTo>
                  <a:lnTo>
                    <a:pt x="2187" y="529"/>
                  </a:lnTo>
                  <a:lnTo>
                    <a:pt x="2223" y="564"/>
                  </a:lnTo>
                  <a:lnTo>
                    <a:pt x="2293" y="599"/>
                  </a:lnTo>
                  <a:lnTo>
                    <a:pt x="2329" y="670"/>
                  </a:lnTo>
                  <a:lnTo>
                    <a:pt x="2399" y="705"/>
                  </a:lnTo>
                  <a:lnTo>
                    <a:pt x="2434" y="776"/>
                  </a:lnTo>
                  <a:lnTo>
                    <a:pt x="2505" y="811"/>
                  </a:lnTo>
                  <a:lnTo>
                    <a:pt x="2540" y="882"/>
                  </a:lnTo>
                  <a:lnTo>
                    <a:pt x="2575" y="917"/>
                  </a:lnTo>
                  <a:lnTo>
                    <a:pt x="2646" y="988"/>
                  </a:lnTo>
                  <a:lnTo>
                    <a:pt x="2681" y="1058"/>
                  </a:lnTo>
                  <a:lnTo>
                    <a:pt x="2752" y="1129"/>
                  </a:lnTo>
                  <a:lnTo>
                    <a:pt x="2787" y="1199"/>
                  </a:lnTo>
                  <a:lnTo>
                    <a:pt x="2858" y="1270"/>
                  </a:lnTo>
                  <a:lnTo>
                    <a:pt x="2893" y="1376"/>
                  </a:lnTo>
                  <a:lnTo>
                    <a:pt x="2964" y="1446"/>
                  </a:lnTo>
                  <a:lnTo>
                    <a:pt x="2999" y="1517"/>
                  </a:lnTo>
                  <a:lnTo>
                    <a:pt x="3034" y="1622"/>
                  </a:lnTo>
                  <a:lnTo>
                    <a:pt x="3105" y="1693"/>
                  </a:lnTo>
                  <a:lnTo>
                    <a:pt x="3140" y="1799"/>
                  </a:lnTo>
                  <a:lnTo>
                    <a:pt x="3210" y="1905"/>
                  </a:lnTo>
                  <a:lnTo>
                    <a:pt x="3246" y="1975"/>
                  </a:lnTo>
                  <a:lnTo>
                    <a:pt x="3316" y="2081"/>
                  </a:lnTo>
                  <a:lnTo>
                    <a:pt x="3352" y="2187"/>
                  </a:lnTo>
                  <a:lnTo>
                    <a:pt x="3422" y="2257"/>
                  </a:lnTo>
                  <a:lnTo>
                    <a:pt x="3457" y="2363"/>
                  </a:lnTo>
                  <a:lnTo>
                    <a:pt x="3493" y="2469"/>
                  </a:lnTo>
                  <a:lnTo>
                    <a:pt x="3563" y="2575"/>
                  </a:lnTo>
                  <a:lnTo>
                    <a:pt x="3598" y="2681"/>
                  </a:lnTo>
                  <a:lnTo>
                    <a:pt x="3669" y="2787"/>
                  </a:lnTo>
                  <a:lnTo>
                    <a:pt x="3704" y="2892"/>
                  </a:lnTo>
                  <a:lnTo>
                    <a:pt x="3775" y="2998"/>
                  </a:lnTo>
                  <a:lnTo>
                    <a:pt x="3810" y="3139"/>
                  </a:lnTo>
                  <a:lnTo>
                    <a:pt x="3881" y="3245"/>
                  </a:lnTo>
                  <a:lnTo>
                    <a:pt x="3916" y="3351"/>
                  </a:lnTo>
                  <a:lnTo>
                    <a:pt x="3986" y="3457"/>
                  </a:lnTo>
                  <a:lnTo>
                    <a:pt x="4022" y="3598"/>
                  </a:lnTo>
                  <a:lnTo>
                    <a:pt x="4057" y="3704"/>
                  </a:lnTo>
                  <a:lnTo>
                    <a:pt x="4128" y="3810"/>
                  </a:lnTo>
                  <a:lnTo>
                    <a:pt x="4163" y="3951"/>
                  </a:lnTo>
                  <a:lnTo>
                    <a:pt x="4233" y="4056"/>
                  </a:lnTo>
                  <a:lnTo>
                    <a:pt x="4269" y="4162"/>
                  </a:lnTo>
                  <a:lnTo>
                    <a:pt x="4339" y="4303"/>
                  </a:lnTo>
                  <a:lnTo>
                    <a:pt x="4375" y="4409"/>
                  </a:lnTo>
                  <a:lnTo>
                    <a:pt x="4445" y="4550"/>
                  </a:lnTo>
                  <a:lnTo>
                    <a:pt x="4480" y="4656"/>
                  </a:lnTo>
                  <a:lnTo>
                    <a:pt x="4516" y="4797"/>
                  </a:lnTo>
                  <a:lnTo>
                    <a:pt x="4586" y="4903"/>
                  </a:lnTo>
                  <a:lnTo>
                    <a:pt x="4621" y="5044"/>
                  </a:lnTo>
                  <a:lnTo>
                    <a:pt x="4692" y="5185"/>
                  </a:lnTo>
                  <a:lnTo>
                    <a:pt x="4727" y="5291"/>
                  </a:lnTo>
                  <a:lnTo>
                    <a:pt x="4798" y="5432"/>
                  </a:lnTo>
                  <a:lnTo>
                    <a:pt x="4833" y="5538"/>
                  </a:lnTo>
                  <a:lnTo>
                    <a:pt x="4904" y="5679"/>
                  </a:lnTo>
                  <a:lnTo>
                    <a:pt x="4939" y="5820"/>
                  </a:lnTo>
                  <a:lnTo>
                    <a:pt x="4974" y="5926"/>
                  </a:lnTo>
                  <a:lnTo>
                    <a:pt x="5045" y="6067"/>
                  </a:lnTo>
                  <a:lnTo>
                    <a:pt x="5080" y="6173"/>
                  </a:lnTo>
                  <a:lnTo>
                    <a:pt x="5151" y="6314"/>
                  </a:lnTo>
                  <a:lnTo>
                    <a:pt x="5186" y="6455"/>
                  </a:lnTo>
                  <a:lnTo>
                    <a:pt x="5256" y="6561"/>
                  </a:lnTo>
                  <a:lnTo>
                    <a:pt x="5292" y="6702"/>
                  </a:lnTo>
                  <a:lnTo>
                    <a:pt x="5362" y="6808"/>
                  </a:lnTo>
                  <a:lnTo>
                    <a:pt x="5397" y="6949"/>
                  </a:lnTo>
                  <a:lnTo>
                    <a:pt x="5433" y="7055"/>
                  </a:lnTo>
                  <a:lnTo>
                    <a:pt x="5503" y="7196"/>
                  </a:lnTo>
                  <a:lnTo>
                    <a:pt x="5539" y="7302"/>
                  </a:lnTo>
                  <a:lnTo>
                    <a:pt x="5609" y="7443"/>
                  </a:lnTo>
                  <a:lnTo>
                    <a:pt x="5644" y="7549"/>
                  </a:lnTo>
                  <a:lnTo>
                    <a:pt x="5715" y="7690"/>
                  </a:lnTo>
                  <a:lnTo>
                    <a:pt x="5750" y="7796"/>
                  </a:lnTo>
                  <a:lnTo>
                    <a:pt x="5821" y="7937"/>
                  </a:lnTo>
                  <a:lnTo>
                    <a:pt x="5856" y="8043"/>
                  </a:lnTo>
                  <a:lnTo>
                    <a:pt x="5891" y="8148"/>
                  </a:lnTo>
                  <a:lnTo>
                    <a:pt x="5962" y="8254"/>
                  </a:lnTo>
                  <a:lnTo>
                    <a:pt x="5997" y="8395"/>
                  </a:lnTo>
                  <a:lnTo>
                    <a:pt x="6068" y="8501"/>
                  </a:lnTo>
                  <a:lnTo>
                    <a:pt x="6103" y="8607"/>
                  </a:lnTo>
                  <a:lnTo>
                    <a:pt x="6174" y="8713"/>
                  </a:lnTo>
                  <a:lnTo>
                    <a:pt x="6209" y="8819"/>
                  </a:lnTo>
                  <a:lnTo>
                    <a:pt x="6279" y="8924"/>
                  </a:lnTo>
                  <a:lnTo>
                    <a:pt x="6315" y="9030"/>
                  </a:lnTo>
                  <a:lnTo>
                    <a:pt x="6385" y="9136"/>
                  </a:lnTo>
                  <a:lnTo>
                    <a:pt x="6420" y="9242"/>
                  </a:lnTo>
                  <a:lnTo>
                    <a:pt x="6456" y="9348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1"/>
            <p:cNvSpPr>
              <a:spLocks/>
            </p:cNvSpPr>
            <p:nvPr/>
          </p:nvSpPr>
          <p:spPr bwMode="auto">
            <a:xfrm>
              <a:off x="7766050" y="4060825"/>
              <a:ext cx="377825" cy="4206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" y="106"/>
                </a:cxn>
                <a:cxn ang="0">
                  <a:pos x="106" y="211"/>
                </a:cxn>
                <a:cxn ang="0">
                  <a:pos x="176" y="282"/>
                </a:cxn>
                <a:cxn ang="0">
                  <a:pos x="211" y="388"/>
                </a:cxn>
                <a:cxn ang="0">
                  <a:pos x="282" y="494"/>
                </a:cxn>
                <a:cxn ang="0">
                  <a:pos x="317" y="564"/>
                </a:cxn>
                <a:cxn ang="0">
                  <a:pos x="388" y="670"/>
                </a:cxn>
                <a:cxn ang="0">
                  <a:pos x="423" y="740"/>
                </a:cxn>
                <a:cxn ang="0">
                  <a:pos x="458" y="846"/>
                </a:cxn>
                <a:cxn ang="0">
                  <a:pos x="529" y="917"/>
                </a:cxn>
                <a:cxn ang="0">
                  <a:pos x="564" y="987"/>
                </a:cxn>
                <a:cxn ang="0">
                  <a:pos x="635" y="1058"/>
                </a:cxn>
                <a:cxn ang="0">
                  <a:pos x="670" y="1164"/>
                </a:cxn>
                <a:cxn ang="0">
                  <a:pos x="741" y="1234"/>
                </a:cxn>
                <a:cxn ang="0">
                  <a:pos x="776" y="1305"/>
                </a:cxn>
                <a:cxn ang="0">
                  <a:pos x="846" y="1375"/>
                </a:cxn>
                <a:cxn ang="0">
                  <a:pos x="882" y="1446"/>
                </a:cxn>
                <a:cxn ang="0">
                  <a:pos x="917" y="1481"/>
                </a:cxn>
                <a:cxn ang="0">
                  <a:pos x="987" y="1552"/>
                </a:cxn>
                <a:cxn ang="0">
                  <a:pos x="1023" y="1622"/>
                </a:cxn>
                <a:cxn ang="0">
                  <a:pos x="1093" y="1693"/>
                </a:cxn>
                <a:cxn ang="0">
                  <a:pos x="1129" y="1728"/>
                </a:cxn>
                <a:cxn ang="0">
                  <a:pos x="1199" y="1799"/>
                </a:cxn>
                <a:cxn ang="0">
                  <a:pos x="1234" y="1834"/>
                </a:cxn>
                <a:cxn ang="0">
                  <a:pos x="1305" y="1905"/>
                </a:cxn>
                <a:cxn ang="0">
                  <a:pos x="1340" y="1940"/>
                </a:cxn>
                <a:cxn ang="0">
                  <a:pos x="1375" y="1975"/>
                </a:cxn>
                <a:cxn ang="0">
                  <a:pos x="1446" y="2046"/>
                </a:cxn>
                <a:cxn ang="0">
                  <a:pos x="1481" y="2081"/>
                </a:cxn>
                <a:cxn ang="0">
                  <a:pos x="1552" y="2116"/>
                </a:cxn>
                <a:cxn ang="0">
                  <a:pos x="1587" y="2151"/>
                </a:cxn>
                <a:cxn ang="0">
                  <a:pos x="1658" y="2187"/>
                </a:cxn>
                <a:cxn ang="0">
                  <a:pos x="1693" y="2222"/>
                </a:cxn>
                <a:cxn ang="0">
                  <a:pos x="1763" y="2222"/>
                </a:cxn>
                <a:cxn ang="0">
                  <a:pos x="1799" y="2257"/>
                </a:cxn>
                <a:cxn ang="0">
                  <a:pos x="1834" y="2293"/>
                </a:cxn>
                <a:cxn ang="0">
                  <a:pos x="1905" y="2328"/>
                </a:cxn>
                <a:cxn ang="0">
                  <a:pos x="1940" y="2328"/>
                </a:cxn>
                <a:cxn ang="0">
                  <a:pos x="2010" y="2363"/>
                </a:cxn>
                <a:cxn ang="0">
                  <a:pos x="2046" y="2363"/>
                </a:cxn>
                <a:cxn ang="0">
                  <a:pos x="2116" y="2363"/>
                </a:cxn>
              </a:cxnLst>
              <a:rect l="0" t="0" r="r" b="b"/>
              <a:pathLst>
                <a:path w="2116" h="2363">
                  <a:moveTo>
                    <a:pt x="0" y="0"/>
                  </a:moveTo>
                  <a:lnTo>
                    <a:pt x="70" y="106"/>
                  </a:lnTo>
                  <a:lnTo>
                    <a:pt x="106" y="211"/>
                  </a:lnTo>
                  <a:lnTo>
                    <a:pt x="176" y="282"/>
                  </a:lnTo>
                  <a:lnTo>
                    <a:pt x="211" y="388"/>
                  </a:lnTo>
                  <a:lnTo>
                    <a:pt x="282" y="494"/>
                  </a:lnTo>
                  <a:lnTo>
                    <a:pt x="317" y="564"/>
                  </a:lnTo>
                  <a:lnTo>
                    <a:pt x="388" y="670"/>
                  </a:lnTo>
                  <a:lnTo>
                    <a:pt x="423" y="740"/>
                  </a:lnTo>
                  <a:lnTo>
                    <a:pt x="458" y="846"/>
                  </a:lnTo>
                  <a:lnTo>
                    <a:pt x="529" y="917"/>
                  </a:lnTo>
                  <a:lnTo>
                    <a:pt x="564" y="987"/>
                  </a:lnTo>
                  <a:lnTo>
                    <a:pt x="635" y="1058"/>
                  </a:lnTo>
                  <a:lnTo>
                    <a:pt x="670" y="1164"/>
                  </a:lnTo>
                  <a:lnTo>
                    <a:pt x="741" y="1234"/>
                  </a:lnTo>
                  <a:lnTo>
                    <a:pt x="776" y="1305"/>
                  </a:lnTo>
                  <a:lnTo>
                    <a:pt x="846" y="1375"/>
                  </a:lnTo>
                  <a:lnTo>
                    <a:pt x="882" y="1446"/>
                  </a:lnTo>
                  <a:lnTo>
                    <a:pt x="917" y="1481"/>
                  </a:lnTo>
                  <a:lnTo>
                    <a:pt x="987" y="1552"/>
                  </a:lnTo>
                  <a:lnTo>
                    <a:pt x="1023" y="1622"/>
                  </a:lnTo>
                  <a:lnTo>
                    <a:pt x="1093" y="1693"/>
                  </a:lnTo>
                  <a:lnTo>
                    <a:pt x="1129" y="1728"/>
                  </a:lnTo>
                  <a:lnTo>
                    <a:pt x="1199" y="1799"/>
                  </a:lnTo>
                  <a:lnTo>
                    <a:pt x="1234" y="1834"/>
                  </a:lnTo>
                  <a:lnTo>
                    <a:pt x="1305" y="1905"/>
                  </a:lnTo>
                  <a:lnTo>
                    <a:pt x="1340" y="1940"/>
                  </a:lnTo>
                  <a:lnTo>
                    <a:pt x="1375" y="1975"/>
                  </a:lnTo>
                  <a:lnTo>
                    <a:pt x="1446" y="2046"/>
                  </a:lnTo>
                  <a:lnTo>
                    <a:pt x="1481" y="2081"/>
                  </a:lnTo>
                  <a:lnTo>
                    <a:pt x="1552" y="2116"/>
                  </a:lnTo>
                  <a:lnTo>
                    <a:pt x="1587" y="2151"/>
                  </a:lnTo>
                  <a:lnTo>
                    <a:pt x="1658" y="2187"/>
                  </a:lnTo>
                  <a:lnTo>
                    <a:pt x="1693" y="2222"/>
                  </a:lnTo>
                  <a:lnTo>
                    <a:pt x="1763" y="2222"/>
                  </a:lnTo>
                  <a:lnTo>
                    <a:pt x="1799" y="2257"/>
                  </a:lnTo>
                  <a:lnTo>
                    <a:pt x="1834" y="2293"/>
                  </a:lnTo>
                  <a:lnTo>
                    <a:pt x="1905" y="2328"/>
                  </a:lnTo>
                  <a:lnTo>
                    <a:pt x="1940" y="2328"/>
                  </a:lnTo>
                  <a:lnTo>
                    <a:pt x="2010" y="2363"/>
                  </a:lnTo>
                  <a:lnTo>
                    <a:pt x="2046" y="2363"/>
                  </a:lnTo>
                  <a:lnTo>
                    <a:pt x="2116" y="2363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0" name="Rectangle 79"/>
          <p:cNvSpPr/>
          <p:nvPr/>
        </p:nvSpPr>
        <p:spPr>
          <a:xfrm>
            <a:off x="705078" y="2167075"/>
            <a:ext cx="2760320" cy="528555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-799817" y="3162300"/>
            <a:ext cx="2971800" cy="1905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787004" y="2855985"/>
            <a:ext cx="940828" cy="1588"/>
          </a:xfrm>
          <a:prstGeom prst="straightConnector1">
            <a:avLst/>
          </a:prstGeom>
          <a:ln w="349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152358" y="2349304"/>
            <a:ext cx="16881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1770186" y="2614245"/>
            <a:ext cx="16881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2569699" y="2625968"/>
            <a:ext cx="16881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92"/>
          <p:cNvGrpSpPr/>
          <p:nvPr/>
        </p:nvGrpSpPr>
        <p:grpSpPr>
          <a:xfrm>
            <a:off x="1876020" y="1527549"/>
            <a:ext cx="696743" cy="618941"/>
            <a:chOff x="1903541" y="3344100"/>
            <a:chExt cx="376325" cy="361258"/>
          </a:xfrm>
        </p:grpSpPr>
        <p:sp>
          <p:nvSpPr>
            <p:cNvPr id="26" name="Oval 25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38" name="Oval 3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0" name="Group 104"/>
          <p:cNvGrpSpPr/>
          <p:nvPr/>
        </p:nvGrpSpPr>
        <p:grpSpPr>
          <a:xfrm>
            <a:off x="2884680" y="2705347"/>
            <a:ext cx="556702" cy="515342"/>
            <a:chOff x="1903541" y="3344100"/>
            <a:chExt cx="376325" cy="361258"/>
          </a:xfrm>
        </p:grpSpPr>
        <p:sp>
          <p:nvSpPr>
            <p:cNvPr id="41" name="Oval 4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48" name="Oval 4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0" name="Group 114"/>
          <p:cNvGrpSpPr/>
          <p:nvPr/>
        </p:nvGrpSpPr>
        <p:grpSpPr>
          <a:xfrm>
            <a:off x="1097284" y="2720323"/>
            <a:ext cx="556702" cy="515342"/>
            <a:chOff x="1903541" y="3344100"/>
            <a:chExt cx="376325" cy="361258"/>
          </a:xfrm>
        </p:grpSpPr>
        <p:sp>
          <p:nvSpPr>
            <p:cNvPr id="51" name="Oval 5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58" name="Oval 5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aphicFrame>
        <p:nvGraphicFramePr>
          <p:cNvPr id="638982" name="Object 6"/>
          <p:cNvGraphicFramePr>
            <a:graphicFrameLocks noChangeAspect="1"/>
          </p:cNvGraphicFramePr>
          <p:nvPr/>
        </p:nvGraphicFramePr>
        <p:xfrm>
          <a:off x="1763127" y="2899654"/>
          <a:ext cx="1049337" cy="431800"/>
        </p:xfrm>
        <a:graphic>
          <a:graphicData uri="http://schemas.openxmlformats.org/presentationml/2006/ole">
            <p:oleObj spid="_x0000_s638982" name="Equation" r:id="rId5" imgW="431640" imgH="177480" progId="Equation.3">
              <p:embed/>
            </p:oleObj>
          </a:graphicData>
        </a:graphic>
      </p:graphicFrame>
      <p:sp>
        <p:nvSpPr>
          <p:cNvPr id="60" name="Freeform 59"/>
          <p:cNvSpPr/>
          <p:nvPr/>
        </p:nvSpPr>
        <p:spPr>
          <a:xfrm>
            <a:off x="6714697" y="3018049"/>
            <a:ext cx="1115251" cy="1390099"/>
          </a:xfrm>
          <a:custGeom>
            <a:avLst/>
            <a:gdLst>
              <a:gd name="connsiteX0" fmla="*/ 517984 w 1115251"/>
              <a:gd name="connsiteY0" fmla="*/ 1390099 h 1390099"/>
              <a:gd name="connsiteX1" fmla="*/ 0 w 1115251"/>
              <a:gd name="connsiteY1" fmla="*/ 105711 h 1390099"/>
              <a:gd name="connsiteX2" fmla="*/ 179709 w 1115251"/>
              <a:gd name="connsiteY2" fmla="*/ 47569 h 1390099"/>
              <a:gd name="connsiteX3" fmla="*/ 391130 w 1115251"/>
              <a:gd name="connsiteY3" fmla="*/ 0 h 1390099"/>
              <a:gd name="connsiteX4" fmla="*/ 475699 w 1115251"/>
              <a:gd name="connsiteY4" fmla="*/ 0 h 1390099"/>
              <a:gd name="connsiteX5" fmla="*/ 655408 w 1115251"/>
              <a:gd name="connsiteY5" fmla="*/ 0 h 1390099"/>
              <a:gd name="connsiteX6" fmla="*/ 835117 w 1115251"/>
              <a:gd name="connsiteY6" fmla="*/ 26427 h 1390099"/>
              <a:gd name="connsiteX7" fmla="*/ 1025396 w 1115251"/>
              <a:gd name="connsiteY7" fmla="*/ 79283 h 1390099"/>
              <a:gd name="connsiteX8" fmla="*/ 1115251 w 1115251"/>
              <a:gd name="connsiteY8" fmla="*/ 110996 h 1390099"/>
              <a:gd name="connsiteX9" fmla="*/ 517984 w 1115251"/>
              <a:gd name="connsiteY9" fmla="*/ 1390099 h 139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5251" h="1390099">
                <a:moveTo>
                  <a:pt x="517984" y="1390099"/>
                </a:moveTo>
                <a:lnTo>
                  <a:pt x="0" y="105711"/>
                </a:lnTo>
                <a:lnTo>
                  <a:pt x="179709" y="47569"/>
                </a:lnTo>
                <a:lnTo>
                  <a:pt x="391130" y="0"/>
                </a:lnTo>
                <a:lnTo>
                  <a:pt x="475699" y="0"/>
                </a:lnTo>
                <a:lnTo>
                  <a:pt x="655408" y="0"/>
                </a:lnTo>
                <a:lnTo>
                  <a:pt x="835117" y="26427"/>
                </a:lnTo>
                <a:lnTo>
                  <a:pt x="1025396" y="79283"/>
                </a:lnTo>
                <a:lnTo>
                  <a:pt x="1115251" y="110996"/>
                </a:lnTo>
                <a:lnTo>
                  <a:pt x="517984" y="13900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146464" y="1421071"/>
            <a:ext cx="21723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Near-constant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angular support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7063538" y="3002193"/>
            <a:ext cx="306561" cy="1420281"/>
            <a:chOff x="6876499" y="2748486"/>
            <a:chExt cx="597267" cy="1420281"/>
          </a:xfrm>
        </p:grpSpPr>
        <p:sp>
          <p:nvSpPr>
            <p:cNvPr id="63" name="Arc 62"/>
            <p:cNvSpPr/>
            <p:nvPr/>
          </p:nvSpPr>
          <p:spPr>
            <a:xfrm rot="16026480">
              <a:off x="6924267" y="3182405"/>
              <a:ext cx="542925" cy="441681"/>
            </a:xfrm>
            <a:prstGeom prst="arc">
              <a:avLst>
                <a:gd name="adj1" fmla="val 19521512"/>
                <a:gd name="adj2" fmla="val 2178986"/>
              </a:avLst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4" name="Straight Arrow Connector 63"/>
            <p:cNvCxnSpPr>
              <a:cxnSpLocks noChangeShapeType="1"/>
            </p:cNvCxnSpPr>
            <p:nvPr/>
          </p:nvCxnSpPr>
          <p:spPr bwMode="auto">
            <a:xfrm rot="5400000">
              <a:off x="6631317" y="3321032"/>
              <a:ext cx="1414995" cy="26990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65" name="Straight Arrow Connector 64"/>
            <p:cNvCxnSpPr>
              <a:cxnSpLocks noChangeShapeType="1"/>
            </p:cNvCxnSpPr>
            <p:nvPr/>
          </p:nvCxnSpPr>
          <p:spPr bwMode="auto">
            <a:xfrm rot="16200000" flipH="1">
              <a:off x="6345895" y="3310802"/>
              <a:ext cx="1388569" cy="32736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66" name="Group 65"/>
          <p:cNvGrpSpPr/>
          <p:nvPr/>
        </p:nvGrpSpPr>
        <p:grpSpPr>
          <a:xfrm rot="1197642">
            <a:off x="7264263" y="3012250"/>
            <a:ext cx="340954" cy="1414996"/>
            <a:chOff x="6876499" y="2753771"/>
            <a:chExt cx="597268" cy="1414996"/>
          </a:xfrm>
        </p:grpSpPr>
        <p:sp>
          <p:nvSpPr>
            <p:cNvPr id="67" name="Arc 66"/>
            <p:cNvSpPr/>
            <p:nvPr/>
          </p:nvSpPr>
          <p:spPr>
            <a:xfrm rot="16026480">
              <a:off x="6924257" y="3182405"/>
              <a:ext cx="542925" cy="441681"/>
            </a:xfrm>
            <a:prstGeom prst="arc">
              <a:avLst>
                <a:gd name="adj1" fmla="val 19559990"/>
                <a:gd name="adj2" fmla="val 1892013"/>
              </a:avLst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8" name="Straight Arrow Connector 67"/>
            <p:cNvCxnSpPr>
              <a:cxnSpLocks noChangeShapeType="1"/>
            </p:cNvCxnSpPr>
            <p:nvPr/>
          </p:nvCxnSpPr>
          <p:spPr bwMode="auto">
            <a:xfrm rot="5400000">
              <a:off x="6631318" y="3326317"/>
              <a:ext cx="1414995" cy="26990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69" name="Straight Arrow Connector 68"/>
            <p:cNvCxnSpPr>
              <a:cxnSpLocks noChangeShapeType="1"/>
            </p:cNvCxnSpPr>
            <p:nvPr/>
          </p:nvCxnSpPr>
          <p:spPr bwMode="auto">
            <a:xfrm rot="16200000" flipH="1">
              <a:off x="6345895" y="3310802"/>
              <a:ext cx="1388569" cy="32736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70" name="Group 69"/>
          <p:cNvGrpSpPr/>
          <p:nvPr/>
        </p:nvGrpSpPr>
        <p:grpSpPr>
          <a:xfrm rot="20770575">
            <a:off x="6883212" y="3026801"/>
            <a:ext cx="376619" cy="1414996"/>
            <a:chOff x="6876499" y="2753771"/>
            <a:chExt cx="597268" cy="1414996"/>
          </a:xfrm>
        </p:grpSpPr>
        <p:sp>
          <p:nvSpPr>
            <p:cNvPr id="71" name="Arc 70"/>
            <p:cNvSpPr/>
            <p:nvPr/>
          </p:nvSpPr>
          <p:spPr>
            <a:xfrm rot="16026480">
              <a:off x="6924256" y="3182405"/>
              <a:ext cx="542925" cy="441682"/>
            </a:xfrm>
            <a:prstGeom prst="arc">
              <a:avLst>
                <a:gd name="adj1" fmla="val 19199716"/>
                <a:gd name="adj2" fmla="val 1615175"/>
              </a:avLst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" name="Straight Arrow Connector 71"/>
            <p:cNvCxnSpPr>
              <a:cxnSpLocks noChangeShapeType="1"/>
            </p:cNvCxnSpPr>
            <p:nvPr/>
          </p:nvCxnSpPr>
          <p:spPr bwMode="auto">
            <a:xfrm rot="5400000">
              <a:off x="6631318" y="3326317"/>
              <a:ext cx="1414995" cy="26990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73" name="Straight Arrow Connector 72"/>
            <p:cNvCxnSpPr>
              <a:cxnSpLocks noChangeShapeType="1"/>
            </p:cNvCxnSpPr>
            <p:nvPr/>
          </p:nvCxnSpPr>
          <p:spPr bwMode="auto">
            <a:xfrm rot="16200000" flipH="1">
              <a:off x="6345895" y="3310802"/>
              <a:ext cx="1388569" cy="32736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74" name="Arc 73"/>
          <p:cNvSpPr/>
          <p:nvPr/>
        </p:nvSpPr>
        <p:spPr>
          <a:xfrm>
            <a:off x="5827031" y="3005870"/>
            <a:ext cx="2875596" cy="2976773"/>
          </a:xfrm>
          <a:prstGeom prst="arc">
            <a:avLst>
              <a:gd name="adj1" fmla="val 10919526"/>
              <a:gd name="adj2" fmla="val 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102"/>
          <p:cNvGrpSpPr/>
          <p:nvPr/>
        </p:nvGrpSpPr>
        <p:grpSpPr>
          <a:xfrm>
            <a:off x="7004978" y="4345773"/>
            <a:ext cx="468665" cy="168371"/>
            <a:chOff x="7219950" y="4229100"/>
            <a:chExt cx="847725" cy="266700"/>
          </a:xfrm>
        </p:grpSpPr>
        <p:sp>
          <p:nvSpPr>
            <p:cNvPr id="76" name="Flowchart: Connector 75"/>
            <p:cNvSpPr/>
            <p:nvPr/>
          </p:nvSpPr>
          <p:spPr>
            <a:xfrm>
              <a:off x="7515225" y="4229100"/>
              <a:ext cx="247650" cy="266700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Flowchart: Terminator 76"/>
            <p:cNvSpPr/>
            <p:nvPr/>
          </p:nvSpPr>
          <p:spPr>
            <a:xfrm>
              <a:off x="7219950" y="4248150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lowchart: Terminator 77"/>
            <p:cNvSpPr/>
            <p:nvPr/>
          </p:nvSpPr>
          <p:spPr>
            <a:xfrm>
              <a:off x="7753350" y="4238625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302468" y="2546753"/>
            <a:ext cx="591938" cy="529437"/>
            <a:chOff x="1903541" y="3344100"/>
            <a:chExt cx="376325" cy="361258"/>
          </a:xfrm>
        </p:grpSpPr>
        <p:sp>
          <p:nvSpPr>
            <p:cNvPr id="81" name="Oval 8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93" name="Oval 92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882996" y="2249883"/>
            <a:ext cx="696743" cy="618941"/>
            <a:chOff x="1903541" y="3344100"/>
            <a:chExt cx="376325" cy="361258"/>
          </a:xfrm>
        </p:grpSpPr>
        <p:sp>
          <p:nvSpPr>
            <p:cNvPr id="96" name="Oval 95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03" name="Oval 102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05" name="Oval 104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569238" y="2581991"/>
            <a:ext cx="572558" cy="504770"/>
            <a:chOff x="1903541" y="3344100"/>
            <a:chExt cx="376325" cy="361258"/>
          </a:xfrm>
        </p:grpSpPr>
        <p:sp>
          <p:nvSpPr>
            <p:cNvPr id="108" name="Oval 107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15" name="Oval 114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16" name="Oval 115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17" name="Rectangle 116"/>
          <p:cNvSpPr/>
          <p:nvPr/>
        </p:nvSpPr>
        <p:spPr>
          <a:xfrm>
            <a:off x="0" y="892760"/>
            <a:ext cx="12250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Angular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support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0" y="5404893"/>
            <a:ext cx="9143999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000" dirty="0" smtClean="0">
                <a:solidFill>
                  <a:srgbClr val="FFB953"/>
                </a:solidFill>
              </a:rPr>
              <a:t>Our goal: Maximize </a:t>
            </a:r>
            <a:r>
              <a:rPr lang="en-US" sz="3000" dirty="0" err="1" smtClean="0">
                <a:solidFill>
                  <a:srgbClr val="FFB953"/>
                </a:solidFill>
              </a:rPr>
              <a:t>eFOV</a:t>
            </a:r>
            <a:r>
              <a:rPr lang="en-US" sz="3000" dirty="0" smtClean="0">
                <a:solidFill>
                  <a:srgbClr val="FFB953"/>
                </a:solidFill>
              </a:rPr>
              <a:t> in the least mass and volume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0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Straight Connector 81"/>
          <p:cNvCxnSpPr>
            <a:stCxn id="80" idx="1"/>
          </p:cNvCxnSpPr>
          <p:nvPr/>
        </p:nvCxnSpPr>
        <p:spPr>
          <a:xfrm rot="10800000" flipH="1">
            <a:off x="705077" y="2426067"/>
            <a:ext cx="2769630" cy="5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52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Maximizing </a:t>
            </a:r>
            <a:r>
              <a:rPr lang="en-US" sz="4000" dirty="0" err="1" smtClean="0">
                <a:solidFill>
                  <a:srgbClr val="FFFF0D"/>
                </a:solidFill>
              </a:rPr>
              <a:t>eFOV</a:t>
            </a:r>
            <a:r>
              <a:rPr lang="en-US" sz="4000" dirty="0" smtClean="0">
                <a:solidFill>
                  <a:srgbClr val="FFFF0D"/>
                </a:solidFill>
              </a:rPr>
              <a:t> for the </a:t>
            </a:r>
            <a:r>
              <a:rPr lang="en-US" sz="4000" dirty="0" err="1" smtClean="0">
                <a:solidFill>
                  <a:srgbClr val="FFFF0D"/>
                </a:solidFill>
              </a:rPr>
              <a:t>lensless</a:t>
            </a:r>
            <a:r>
              <a:rPr lang="en-US" sz="4000" dirty="0" smtClean="0">
                <a:solidFill>
                  <a:srgbClr val="FFFF0D"/>
                </a:solidFill>
              </a:rPr>
              <a:t> case</a:t>
            </a:r>
            <a:endParaRPr lang="en-US" sz="3900" dirty="0">
              <a:solidFill>
                <a:srgbClr val="FFFF0D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95609" y="4638678"/>
            <a:ext cx="3228977" cy="952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1123677" y="4602090"/>
            <a:ext cx="2364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Viewing direction</a:t>
            </a:r>
          </a:p>
        </p:txBody>
      </p:sp>
      <p:grpSp>
        <p:nvGrpSpPr>
          <p:cNvPr id="3" name="Group 31"/>
          <p:cNvGrpSpPr/>
          <p:nvPr/>
        </p:nvGrpSpPr>
        <p:grpSpPr>
          <a:xfrm>
            <a:off x="730534" y="2420782"/>
            <a:ext cx="3041650" cy="2194081"/>
            <a:chOff x="5454650" y="2392363"/>
            <a:chExt cx="2689225" cy="2089150"/>
          </a:xfrm>
        </p:grpSpPr>
        <p:sp>
          <p:nvSpPr>
            <p:cNvPr id="33" name="Freeform 9"/>
            <p:cNvSpPr>
              <a:spLocks/>
            </p:cNvSpPr>
            <p:nvPr/>
          </p:nvSpPr>
          <p:spPr bwMode="auto">
            <a:xfrm>
              <a:off x="5454650" y="2468563"/>
              <a:ext cx="1158875" cy="2012950"/>
            </a:xfrm>
            <a:custGeom>
              <a:avLst/>
              <a:gdLst/>
              <a:ahLst/>
              <a:cxnLst>
                <a:cxn ang="0">
                  <a:pos x="106" y="11288"/>
                </a:cxn>
                <a:cxn ang="0">
                  <a:pos x="247" y="11218"/>
                </a:cxn>
                <a:cxn ang="0">
                  <a:pos x="423" y="11147"/>
                </a:cxn>
                <a:cxn ang="0">
                  <a:pos x="564" y="11041"/>
                </a:cxn>
                <a:cxn ang="0">
                  <a:pos x="705" y="10900"/>
                </a:cxn>
                <a:cxn ang="0">
                  <a:pos x="882" y="10759"/>
                </a:cxn>
                <a:cxn ang="0">
                  <a:pos x="1023" y="10618"/>
                </a:cxn>
                <a:cxn ang="0">
                  <a:pos x="1164" y="10406"/>
                </a:cxn>
                <a:cxn ang="0">
                  <a:pos x="1340" y="10230"/>
                </a:cxn>
                <a:cxn ang="0">
                  <a:pos x="1481" y="9983"/>
                </a:cxn>
                <a:cxn ang="0">
                  <a:pos x="1622" y="9771"/>
                </a:cxn>
                <a:cxn ang="0">
                  <a:pos x="1799" y="9489"/>
                </a:cxn>
                <a:cxn ang="0">
                  <a:pos x="1940" y="9207"/>
                </a:cxn>
                <a:cxn ang="0">
                  <a:pos x="2081" y="8925"/>
                </a:cxn>
                <a:cxn ang="0">
                  <a:pos x="2257" y="8607"/>
                </a:cxn>
                <a:cxn ang="0">
                  <a:pos x="2399" y="8290"/>
                </a:cxn>
                <a:cxn ang="0">
                  <a:pos x="2540" y="7972"/>
                </a:cxn>
                <a:cxn ang="0">
                  <a:pos x="2716" y="7620"/>
                </a:cxn>
                <a:cxn ang="0">
                  <a:pos x="2857" y="7267"/>
                </a:cxn>
                <a:cxn ang="0">
                  <a:pos x="2998" y="6879"/>
                </a:cxn>
                <a:cxn ang="0">
                  <a:pos x="3175" y="6526"/>
                </a:cxn>
                <a:cxn ang="0">
                  <a:pos x="3316" y="6138"/>
                </a:cxn>
                <a:cxn ang="0">
                  <a:pos x="3457" y="5750"/>
                </a:cxn>
                <a:cxn ang="0">
                  <a:pos x="3633" y="5397"/>
                </a:cxn>
                <a:cxn ang="0">
                  <a:pos x="3774" y="5009"/>
                </a:cxn>
                <a:cxn ang="0">
                  <a:pos x="3915" y="4621"/>
                </a:cxn>
                <a:cxn ang="0">
                  <a:pos x="4092" y="4233"/>
                </a:cxn>
                <a:cxn ang="0">
                  <a:pos x="4233" y="3880"/>
                </a:cxn>
                <a:cxn ang="0">
                  <a:pos x="4374" y="3528"/>
                </a:cxn>
                <a:cxn ang="0">
                  <a:pos x="4550" y="3175"/>
                </a:cxn>
                <a:cxn ang="0">
                  <a:pos x="4691" y="2822"/>
                </a:cxn>
                <a:cxn ang="0">
                  <a:pos x="4832" y="2469"/>
                </a:cxn>
                <a:cxn ang="0">
                  <a:pos x="5009" y="2152"/>
                </a:cxn>
                <a:cxn ang="0">
                  <a:pos x="5150" y="1834"/>
                </a:cxn>
                <a:cxn ang="0">
                  <a:pos x="5291" y="1552"/>
                </a:cxn>
                <a:cxn ang="0">
                  <a:pos x="5467" y="1270"/>
                </a:cxn>
                <a:cxn ang="0">
                  <a:pos x="5609" y="1023"/>
                </a:cxn>
                <a:cxn ang="0">
                  <a:pos x="5750" y="776"/>
                </a:cxn>
                <a:cxn ang="0">
                  <a:pos x="5926" y="565"/>
                </a:cxn>
                <a:cxn ang="0">
                  <a:pos x="6067" y="388"/>
                </a:cxn>
                <a:cxn ang="0">
                  <a:pos x="6208" y="247"/>
                </a:cxn>
                <a:cxn ang="0">
                  <a:pos x="6385" y="106"/>
                </a:cxn>
              </a:cxnLst>
              <a:rect l="0" t="0" r="r" b="b"/>
              <a:pathLst>
                <a:path w="6490" h="11288">
                  <a:moveTo>
                    <a:pt x="0" y="11288"/>
                  </a:moveTo>
                  <a:lnTo>
                    <a:pt x="35" y="11288"/>
                  </a:lnTo>
                  <a:lnTo>
                    <a:pt x="106" y="11288"/>
                  </a:lnTo>
                  <a:lnTo>
                    <a:pt x="141" y="11253"/>
                  </a:lnTo>
                  <a:lnTo>
                    <a:pt x="211" y="11253"/>
                  </a:lnTo>
                  <a:lnTo>
                    <a:pt x="247" y="11218"/>
                  </a:lnTo>
                  <a:lnTo>
                    <a:pt x="317" y="11182"/>
                  </a:lnTo>
                  <a:lnTo>
                    <a:pt x="353" y="11147"/>
                  </a:lnTo>
                  <a:lnTo>
                    <a:pt x="423" y="11147"/>
                  </a:lnTo>
                  <a:lnTo>
                    <a:pt x="458" y="11112"/>
                  </a:lnTo>
                  <a:lnTo>
                    <a:pt x="494" y="11076"/>
                  </a:lnTo>
                  <a:lnTo>
                    <a:pt x="564" y="11041"/>
                  </a:lnTo>
                  <a:lnTo>
                    <a:pt x="599" y="11006"/>
                  </a:lnTo>
                  <a:lnTo>
                    <a:pt x="670" y="10971"/>
                  </a:lnTo>
                  <a:lnTo>
                    <a:pt x="705" y="10900"/>
                  </a:lnTo>
                  <a:lnTo>
                    <a:pt x="776" y="10865"/>
                  </a:lnTo>
                  <a:lnTo>
                    <a:pt x="811" y="10830"/>
                  </a:lnTo>
                  <a:lnTo>
                    <a:pt x="882" y="10759"/>
                  </a:lnTo>
                  <a:lnTo>
                    <a:pt x="917" y="10724"/>
                  </a:lnTo>
                  <a:lnTo>
                    <a:pt x="952" y="10653"/>
                  </a:lnTo>
                  <a:lnTo>
                    <a:pt x="1023" y="10618"/>
                  </a:lnTo>
                  <a:lnTo>
                    <a:pt x="1058" y="10547"/>
                  </a:lnTo>
                  <a:lnTo>
                    <a:pt x="1129" y="10477"/>
                  </a:lnTo>
                  <a:lnTo>
                    <a:pt x="1164" y="10406"/>
                  </a:lnTo>
                  <a:lnTo>
                    <a:pt x="1234" y="10371"/>
                  </a:lnTo>
                  <a:lnTo>
                    <a:pt x="1270" y="10300"/>
                  </a:lnTo>
                  <a:lnTo>
                    <a:pt x="1340" y="10230"/>
                  </a:lnTo>
                  <a:lnTo>
                    <a:pt x="1376" y="10159"/>
                  </a:lnTo>
                  <a:lnTo>
                    <a:pt x="1411" y="10089"/>
                  </a:lnTo>
                  <a:lnTo>
                    <a:pt x="1481" y="9983"/>
                  </a:lnTo>
                  <a:lnTo>
                    <a:pt x="1517" y="9912"/>
                  </a:lnTo>
                  <a:lnTo>
                    <a:pt x="1587" y="9842"/>
                  </a:lnTo>
                  <a:lnTo>
                    <a:pt x="1622" y="9771"/>
                  </a:lnTo>
                  <a:lnTo>
                    <a:pt x="1693" y="9665"/>
                  </a:lnTo>
                  <a:lnTo>
                    <a:pt x="1728" y="9595"/>
                  </a:lnTo>
                  <a:lnTo>
                    <a:pt x="1799" y="9489"/>
                  </a:lnTo>
                  <a:lnTo>
                    <a:pt x="1834" y="9419"/>
                  </a:lnTo>
                  <a:lnTo>
                    <a:pt x="1869" y="9313"/>
                  </a:lnTo>
                  <a:lnTo>
                    <a:pt x="1940" y="9207"/>
                  </a:lnTo>
                  <a:lnTo>
                    <a:pt x="1975" y="9136"/>
                  </a:lnTo>
                  <a:lnTo>
                    <a:pt x="2046" y="9031"/>
                  </a:lnTo>
                  <a:lnTo>
                    <a:pt x="2081" y="8925"/>
                  </a:lnTo>
                  <a:lnTo>
                    <a:pt x="2152" y="8819"/>
                  </a:lnTo>
                  <a:lnTo>
                    <a:pt x="2187" y="8713"/>
                  </a:lnTo>
                  <a:lnTo>
                    <a:pt x="2257" y="8607"/>
                  </a:lnTo>
                  <a:lnTo>
                    <a:pt x="2293" y="8501"/>
                  </a:lnTo>
                  <a:lnTo>
                    <a:pt x="2328" y="8396"/>
                  </a:lnTo>
                  <a:lnTo>
                    <a:pt x="2399" y="8290"/>
                  </a:lnTo>
                  <a:lnTo>
                    <a:pt x="2434" y="8184"/>
                  </a:lnTo>
                  <a:lnTo>
                    <a:pt x="2504" y="8078"/>
                  </a:lnTo>
                  <a:lnTo>
                    <a:pt x="2540" y="7972"/>
                  </a:lnTo>
                  <a:lnTo>
                    <a:pt x="2610" y="7831"/>
                  </a:lnTo>
                  <a:lnTo>
                    <a:pt x="2645" y="7725"/>
                  </a:lnTo>
                  <a:lnTo>
                    <a:pt x="2716" y="7620"/>
                  </a:lnTo>
                  <a:lnTo>
                    <a:pt x="2751" y="7514"/>
                  </a:lnTo>
                  <a:lnTo>
                    <a:pt x="2822" y="7373"/>
                  </a:lnTo>
                  <a:lnTo>
                    <a:pt x="2857" y="7267"/>
                  </a:lnTo>
                  <a:lnTo>
                    <a:pt x="2892" y="7126"/>
                  </a:lnTo>
                  <a:lnTo>
                    <a:pt x="2963" y="7020"/>
                  </a:lnTo>
                  <a:lnTo>
                    <a:pt x="2998" y="6879"/>
                  </a:lnTo>
                  <a:lnTo>
                    <a:pt x="3069" y="6773"/>
                  </a:lnTo>
                  <a:lnTo>
                    <a:pt x="3104" y="6632"/>
                  </a:lnTo>
                  <a:lnTo>
                    <a:pt x="3175" y="6526"/>
                  </a:lnTo>
                  <a:lnTo>
                    <a:pt x="3210" y="6385"/>
                  </a:lnTo>
                  <a:lnTo>
                    <a:pt x="3280" y="6279"/>
                  </a:lnTo>
                  <a:lnTo>
                    <a:pt x="3316" y="6138"/>
                  </a:lnTo>
                  <a:lnTo>
                    <a:pt x="3351" y="6032"/>
                  </a:lnTo>
                  <a:lnTo>
                    <a:pt x="3421" y="5891"/>
                  </a:lnTo>
                  <a:lnTo>
                    <a:pt x="3457" y="5750"/>
                  </a:lnTo>
                  <a:lnTo>
                    <a:pt x="3527" y="5644"/>
                  </a:lnTo>
                  <a:lnTo>
                    <a:pt x="3563" y="5503"/>
                  </a:lnTo>
                  <a:lnTo>
                    <a:pt x="3633" y="5397"/>
                  </a:lnTo>
                  <a:lnTo>
                    <a:pt x="3668" y="5256"/>
                  </a:lnTo>
                  <a:lnTo>
                    <a:pt x="3739" y="5115"/>
                  </a:lnTo>
                  <a:lnTo>
                    <a:pt x="3774" y="5009"/>
                  </a:lnTo>
                  <a:lnTo>
                    <a:pt x="3810" y="4868"/>
                  </a:lnTo>
                  <a:lnTo>
                    <a:pt x="3880" y="4762"/>
                  </a:lnTo>
                  <a:lnTo>
                    <a:pt x="3915" y="4621"/>
                  </a:lnTo>
                  <a:lnTo>
                    <a:pt x="3986" y="4480"/>
                  </a:lnTo>
                  <a:lnTo>
                    <a:pt x="4021" y="4374"/>
                  </a:lnTo>
                  <a:lnTo>
                    <a:pt x="4092" y="4233"/>
                  </a:lnTo>
                  <a:lnTo>
                    <a:pt x="4127" y="4127"/>
                  </a:lnTo>
                  <a:lnTo>
                    <a:pt x="4198" y="3986"/>
                  </a:lnTo>
                  <a:lnTo>
                    <a:pt x="4233" y="3880"/>
                  </a:lnTo>
                  <a:lnTo>
                    <a:pt x="4268" y="3739"/>
                  </a:lnTo>
                  <a:lnTo>
                    <a:pt x="4339" y="3633"/>
                  </a:lnTo>
                  <a:lnTo>
                    <a:pt x="4374" y="3528"/>
                  </a:lnTo>
                  <a:lnTo>
                    <a:pt x="4444" y="3387"/>
                  </a:lnTo>
                  <a:lnTo>
                    <a:pt x="4480" y="3281"/>
                  </a:lnTo>
                  <a:lnTo>
                    <a:pt x="4550" y="3175"/>
                  </a:lnTo>
                  <a:lnTo>
                    <a:pt x="4586" y="3034"/>
                  </a:lnTo>
                  <a:lnTo>
                    <a:pt x="4656" y="2928"/>
                  </a:lnTo>
                  <a:lnTo>
                    <a:pt x="4691" y="2822"/>
                  </a:lnTo>
                  <a:lnTo>
                    <a:pt x="4727" y="2716"/>
                  </a:lnTo>
                  <a:lnTo>
                    <a:pt x="4797" y="2575"/>
                  </a:lnTo>
                  <a:lnTo>
                    <a:pt x="4832" y="2469"/>
                  </a:lnTo>
                  <a:lnTo>
                    <a:pt x="4903" y="2364"/>
                  </a:lnTo>
                  <a:lnTo>
                    <a:pt x="4938" y="2258"/>
                  </a:lnTo>
                  <a:lnTo>
                    <a:pt x="5009" y="2152"/>
                  </a:lnTo>
                  <a:lnTo>
                    <a:pt x="5044" y="2046"/>
                  </a:lnTo>
                  <a:lnTo>
                    <a:pt x="5115" y="1940"/>
                  </a:lnTo>
                  <a:lnTo>
                    <a:pt x="5150" y="1834"/>
                  </a:lnTo>
                  <a:lnTo>
                    <a:pt x="5221" y="1764"/>
                  </a:lnTo>
                  <a:lnTo>
                    <a:pt x="5256" y="1658"/>
                  </a:lnTo>
                  <a:lnTo>
                    <a:pt x="5291" y="1552"/>
                  </a:lnTo>
                  <a:lnTo>
                    <a:pt x="5362" y="1482"/>
                  </a:lnTo>
                  <a:lnTo>
                    <a:pt x="5397" y="1376"/>
                  </a:lnTo>
                  <a:lnTo>
                    <a:pt x="5467" y="1270"/>
                  </a:lnTo>
                  <a:lnTo>
                    <a:pt x="5503" y="1199"/>
                  </a:lnTo>
                  <a:lnTo>
                    <a:pt x="5573" y="1094"/>
                  </a:lnTo>
                  <a:lnTo>
                    <a:pt x="5609" y="1023"/>
                  </a:lnTo>
                  <a:lnTo>
                    <a:pt x="5679" y="953"/>
                  </a:lnTo>
                  <a:lnTo>
                    <a:pt x="5714" y="847"/>
                  </a:lnTo>
                  <a:lnTo>
                    <a:pt x="5750" y="776"/>
                  </a:lnTo>
                  <a:lnTo>
                    <a:pt x="5820" y="706"/>
                  </a:lnTo>
                  <a:lnTo>
                    <a:pt x="5855" y="635"/>
                  </a:lnTo>
                  <a:lnTo>
                    <a:pt x="5926" y="565"/>
                  </a:lnTo>
                  <a:lnTo>
                    <a:pt x="5961" y="494"/>
                  </a:lnTo>
                  <a:lnTo>
                    <a:pt x="6032" y="459"/>
                  </a:lnTo>
                  <a:lnTo>
                    <a:pt x="6067" y="388"/>
                  </a:lnTo>
                  <a:lnTo>
                    <a:pt x="6138" y="353"/>
                  </a:lnTo>
                  <a:lnTo>
                    <a:pt x="6173" y="282"/>
                  </a:lnTo>
                  <a:lnTo>
                    <a:pt x="6208" y="247"/>
                  </a:lnTo>
                  <a:lnTo>
                    <a:pt x="6279" y="176"/>
                  </a:lnTo>
                  <a:lnTo>
                    <a:pt x="6314" y="141"/>
                  </a:lnTo>
                  <a:lnTo>
                    <a:pt x="6385" y="106"/>
                  </a:lnTo>
                  <a:lnTo>
                    <a:pt x="6420" y="35"/>
                  </a:lnTo>
                  <a:lnTo>
                    <a:pt x="6490" y="0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0"/>
            <p:cNvSpPr>
              <a:spLocks/>
            </p:cNvSpPr>
            <p:nvPr/>
          </p:nvSpPr>
          <p:spPr bwMode="auto">
            <a:xfrm>
              <a:off x="6613525" y="2392363"/>
              <a:ext cx="1152525" cy="1668462"/>
            </a:xfrm>
            <a:custGeom>
              <a:avLst/>
              <a:gdLst/>
              <a:ahLst/>
              <a:cxnLst>
                <a:cxn ang="0">
                  <a:pos x="106" y="353"/>
                </a:cxn>
                <a:cxn ang="0">
                  <a:pos x="247" y="247"/>
                </a:cxn>
                <a:cxn ang="0">
                  <a:pos x="388" y="176"/>
                </a:cxn>
                <a:cxn ang="0">
                  <a:pos x="565" y="106"/>
                </a:cxn>
                <a:cxn ang="0">
                  <a:pos x="706" y="35"/>
                </a:cxn>
                <a:cxn ang="0">
                  <a:pos x="847" y="35"/>
                </a:cxn>
                <a:cxn ang="0">
                  <a:pos x="1023" y="0"/>
                </a:cxn>
                <a:cxn ang="0">
                  <a:pos x="1164" y="0"/>
                </a:cxn>
                <a:cxn ang="0">
                  <a:pos x="1306" y="35"/>
                </a:cxn>
                <a:cxn ang="0">
                  <a:pos x="1482" y="70"/>
                </a:cxn>
                <a:cxn ang="0">
                  <a:pos x="1623" y="141"/>
                </a:cxn>
                <a:cxn ang="0">
                  <a:pos x="1764" y="211"/>
                </a:cxn>
                <a:cxn ang="0">
                  <a:pos x="1941" y="317"/>
                </a:cxn>
                <a:cxn ang="0">
                  <a:pos x="2082" y="423"/>
                </a:cxn>
                <a:cxn ang="0">
                  <a:pos x="2223" y="564"/>
                </a:cxn>
                <a:cxn ang="0">
                  <a:pos x="2399" y="705"/>
                </a:cxn>
                <a:cxn ang="0">
                  <a:pos x="2540" y="882"/>
                </a:cxn>
                <a:cxn ang="0">
                  <a:pos x="2681" y="1058"/>
                </a:cxn>
                <a:cxn ang="0">
                  <a:pos x="2858" y="1270"/>
                </a:cxn>
                <a:cxn ang="0">
                  <a:pos x="2999" y="1517"/>
                </a:cxn>
                <a:cxn ang="0">
                  <a:pos x="3140" y="1799"/>
                </a:cxn>
                <a:cxn ang="0">
                  <a:pos x="3316" y="2081"/>
                </a:cxn>
                <a:cxn ang="0">
                  <a:pos x="3457" y="2363"/>
                </a:cxn>
                <a:cxn ang="0">
                  <a:pos x="3598" y="2681"/>
                </a:cxn>
                <a:cxn ang="0">
                  <a:pos x="3775" y="2998"/>
                </a:cxn>
                <a:cxn ang="0">
                  <a:pos x="3916" y="3351"/>
                </a:cxn>
                <a:cxn ang="0">
                  <a:pos x="4057" y="3704"/>
                </a:cxn>
                <a:cxn ang="0">
                  <a:pos x="4233" y="4056"/>
                </a:cxn>
                <a:cxn ang="0">
                  <a:pos x="4375" y="4409"/>
                </a:cxn>
                <a:cxn ang="0">
                  <a:pos x="4516" y="4797"/>
                </a:cxn>
                <a:cxn ang="0">
                  <a:pos x="4692" y="5185"/>
                </a:cxn>
                <a:cxn ang="0">
                  <a:pos x="4833" y="5538"/>
                </a:cxn>
                <a:cxn ang="0">
                  <a:pos x="4974" y="5926"/>
                </a:cxn>
                <a:cxn ang="0">
                  <a:pos x="5151" y="6314"/>
                </a:cxn>
                <a:cxn ang="0">
                  <a:pos x="5292" y="6702"/>
                </a:cxn>
                <a:cxn ang="0">
                  <a:pos x="5433" y="7055"/>
                </a:cxn>
                <a:cxn ang="0">
                  <a:pos x="5609" y="7443"/>
                </a:cxn>
                <a:cxn ang="0">
                  <a:pos x="5750" y="7796"/>
                </a:cxn>
                <a:cxn ang="0">
                  <a:pos x="5891" y="8148"/>
                </a:cxn>
                <a:cxn ang="0">
                  <a:pos x="6068" y="8501"/>
                </a:cxn>
                <a:cxn ang="0">
                  <a:pos x="6209" y="8819"/>
                </a:cxn>
                <a:cxn ang="0">
                  <a:pos x="6385" y="9136"/>
                </a:cxn>
              </a:cxnLst>
              <a:rect l="0" t="0" r="r" b="b"/>
              <a:pathLst>
                <a:path w="6456" h="9348">
                  <a:moveTo>
                    <a:pt x="0" y="423"/>
                  </a:moveTo>
                  <a:lnTo>
                    <a:pt x="36" y="388"/>
                  </a:lnTo>
                  <a:lnTo>
                    <a:pt x="106" y="353"/>
                  </a:lnTo>
                  <a:lnTo>
                    <a:pt x="142" y="317"/>
                  </a:lnTo>
                  <a:lnTo>
                    <a:pt x="177" y="282"/>
                  </a:lnTo>
                  <a:lnTo>
                    <a:pt x="247" y="247"/>
                  </a:lnTo>
                  <a:lnTo>
                    <a:pt x="283" y="211"/>
                  </a:lnTo>
                  <a:lnTo>
                    <a:pt x="353" y="176"/>
                  </a:lnTo>
                  <a:lnTo>
                    <a:pt x="388" y="176"/>
                  </a:lnTo>
                  <a:lnTo>
                    <a:pt x="459" y="141"/>
                  </a:lnTo>
                  <a:lnTo>
                    <a:pt x="494" y="106"/>
                  </a:lnTo>
                  <a:lnTo>
                    <a:pt x="565" y="106"/>
                  </a:lnTo>
                  <a:lnTo>
                    <a:pt x="600" y="70"/>
                  </a:lnTo>
                  <a:lnTo>
                    <a:pt x="635" y="70"/>
                  </a:lnTo>
                  <a:lnTo>
                    <a:pt x="706" y="35"/>
                  </a:lnTo>
                  <a:lnTo>
                    <a:pt x="741" y="35"/>
                  </a:lnTo>
                  <a:lnTo>
                    <a:pt x="812" y="35"/>
                  </a:lnTo>
                  <a:lnTo>
                    <a:pt x="847" y="35"/>
                  </a:lnTo>
                  <a:lnTo>
                    <a:pt x="918" y="0"/>
                  </a:lnTo>
                  <a:lnTo>
                    <a:pt x="953" y="0"/>
                  </a:lnTo>
                  <a:lnTo>
                    <a:pt x="1023" y="0"/>
                  </a:lnTo>
                  <a:lnTo>
                    <a:pt x="1059" y="0"/>
                  </a:lnTo>
                  <a:lnTo>
                    <a:pt x="1129" y="0"/>
                  </a:lnTo>
                  <a:lnTo>
                    <a:pt x="1164" y="0"/>
                  </a:lnTo>
                  <a:lnTo>
                    <a:pt x="1200" y="35"/>
                  </a:lnTo>
                  <a:lnTo>
                    <a:pt x="1270" y="35"/>
                  </a:lnTo>
                  <a:lnTo>
                    <a:pt x="1306" y="35"/>
                  </a:lnTo>
                  <a:lnTo>
                    <a:pt x="1376" y="35"/>
                  </a:lnTo>
                  <a:lnTo>
                    <a:pt x="1411" y="70"/>
                  </a:lnTo>
                  <a:lnTo>
                    <a:pt x="1482" y="70"/>
                  </a:lnTo>
                  <a:lnTo>
                    <a:pt x="1517" y="106"/>
                  </a:lnTo>
                  <a:lnTo>
                    <a:pt x="1588" y="106"/>
                  </a:lnTo>
                  <a:lnTo>
                    <a:pt x="1623" y="141"/>
                  </a:lnTo>
                  <a:lnTo>
                    <a:pt x="1658" y="176"/>
                  </a:lnTo>
                  <a:lnTo>
                    <a:pt x="1729" y="176"/>
                  </a:lnTo>
                  <a:lnTo>
                    <a:pt x="1764" y="211"/>
                  </a:lnTo>
                  <a:lnTo>
                    <a:pt x="1835" y="247"/>
                  </a:lnTo>
                  <a:lnTo>
                    <a:pt x="1870" y="282"/>
                  </a:lnTo>
                  <a:lnTo>
                    <a:pt x="1941" y="317"/>
                  </a:lnTo>
                  <a:lnTo>
                    <a:pt x="1976" y="353"/>
                  </a:lnTo>
                  <a:lnTo>
                    <a:pt x="2046" y="388"/>
                  </a:lnTo>
                  <a:lnTo>
                    <a:pt x="2082" y="423"/>
                  </a:lnTo>
                  <a:lnTo>
                    <a:pt x="2117" y="458"/>
                  </a:lnTo>
                  <a:lnTo>
                    <a:pt x="2187" y="529"/>
                  </a:lnTo>
                  <a:lnTo>
                    <a:pt x="2223" y="564"/>
                  </a:lnTo>
                  <a:lnTo>
                    <a:pt x="2293" y="599"/>
                  </a:lnTo>
                  <a:lnTo>
                    <a:pt x="2329" y="670"/>
                  </a:lnTo>
                  <a:lnTo>
                    <a:pt x="2399" y="705"/>
                  </a:lnTo>
                  <a:lnTo>
                    <a:pt x="2434" y="776"/>
                  </a:lnTo>
                  <a:lnTo>
                    <a:pt x="2505" y="811"/>
                  </a:lnTo>
                  <a:lnTo>
                    <a:pt x="2540" y="882"/>
                  </a:lnTo>
                  <a:lnTo>
                    <a:pt x="2575" y="917"/>
                  </a:lnTo>
                  <a:lnTo>
                    <a:pt x="2646" y="988"/>
                  </a:lnTo>
                  <a:lnTo>
                    <a:pt x="2681" y="1058"/>
                  </a:lnTo>
                  <a:lnTo>
                    <a:pt x="2752" y="1129"/>
                  </a:lnTo>
                  <a:lnTo>
                    <a:pt x="2787" y="1199"/>
                  </a:lnTo>
                  <a:lnTo>
                    <a:pt x="2858" y="1270"/>
                  </a:lnTo>
                  <a:lnTo>
                    <a:pt x="2893" y="1376"/>
                  </a:lnTo>
                  <a:lnTo>
                    <a:pt x="2964" y="1446"/>
                  </a:lnTo>
                  <a:lnTo>
                    <a:pt x="2999" y="1517"/>
                  </a:lnTo>
                  <a:lnTo>
                    <a:pt x="3034" y="1622"/>
                  </a:lnTo>
                  <a:lnTo>
                    <a:pt x="3105" y="1693"/>
                  </a:lnTo>
                  <a:lnTo>
                    <a:pt x="3140" y="1799"/>
                  </a:lnTo>
                  <a:lnTo>
                    <a:pt x="3210" y="1905"/>
                  </a:lnTo>
                  <a:lnTo>
                    <a:pt x="3246" y="1975"/>
                  </a:lnTo>
                  <a:lnTo>
                    <a:pt x="3316" y="2081"/>
                  </a:lnTo>
                  <a:lnTo>
                    <a:pt x="3352" y="2187"/>
                  </a:lnTo>
                  <a:lnTo>
                    <a:pt x="3422" y="2257"/>
                  </a:lnTo>
                  <a:lnTo>
                    <a:pt x="3457" y="2363"/>
                  </a:lnTo>
                  <a:lnTo>
                    <a:pt x="3493" y="2469"/>
                  </a:lnTo>
                  <a:lnTo>
                    <a:pt x="3563" y="2575"/>
                  </a:lnTo>
                  <a:lnTo>
                    <a:pt x="3598" y="2681"/>
                  </a:lnTo>
                  <a:lnTo>
                    <a:pt x="3669" y="2787"/>
                  </a:lnTo>
                  <a:lnTo>
                    <a:pt x="3704" y="2892"/>
                  </a:lnTo>
                  <a:lnTo>
                    <a:pt x="3775" y="2998"/>
                  </a:lnTo>
                  <a:lnTo>
                    <a:pt x="3810" y="3139"/>
                  </a:lnTo>
                  <a:lnTo>
                    <a:pt x="3881" y="3245"/>
                  </a:lnTo>
                  <a:lnTo>
                    <a:pt x="3916" y="3351"/>
                  </a:lnTo>
                  <a:lnTo>
                    <a:pt x="3986" y="3457"/>
                  </a:lnTo>
                  <a:lnTo>
                    <a:pt x="4022" y="3598"/>
                  </a:lnTo>
                  <a:lnTo>
                    <a:pt x="4057" y="3704"/>
                  </a:lnTo>
                  <a:lnTo>
                    <a:pt x="4128" y="3810"/>
                  </a:lnTo>
                  <a:lnTo>
                    <a:pt x="4163" y="3951"/>
                  </a:lnTo>
                  <a:lnTo>
                    <a:pt x="4233" y="4056"/>
                  </a:lnTo>
                  <a:lnTo>
                    <a:pt x="4269" y="4162"/>
                  </a:lnTo>
                  <a:lnTo>
                    <a:pt x="4339" y="4303"/>
                  </a:lnTo>
                  <a:lnTo>
                    <a:pt x="4375" y="4409"/>
                  </a:lnTo>
                  <a:lnTo>
                    <a:pt x="4445" y="4550"/>
                  </a:lnTo>
                  <a:lnTo>
                    <a:pt x="4480" y="4656"/>
                  </a:lnTo>
                  <a:lnTo>
                    <a:pt x="4516" y="4797"/>
                  </a:lnTo>
                  <a:lnTo>
                    <a:pt x="4586" y="4903"/>
                  </a:lnTo>
                  <a:lnTo>
                    <a:pt x="4621" y="5044"/>
                  </a:lnTo>
                  <a:lnTo>
                    <a:pt x="4692" y="5185"/>
                  </a:lnTo>
                  <a:lnTo>
                    <a:pt x="4727" y="5291"/>
                  </a:lnTo>
                  <a:lnTo>
                    <a:pt x="4798" y="5432"/>
                  </a:lnTo>
                  <a:lnTo>
                    <a:pt x="4833" y="5538"/>
                  </a:lnTo>
                  <a:lnTo>
                    <a:pt x="4904" y="5679"/>
                  </a:lnTo>
                  <a:lnTo>
                    <a:pt x="4939" y="5820"/>
                  </a:lnTo>
                  <a:lnTo>
                    <a:pt x="4974" y="5926"/>
                  </a:lnTo>
                  <a:lnTo>
                    <a:pt x="5045" y="6067"/>
                  </a:lnTo>
                  <a:lnTo>
                    <a:pt x="5080" y="6173"/>
                  </a:lnTo>
                  <a:lnTo>
                    <a:pt x="5151" y="6314"/>
                  </a:lnTo>
                  <a:lnTo>
                    <a:pt x="5186" y="6455"/>
                  </a:lnTo>
                  <a:lnTo>
                    <a:pt x="5256" y="6561"/>
                  </a:lnTo>
                  <a:lnTo>
                    <a:pt x="5292" y="6702"/>
                  </a:lnTo>
                  <a:lnTo>
                    <a:pt x="5362" y="6808"/>
                  </a:lnTo>
                  <a:lnTo>
                    <a:pt x="5397" y="6949"/>
                  </a:lnTo>
                  <a:lnTo>
                    <a:pt x="5433" y="7055"/>
                  </a:lnTo>
                  <a:lnTo>
                    <a:pt x="5503" y="7196"/>
                  </a:lnTo>
                  <a:lnTo>
                    <a:pt x="5539" y="7302"/>
                  </a:lnTo>
                  <a:lnTo>
                    <a:pt x="5609" y="7443"/>
                  </a:lnTo>
                  <a:lnTo>
                    <a:pt x="5644" y="7549"/>
                  </a:lnTo>
                  <a:lnTo>
                    <a:pt x="5715" y="7690"/>
                  </a:lnTo>
                  <a:lnTo>
                    <a:pt x="5750" y="7796"/>
                  </a:lnTo>
                  <a:lnTo>
                    <a:pt x="5821" y="7937"/>
                  </a:lnTo>
                  <a:lnTo>
                    <a:pt x="5856" y="8043"/>
                  </a:lnTo>
                  <a:lnTo>
                    <a:pt x="5891" y="8148"/>
                  </a:lnTo>
                  <a:lnTo>
                    <a:pt x="5962" y="8254"/>
                  </a:lnTo>
                  <a:lnTo>
                    <a:pt x="5997" y="8395"/>
                  </a:lnTo>
                  <a:lnTo>
                    <a:pt x="6068" y="8501"/>
                  </a:lnTo>
                  <a:lnTo>
                    <a:pt x="6103" y="8607"/>
                  </a:lnTo>
                  <a:lnTo>
                    <a:pt x="6174" y="8713"/>
                  </a:lnTo>
                  <a:lnTo>
                    <a:pt x="6209" y="8819"/>
                  </a:lnTo>
                  <a:lnTo>
                    <a:pt x="6279" y="8924"/>
                  </a:lnTo>
                  <a:lnTo>
                    <a:pt x="6315" y="9030"/>
                  </a:lnTo>
                  <a:lnTo>
                    <a:pt x="6385" y="9136"/>
                  </a:lnTo>
                  <a:lnTo>
                    <a:pt x="6420" y="9242"/>
                  </a:lnTo>
                  <a:lnTo>
                    <a:pt x="6456" y="9348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1"/>
            <p:cNvSpPr>
              <a:spLocks/>
            </p:cNvSpPr>
            <p:nvPr/>
          </p:nvSpPr>
          <p:spPr bwMode="auto">
            <a:xfrm>
              <a:off x="7766050" y="4060825"/>
              <a:ext cx="377825" cy="4206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" y="106"/>
                </a:cxn>
                <a:cxn ang="0">
                  <a:pos x="106" y="211"/>
                </a:cxn>
                <a:cxn ang="0">
                  <a:pos x="176" y="282"/>
                </a:cxn>
                <a:cxn ang="0">
                  <a:pos x="211" y="388"/>
                </a:cxn>
                <a:cxn ang="0">
                  <a:pos x="282" y="494"/>
                </a:cxn>
                <a:cxn ang="0">
                  <a:pos x="317" y="564"/>
                </a:cxn>
                <a:cxn ang="0">
                  <a:pos x="388" y="670"/>
                </a:cxn>
                <a:cxn ang="0">
                  <a:pos x="423" y="740"/>
                </a:cxn>
                <a:cxn ang="0">
                  <a:pos x="458" y="846"/>
                </a:cxn>
                <a:cxn ang="0">
                  <a:pos x="529" y="917"/>
                </a:cxn>
                <a:cxn ang="0">
                  <a:pos x="564" y="987"/>
                </a:cxn>
                <a:cxn ang="0">
                  <a:pos x="635" y="1058"/>
                </a:cxn>
                <a:cxn ang="0">
                  <a:pos x="670" y="1164"/>
                </a:cxn>
                <a:cxn ang="0">
                  <a:pos x="741" y="1234"/>
                </a:cxn>
                <a:cxn ang="0">
                  <a:pos x="776" y="1305"/>
                </a:cxn>
                <a:cxn ang="0">
                  <a:pos x="846" y="1375"/>
                </a:cxn>
                <a:cxn ang="0">
                  <a:pos x="882" y="1446"/>
                </a:cxn>
                <a:cxn ang="0">
                  <a:pos x="917" y="1481"/>
                </a:cxn>
                <a:cxn ang="0">
                  <a:pos x="987" y="1552"/>
                </a:cxn>
                <a:cxn ang="0">
                  <a:pos x="1023" y="1622"/>
                </a:cxn>
                <a:cxn ang="0">
                  <a:pos x="1093" y="1693"/>
                </a:cxn>
                <a:cxn ang="0">
                  <a:pos x="1129" y="1728"/>
                </a:cxn>
                <a:cxn ang="0">
                  <a:pos x="1199" y="1799"/>
                </a:cxn>
                <a:cxn ang="0">
                  <a:pos x="1234" y="1834"/>
                </a:cxn>
                <a:cxn ang="0">
                  <a:pos x="1305" y="1905"/>
                </a:cxn>
                <a:cxn ang="0">
                  <a:pos x="1340" y="1940"/>
                </a:cxn>
                <a:cxn ang="0">
                  <a:pos x="1375" y="1975"/>
                </a:cxn>
                <a:cxn ang="0">
                  <a:pos x="1446" y="2046"/>
                </a:cxn>
                <a:cxn ang="0">
                  <a:pos x="1481" y="2081"/>
                </a:cxn>
                <a:cxn ang="0">
                  <a:pos x="1552" y="2116"/>
                </a:cxn>
                <a:cxn ang="0">
                  <a:pos x="1587" y="2151"/>
                </a:cxn>
                <a:cxn ang="0">
                  <a:pos x="1658" y="2187"/>
                </a:cxn>
                <a:cxn ang="0">
                  <a:pos x="1693" y="2222"/>
                </a:cxn>
                <a:cxn ang="0">
                  <a:pos x="1763" y="2222"/>
                </a:cxn>
                <a:cxn ang="0">
                  <a:pos x="1799" y="2257"/>
                </a:cxn>
                <a:cxn ang="0">
                  <a:pos x="1834" y="2293"/>
                </a:cxn>
                <a:cxn ang="0">
                  <a:pos x="1905" y="2328"/>
                </a:cxn>
                <a:cxn ang="0">
                  <a:pos x="1940" y="2328"/>
                </a:cxn>
                <a:cxn ang="0">
                  <a:pos x="2010" y="2363"/>
                </a:cxn>
                <a:cxn ang="0">
                  <a:pos x="2046" y="2363"/>
                </a:cxn>
                <a:cxn ang="0">
                  <a:pos x="2116" y="2363"/>
                </a:cxn>
              </a:cxnLst>
              <a:rect l="0" t="0" r="r" b="b"/>
              <a:pathLst>
                <a:path w="2116" h="2363">
                  <a:moveTo>
                    <a:pt x="0" y="0"/>
                  </a:moveTo>
                  <a:lnTo>
                    <a:pt x="70" y="106"/>
                  </a:lnTo>
                  <a:lnTo>
                    <a:pt x="106" y="211"/>
                  </a:lnTo>
                  <a:lnTo>
                    <a:pt x="176" y="282"/>
                  </a:lnTo>
                  <a:lnTo>
                    <a:pt x="211" y="388"/>
                  </a:lnTo>
                  <a:lnTo>
                    <a:pt x="282" y="494"/>
                  </a:lnTo>
                  <a:lnTo>
                    <a:pt x="317" y="564"/>
                  </a:lnTo>
                  <a:lnTo>
                    <a:pt x="388" y="670"/>
                  </a:lnTo>
                  <a:lnTo>
                    <a:pt x="423" y="740"/>
                  </a:lnTo>
                  <a:lnTo>
                    <a:pt x="458" y="846"/>
                  </a:lnTo>
                  <a:lnTo>
                    <a:pt x="529" y="917"/>
                  </a:lnTo>
                  <a:lnTo>
                    <a:pt x="564" y="987"/>
                  </a:lnTo>
                  <a:lnTo>
                    <a:pt x="635" y="1058"/>
                  </a:lnTo>
                  <a:lnTo>
                    <a:pt x="670" y="1164"/>
                  </a:lnTo>
                  <a:lnTo>
                    <a:pt x="741" y="1234"/>
                  </a:lnTo>
                  <a:lnTo>
                    <a:pt x="776" y="1305"/>
                  </a:lnTo>
                  <a:lnTo>
                    <a:pt x="846" y="1375"/>
                  </a:lnTo>
                  <a:lnTo>
                    <a:pt x="882" y="1446"/>
                  </a:lnTo>
                  <a:lnTo>
                    <a:pt x="917" y="1481"/>
                  </a:lnTo>
                  <a:lnTo>
                    <a:pt x="987" y="1552"/>
                  </a:lnTo>
                  <a:lnTo>
                    <a:pt x="1023" y="1622"/>
                  </a:lnTo>
                  <a:lnTo>
                    <a:pt x="1093" y="1693"/>
                  </a:lnTo>
                  <a:lnTo>
                    <a:pt x="1129" y="1728"/>
                  </a:lnTo>
                  <a:lnTo>
                    <a:pt x="1199" y="1799"/>
                  </a:lnTo>
                  <a:lnTo>
                    <a:pt x="1234" y="1834"/>
                  </a:lnTo>
                  <a:lnTo>
                    <a:pt x="1305" y="1905"/>
                  </a:lnTo>
                  <a:lnTo>
                    <a:pt x="1340" y="1940"/>
                  </a:lnTo>
                  <a:lnTo>
                    <a:pt x="1375" y="1975"/>
                  </a:lnTo>
                  <a:lnTo>
                    <a:pt x="1446" y="2046"/>
                  </a:lnTo>
                  <a:lnTo>
                    <a:pt x="1481" y="2081"/>
                  </a:lnTo>
                  <a:lnTo>
                    <a:pt x="1552" y="2116"/>
                  </a:lnTo>
                  <a:lnTo>
                    <a:pt x="1587" y="2151"/>
                  </a:lnTo>
                  <a:lnTo>
                    <a:pt x="1658" y="2187"/>
                  </a:lnTo>
                  <a:lnTo>
                    <a:pt x="1693" y="2222"/>
                  </a:lnTo>
                  <a:lnTo>
                    <a:pt x="1763" y="2222"/>
                  </a:lnTo>
                  <a:lnTo>
                    <a:pt x="1799" y="2257"/>
                  </a:lnTo>
                  <a:lnTo>
                    <a:pt x="1834" y="2293"/>
                  </a:lnTo>
                  <a:lnTo>
                    <a:pt x="1905" y="2328"/>
                  </a:lnTo>
                  <a:lnTo>
                    <a:pt x="1940" y="2328"/>
                  </a:lnTo>
                  <a:lnTo>
                    <a:pt x="2010" y="2363"/>
                  </a:lnTo>
                  <a:lnTo>
                    <a:pt x="2046" y="2363"/>
                  </a:lnTo>
                  <a:lnTo>
                    <a:pt x="2116" y="2363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0" name="Rectangle 79"/>
          <p:cNvSpPr/>
          <p:nvPr/>
        </p:nvSpPr>
        <p:spPr>
          <a:xfrm>
            <a:off x="705078" y="2167075"/>
            <a:ext cx="2760320" cy="528555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-799817" y="3162300"/>
            <a:ext cx="2971800" cy="1905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787004" y="2855985"/>
            <a:ext cx="940828" cy="1588"/>
          </a:xfrm>
          <a:prstGeom prst="straightConnector1">
            <a:avLst/>
          </a:prstGeom>
          <a:ln w="349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152358" y="2349304"/>
            <a:ext cx="16881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1770186" y="2614245"/>
            <a:ext cx="16881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2569699" y="2625968"/>
            <a:ext cx="16881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92"/>
          <p:cNvGrpSpPr/>
          <p:nvPr/>
        </p:nvGrpSpPr>
        <p:grpSpPr>
          <a:xfrm>
            <a:off x="1876020" y="1527549"/>
            <a:ext cx="696743" cy="618941"/>
            <a:chOff x="1903541" y="3344100"/>
            <a:chExt cx="376325" cy="361258"/>
          </a:xfrm>
        </p:grpSpPr>
        <p:sp>
          <p:nvSpPr>
            <p:cNvPr id="26" name="Oval 25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38" name="Oval 3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" name="Group 104"/>
          <p:cNvGrpSpPr/>
          <p:nvPr/>
        </p:nvGrpSpPr>
        <p:grpSpPr>
          <a:xfrm>
            <a:off x="2884680" y="2705347"/>
            <a:ext cx="556702" cy="515342"/>
            <a:chOff x="1903541" y="3344100"/>
            <a:chExt cx="376325" cy="361258"/>
          </a:xfrm>
        </p:grpSpPr>
        <p:sp>
          <p:nvSpPr>
            <p:cNvPr id="41" name="Oval 4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48" name="Oval 4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" name="Group 114"/>
          <p:cNvGrpSpPr/>
          <p:nvPr/>
        </p:nvGrpSpPr>
        <p:grpSpPr>
          <a:xfrm>
            <a:off x="1097284" y="2720323"/>
            <a:ext cx="556702" cy="515342"/>
            <a:chOff x="1903541" y="3344100"/>
            <a:chExt cx="376325" cy="361258"/>
          </a:xfrm>
        </p:grpSpPr>
        <p:sp>
          <p:nvSpPr>
            <p:cNvPr id="51" name="Oval 5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58" name="Oval 5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17" name="Rectangle 116"/>
          <p:cNvSpPr/>
          <p:nvPr/>
        </p:nvSpPr>
        <p:spPr>
          <a:xfrm>
            <a:off x="0" y="892760"/>
            <a:ext cx="12250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Angular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support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4599864" y="4507434"/>
            <a:ext cx="4279900" cy="152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4617416" y="3057993"/>
            <a:ext cx="1641088" cy="761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7255479" y="3057992"/>
            <a:ext cx="1613083" cy="698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9" name="Straight Connector 118"/>
          <p:cNvCxnSpPr/>
          <p:nvPr/>
        </p:nvCxnSpPr>
        <p:spPr>
          <a:xfrm>
            <a:off x="6247302" y="3087820"/>
            <a:ext cx="1013778" cy="0"/>
          </a:xfrm>
          <a:prstGeom prst="line">
            <a:avLst/>
          </a:prstGeom>
          <a:ln w="825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6247302" y="3087820"/>
            <a:ext cx="1013778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V="1">
            <a:off x="6231087" y="3359617"/>
            <a:ext cx="1026319" cy="3175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6500962" y="3262781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</a:t>
            </a:r>
            <a:endParaRPr lang="en-US" sz="4400" dirty="0"/>
          </a:p>
        </p:txBody>
      </p:sp>
      <p:cxnSp>
        <p:nvCxnSpPr>
          <p:cNvPr id="123" name="Straight Arrow Connector 122"/>
          <p:cNvCxnSpPr/>
          <p:nvPr/>
        </p:nvCxnSpPr>
        <p:spPr>
          <a:xfrm rot="5400000">
            <a:off x="7664329" y="3800831"/>
            <a:ext cx="1400614" cy="4792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7897643" y="328410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u</a:t>
            </a:r>
            <a:endParaRPr lang="en-US" sz="4400" dirty="0"/>
          </a:p>
        </p:txBody>
      </p:sp>
      <p:cxnSp>
        <p:nvCxnSpPr>
          <p:cNvPr id="125" name="Straight Arrow Connector 124"/>
          <p:cNvCxnSpPr/>
          <p:nvPr/>
        </p:nvCxnSpPr>
        <p:spPr>
          <a:xfrm flipV="1">
            <a:off x="6231087" y="3359617"/>
            <a:ext cx="1026319" cy="3175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6500962" y="3262781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d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27" name="Straight Arrow Connector 126"/>
          <p:cNvCxnSpPr/>
          <p:nvPr/>
        </p:nvCxnSpPr>
        <p:spPr>
          <a:xfrm rot="5400000">
            <a:off x="7664329" y="3800831"/>
            <a:ext cx="1400614" cy="4792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7897643" y="328410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u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9" name="Text Box 107"/>
          <p:cNvSpPr txBox="1">
            <a:spLocks noChangeArrowheads="1"/>
          </p:cNvSpPr>
          <p:nvPr/>
        </p:nvSpPr>
        <p:spPr bwMode="auto">
          <a:xfrm>
            <a:off x="5211558" y="4694709"/>
            <a:ext cx="30339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92D050"/>
                </a:solidFill>
              </a:rPr>
              <a:t>Photodetector</a:t>
            </a:r>
            <a:r>
              <a:rPr lang="en-US" sz="2400" dirty="0" smtClean="0">
                <a:solidFill>
                  <a:srgbClr val="92D050"/>
                </a:solidFill>
              </a:rPr>
              <a:t> array</a:t>
            </a:r>
          </a:p>
        </p:txBody>
      </p:sp>
      <p:graphicFrame>
        <p:nvGraphicFramePr>
          <p:cNvPr id="698373" name="Object 5"/>
          <p:cNvGraphicFramePr>
            <a:graphicFrameLocks noChangeAspect="1"/>
          </p:cNvGraphicFramePr>
          <p:nvPr/>
        </p:nvGraphicFramePr>
        <p:xfrm>
          <a:off x="1763713" y="2900363"/>
          <a:ext cx="1049337" cy="431800"/>
        </p:xfrm>
        <a:graphic>
          <a:graphicData uri="http://schemas.openxmlformats.org/presentationml/2006/ole">
            <p:oleObj spid="_x0000_s698373" name="Equation" r:id="rId3" imgW="431640" imgH="177480" progId="Equation.3">
              <p:embed/>
            </p:oleObj>
          </a:graphicData>
        </a:graphic>
      </p:graphicFrame>
      <p:graphicFrame>
        <p:nvGraphicFramePr>
          <p:cNvPr id="698374" name="Object 6"/>
          <p:cNvGraphicFramePr>
            <a:graphicFrameLocks noChangeAspect="1"/>
          </p:cNvGraphicFramePr>
          <p:nvPr/>
        </p:nvGraphicFramePr>
        <p:xfrm>
          <a:off x="46038" y="2190750"/>
          <a:ext cx="585787" cy="555625"/>
        </p:xfrm>
        <a:graphic>
          <a:graphicData uri="http://schemas.openxmlformats.org/presentationml/2006/ole">
            <p:oleObj spid="_x0000_s698374" name="Equation" r:id="rId4" imgW="241200" imgH="228600" progId="Equation.3">
              <p:embed/>
            </p:oleObj>
          </a:graphicData>
        </a:graphic>
      </p:graphicFrame>
      <p:graphicFrame>
        <p:nvGraphicFramePr>
          <p:cNvPr id="698375" name="Object 7"/>
          <p:cNvGraphicFramePr>
            <a:graphicFrameLocks noChangeAspect="1"/>
          </p:cNvGraphicFramePr>
          <p:nvPr/>
        </p:nvGraphicFramePr>
        <p:xfrm>
          <a:off x="3532188" y="2182813"/>
          <a:ext cx="461962" cy="525462"/>
        </p:xfrm>
        <a:graphic>
          <a:graphicData uri="http://schemas.openxmlformats.org/presentationml/2006/ole">
            <p:oleObj spid="_x0000_s698375" name="Equation" r:id="rId5" imgW="19044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03"/>
          <p:cNvSpPr txBox="1"/>
          <p:nvPr/>
        </p:nvSpPr>
        <p:spPr>
          <a:xfrm>
            <a:off x="7897643" y="3199530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u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646149" name="Object 5"/>
          <p:cNvGraphicFramePr>
            <a:graphicFrameLocks noChangeAspect="1"/>
          </p:cNvGraphicFramePr>
          <p:nvPr/>
        </p:nvGraphicFramePr>
        <p:xfrm>
          <a:off x="29622" y="2188402"/>
          <a:ext cx="585787" cy="555625"/>
        </p:xfrm>
        <a:graphic>
          <a:graphicData uri="http://schemas.openxmlformats.org/presentationml/2006/ole">
            <p:oleObj spid="_x0000_s646149" name="Equation" r:id="rId3" imgW="241200" imgH="228600" progId="Equation.3">
              <p:embed/>
            </p:oleObj>
          </a:graphicData>
        </a:graphic>
      </p:graphicFrame>
      <p:graphicFrame>
        <p:nvGraphicFramePr>
          <p:cNvPr id="646150" name="Object 6"/>
          <p:cNvGraphicFramePr>
            <a:graphicFrameLocks noChangeAspect="1"/>
          </p:cNvGraphicFramePr>
          <p:nvPr/>
        </p:nvGraphicFramePr>
        <p:xfrm>
          <a:off x="3515772" y="2180465"/>
          <a:ext cx="461962" cy="525462"/>
        </p:xfrm>
        <a:graphic>
          <a:graphicData uri="http://schemas.openxmlformats.org/presentationml/2006/ole">
            <p:oleObj spid="_x0000_s646150" name="Equation" r:id="rId4" imgW="190440" imgH="215640" progId="Equation.3">
              <p:embed/>
            </p:oleObj>
          </a:graphicData>
        </a:graphic>
      </p:graphicFrame>
      <p:graphicFrame>
        <p:nvGraphicFramePr>
          <p:cNvPr id="646151" name="Object 7"/>
          <p:cNvGraphicFramePr>
            <a:graphicFrameLocks noChangeAspect="1"/>
          </p:cNvGraphicFramePr>
          <p:nvPr/>
        </p:nvGraphicFramePr>
        <p:xfrm>
          <a:off x="1761365" y="2898015"/>
          <a:ext cx="1049337" cy="431800"/>
        </p:xfrm>
        <a:graphic>
          <a:graphicData uri="http://schemas.openxmlformats.org/presentationml/2006/ole">
            <p:oleObj spid="_x0000_s646151" name="Equation" r:id="rId5" imgW="431640" imgH="177480" progId="Equation.3">
              <p:embed/>
            </p:oleObj>
          </a:graphicData>
        </a:graphic>
      </p:graphicFrame>
      <p:cxnSp>
        <p:nvCxnSpPr>
          <p:cNvPr id="82" name="Straight Connector 81"/>
          <p:cNvCxnSpPr>
            <a:stCxn id="80" idx="1"/>
          </p:cNvCxnSpPr>
          <p:nvPr/>
        </p:nvCxnSpPr>
        <p:spPr>
          <a:xfrm rot="10800000" flipH="1">
            <a:off x="705077" y="2426067"/>
            <a:ext cx="2769630" cy="5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95609" y="4638678"/>
            <a:ext cx="3228977" cy="952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1123677" y="4602090"/>
            <a:ext cx="2364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Viewing direction</a:t>
            </a:r>
          </a:p>
        </p:txBody>
      </p:sp>
      <p:grpSp>
        <p:nvGrpSpPr>
          <p:cNvPr id="3" name="Group 31"/>
          <p:cNvGrpSpPr/>
          <p:nvPr/>
        </p:nvGrpSpPr>
        <p:grpSpPr>
          <a:xfrm>
            <a:off x="730534" y="2152357"/>
            <a:ext cx="3041650" cy="2462507"/>
            <a:chOff x="5454650" y="2392363"/>
            <a:chExt cx="2689225" cy="2089150"/>
          </a:xfrm>
        </p:grpSpPr>
        <p:sp>
          <p:nvSpPr>
            <p:cNvPr id="33" name="Freeform 9"/>
            <p:cNvSpPr>
              <a:spLocks/>
            </p:cNvSpPr>
            <p:nvPr/>
          </p:nvSpPr>
          <p:spPr bwMode="auto">
            <a:xfrm>
              <a:off x="5454650" y="2468563"/>
              <a:ext cx="1158875" cy="2012950"/>
            </a:xfrm>
            <a:custGeom>
              <a:avLst/>
              <a:gdLst/>
              <a:ahLst/>
              <a:cxnLst>
                <a:cxn ang="0">
                  <a:pos x="106" y="11288"/>
                </a:cxn>
                <a:cxn ang="0">
                  <a:pos x="247" y="11218"/>
                </a:cxn>
                <a:cxn ang="0">
                  <a:pos x="423" y="11147"/>
                </a:cxn>
                <a:cxn ang="0">
                  <a:pos x="564" y="11041"/>
                </a:cxn>
                <a:cxn ang="0">
                  <a:pos x="705" y="10900"/>
                </a:cxn>
                <a:cxn ang="0">
                  <a:pos x="882" y="10759"/>
                </a:cxn>
                <a:cxn ang="0">
                  <a:pos x="1023" y="10618"/>
                </a:cxn>
                <a:cxn ang="0">
                  <a:pos x="1164" y="10406"/>
                </a:cxn>
                <a:cxn ang="0">
                  <a:pos x="1340" y="10230"/>
                </a:cxn>
                <a:cxn ang="0">
                  <a:pos x="1481" y="9983"/>
                </a:cxn>
                <a:cxn ang="0">
                  <a:pos x="1622" y="9771"/>
                </a:cxn>
                <a:cxn ang="0">
                  <a:pos x="1799" y="9489"/>
                </a:cxn>
                <a:cxn ang="0">
                  <a:pos x="1940" y="9207"/>
                </a:cxn>
                <a:cxn ang="0">
                  <a:pos x="2081" y="8925"/>
                </a:cxn>
                <a:cxn ang="0">
                  <a:pos x="2257" y="8607"/>
                </a:cxn>
                <a:cxn ang="0">
                  <a:pos x="2399" y="8290"/>
                </a:cxn>
                <a:cxn ang="0">
                  <a:pos x="2540" y="7972"/>
                </a:cxn>
                <a:cxn ang="0">
                  <a:pos x="2716" y="7620"/>
                </a:cxn>
                <a:cxn ang="0">
                  <a:pos x="2857" y="7267"/>
                </a:cxn>
                <a:cxn ang="0">
                  <a:pos x="2998" y="6879"/>
                </a:cxn>
                <a:cxn ang="0">
                  <a:pos x="3175" y="6526"/>
                </a:cxn>
                <a:cxn ang="0">
                  <a:pos x="3316" y="6138"/>
                </a:cxn>
                <a:cxn ang="0">
                  <a:pos x="3457" y="5750"/>
                </a:cxn>
                <a:cxn ang="0">
                  <a:pos x="3633" y="5397"/>
                </a:cxn>
                <a:cxn ang="0">
                  <a:pos x="3774" y="5009"/>
                </a:cxn>
                <a:cxn ang="0">
                  <a:pos x="3915" y="4621"/>
                </a:cxn>
                <a:cxn ang="0">
                  <a:pos x="4092" y="4233"/>
                </a:cxn>
                <a:cxn ang="0">
                  <a:pos x="4233" y="3880"/>
                </a:cxn>
                <a:cxn ang="0">
                  <a:pos x="4374" y="3528"/>
                </a:cxn>
                <a:cxn ang="0">
                  <a:pos x="4550" y="3175"/>
                </a:cxn>
                <a:cxn ang="0">
                  <a:pos x="4691" y="2822"/>
                </a:cxn>
                <a:cxn ang="0">
                  <a:pos x="4832" y="2469"/>
                </a:cxn>
                <a:cxn ang="0">
                  <a:pos x="5009" y="2152"/>
                </a:cxn>
                <a:cxn ang="0">
                  <a:pos x="5150" y="1834"/>
                </a:cxn>
                <a:cxn ang="0">
                  <a:pos x="5291" y="1552"/>
                </a:cxn>
                <a:cxn ang="0">
                  <a:pos x="5467" y="1270"/>
                </a:cxn>
                <a:cxn ang="0">
                  <a:pos x="5609" y="1023"/>
                </a:cxn>
                <a:cxn ang="0">
                  <a:pos x="5750" y="776"/>
                </a:cxn>
                <a:cxn ang="0">
                  <a:pos x="5926" y="565"/>
                </a:cxn>
                <a:cxn ang="0">
                  <a:pos x="6067" y="388"/>
                </a:cxn>
                <a:cxn ang="0">
                  <a:pos x="6208" y="247"/>
                </a:cxn>
                <a:cxn ang="0">
                  <a:pos x="6385" y="106"/>
                </a:cxn>
              </a:cxnLst>
              <a:rect l="0" t="0" r="r" b="b"/>
              <a:pathLst>
                <a:path w="6490" h="11288">
                  <a:moveTo>
                    <a:pt x="0" y="11288"/>
                  </a:moveTo>
                  <a:lnTo>
                    <a:pt x="35" y="11288"/>
                  </a:lnTo>
                  <a:lnTo>
                    <a:pt x="106" y="11288"/>
                  </a:lnTo>
                  <a:lnTo>
                    <a:pt x="141" y="11253"/>
                  </a:lnTo>
                  <a:lnTo>
                    <a:pt x="211" y="11253"/>
                  </a:lnTo>
                  <a:lnTo>
                    <a:pt x="247" y="11218"/>
                  </a:lnTo>
                  <a:lnTo>
                    <a:pt x="317" y="11182"/>
                  </a:lnTo>
                  <a:lnTo>
                    <a:pt x="353" y="11147"/>
                  </a:lnTo>
                  <a:lnTo>
                    <a:pt x="423" y="11147"/>
                  </a:lnTo>
                  <a:lnTo>
                    <a:pt x="458" y="11112"/>
                  </a:lnTo>
                  <a:lnTo>
                    <a:pt x="494" y="11076"/>
                  </a:lnTo>
                  <a:lnTo>
                    <a:pt x="564" y="11041"/>
                  </a:lnTo>
                  <a:lnTo>
                    <a:pt x="599" y="11006"/>
                  </a:lnTo>
                  <a:lnTo>
                    <a:pt x="670" y="10971"/>
                  </a:lnTo>
                  <a:lnTo>
                    <a:pt x="705" y="10900"/>
                  </a:lnTo>
                  <a:lnTo>
                    <a:pt x="776" y="10865"/>
                  </a:lnTo>
                  <a:lnTo>
                    <a:pt x="811" y="10830"/>
                  </a:lnTo>
                  <a:lnTo>
                    <a:pt x="882" y="10759"/>
                  </a:lnTo>
                  <a:lnTo>
                    <a:pt x="917" y="10724"/>
                  </a:lnTo>
                  <a:lnTo>
                    <a:pt x="952" y="10653"/>
                  </a:lnTo>
                  <a:lnTo>
                    <a:pt x="1023" y="10618"/>
                  </a:lnTo>
                  <a:lnTo>
                    <a:pt x="1058" y="10547"/>
                  </a:lnTo>
                  <a:lnTo>
                    <a:pt x="1129" y="10477"/>
                  </a:lnTo>
                  <a:lnTo>
                    <a:pt x="1164" y="10406"/>
                  </a:lnTo>
                  <a:lnTo>
                    <a:pt x="1234" y="10371"/>
                  </a:lnTo>
                  <a:lnTo>
                    <a:pt x="1270" y="10300"/>
                  </a:lnTo>
                  <a:lnTo>
                    <a:pt x="1340" y="10230"/>
                  </a:lnTo>
                  <a:lnTo>
                    <a:pt x="1376" y="10159"/>
                  </a:lnTo>
                  <a:lnTo>
                    <a:pt x="1411" y="10089"/>
                  </a:lnTo>
                  <a:lnTo>
                    <a:pt x="1481" y="9983"/>
                  </a:lnTo>
                  <a:lnTo>
                    <a:pt x="1517" y="9912"/>
                  </a:lnTo>
                  <a:lnTo>
                    <a:pt x="1587" y="9842"/>
                  </a:lnTo>
                  <a:lnTo>
                    <a:pt x="1622" y="9771"/>
                  </a:lnTo>
                  <a:lnTo>
                    <a:pt x="1693" y="9665"/>
                  </a:lnTo>
                  <a:lnTo>
                    <a:pt x="1728" y="9595"/>
                  </a:lnTo>
                  <a:lnTo>
                    <a:pt x="1799" y="9489"/>
                  </a:lnTo>
                  <a:lnTo>
                    <a:pt x="1834" y="9419"/>
                  </a:lnTo>
                  <a:lnTo>
                    <a:pt x="1869" y="9313"/>
                  </a:lnTo>
                  <a:lnTo>
                    <a:pt x="1940" y="9207"/>
                  </a:lnTo>
                  <a:lnTo>
                    <a:pt x="1975" y="9136"/>
                  </a:lnTo>
                  <a:lnTo>
                    <a:pt x="2046" y="9031"/>
                  </a:lnTo>
                  <a:lnTo>
                    <a:pt x="2081" y="8925"/>
                  </a:lnTo>
                  <a:lnTo>
                    <a:pt x="2152" y="8819"/>
                  </a:lnTo>
                  <a:lnTo>
                    <a:pt x="2187" y="8713"/>
                  </a:lnTo>
                  <a:lnTo>
                    <a:pt x="2257" y="8607"/>
                  </a:lnTo>
                  <a:lnTo>
                    <a:pt x="2293" y="8501"/>
                  </a:lnTo>
                  <a:lnTo>
                    <a:pt x="2328" y="8396"/>
                  </a:lnTo>
                  <a:lnTo>
                    <a:pt x="2399" y="8290"/>
                  </a:lnTo>
                  <a:lnTo>
                    <a:pt x="2434" y="8184"/>
                  </a:lnTo>
                  <a:lnTo>
                    <a:pt x="2504" y="8078"/>
                  </a:lnTo>
                  <a:lnTo>
                    <a:pt x="2540" y="7972"/>
                  </a:lnTo>
                  <a:lnTo>
                    <a:pt x="2610" y="7831"/>
                  </a:lnTo>
                  <a:lnTo>
                    <a:pt x="2645" y="7725"/>
                  </a:lnTo>
                  <a:lnTo>
                    <a:pt x="2716" y="7620"/>
                  </a:lnTo>
                  <a:lnTo>
                    <a:pt x="2751" y="7514"/>
                  </a:lnTo>
                  <a:lnTo>
                    <a:pt x="2822" y="7373"/>
                  </a:lnTo>
                  <a:lnTo>
                    <a:pt x="2857" y="7267"/>
                  </a:lnTo>
                  <a:lnTo>
                    <a:pt x="2892" y="7126"/>
                  </a:lnTo>
                  <a:lnTo>
                    <a:pt x="2963" y="7020"/>
                  </a:lnTo>
                  <a:lnTo>
                    <a:pt x="2998" y="6879"/>
                  </a:lnTo>
                  <a:lnTo>
                    <a:pt x="3069" y="6773"/>
                  </a:lnTo>
                  <a:lnTo>
                    <a:pt x="3104" y="6632"/>
                  </a:lnTo>
                  <a:lnTo>
                    <a:pt x="3175" y="6526"/>
                  </a:lnTo>
                  <a:lnTo>
                    <a:pt x="3210" y="6385"/>
                  </a:lnTo>
                  <a:lnTo>
                    <a:pt x="3280" y="6279"/>
                  </a:lnTo>
                  <a:lnTo>
                    <a:pt x="3316" y="6138"/>
                  </a:lnTo>
                  <a:lnTo>
                    <a:pt x="3351" y="6032"/>
                  </a:lnTo>
                  <a:lnTo>
                    <a:pt x="3421" y="5891"/>
                  </a:lnTo>
                  <a:lnTo>
                    <a:pt x="3457" y="5750"/>
                  </a:lnTo>
                  <a:lnTo>
                    <a:pt x="3527" y="5644"/>
                  </a:lnTo>
                  <a:lnTo>
                    <a:pt x="3563" y="5503"/>
                  </a:lnTo>
                  <a:lnTo>
                    <a:pt x="3633" y="5397"/>
                  </a:lnTo>
                  <a:lnTo>
                    <a:pt x="3668" y="5256"/>
                  </a:lnTo>
                  <a:lnTo>
                    <a:pt x="3739" y="5115"/>
                  </a:lnTo>
                  <a:lnTo>
                    <a:pt x="3774" y="5009"/>
                  </a:lnTo>
                  <a:lnTo>
                    <a:pt x="3810" y="4868"/>
                  </a:lnTo>
                  <a:lnTo>
                    <a:pt x="3880" y="4762"/>
                  </a:lnTo>
                  <a:lnTo>
                    <a:pt x="3915" y="4621"/>
                  </a:lnTo>
                  <a:lnTo>
                    <a:pt x="3986" y="4480"/>
                  </a:lnTo>
                  <a:lnTo>
                    <a:pt x="4021" y="4374"/>
                  </a:lnTo>
                  <a:lnTo>
                    <a:pt x="4092" y="4233"/>
                  </a:lnTo>
                  <a:lnTo>
                    <a:pt x="4127" y="4127"/>
                  </a:lnTo>
                  <a:lnTo>
                    <a:pt x="4198" y="3986"/>
                  </a:lnTo>
                  <a:lnTo>
                    <a:pt x="4233" y="3880"/>
                  </a:lnTo>
                  <a:lnTo>
                    <a:pt x="4268" y="3739"/>
                  </a:lnTo>
                  <a:lnTo>
                    <a:pt x="4339" y="3633"/>
                  </a:lnTo>
                  <a:lnTo>
                    <a:pt x="4374" y="3528"/>
                  </a:lnTo>
                  <a:lnTo>
                    <a:pt x="4444" y="3387"/>
                  </a:lnTo>
                  <a:lnTo>
                    <a:pt x="4480" y="3281"/>
                  </a:lnTo>
                  <a:lnTo>
                    <a:pt x="4550" y="3175"/>
                  </a:lnTo>
                  <a:lnTo>
                    <a:pt x="4586" y="3034"/>
                  </a:lnTo>
                  <a:lnTo>
                    <a:pt x="4656" y="2928"/>
                  </a:lnTo>
                  <a:lnTo>
                    <a:pt x="4691" y="2822"/>
                  </a:lnTo>
                  <a:lnTo>
                    <a:pt x="4727" y="2716"/>
                  </a:lnTo>
                  <a:lnTo>
                    <a:pt x="4797" y="2575"/>
                  </a:lnTo>
                  <a:lnTo>
                    <a:pt x="4832" y="2469"/>
                  </a:lnTo>
                  <a:lnTo>
                    <a:pt x="4903" y="2364"/>
                  </a:lnTo>
                  <a:lnTo>
                    <a:pt x="4938" y="2258"/>
                  </a:lnTo>
                  <a:lnTo>
                    <a:pt x="5009" y="2152"/>
                  </a:lnTo>
                  <a:lnTo>
                    <a:pt x="5044" y="2046"/>
                  </a:lnTo>
                  <a:lnTo>
                    <a:pt x="5115" y="1940"/>
                  </a:lnTo>
                  <a:lnTo>
                    <a:pt x="5150" y="1834"/>
                  </a:lnTo>
                  <a:lnTo>
                    <a:pt x="5221" y="1764"/>
                  </a:lnTo>
                  <a:lnTo>
                    <a:pt x="5256" y="1658"/>
                  </a:lnTo>
                  <a:lnTo>
                    <a:pt x="5291" y="1552"/>
                  </a:lnTo>
                  <a:lnTo>
                    <a:pt x="5362" y="1482"/>
                  </a:lnTo>
                  <a:lnTo>
                    <a:pt x="5397" y="1376"/>
                  </a:lnTo>
                  <a:lnTo>
                    <a:pt x="5467" y="1270"/>
                  </a:lnTo>
                  <a:lnTo>
                    <a:pt x="5503" y="1199"/>
                  </a:lnTo>
                  <a:lnTo>
                    <a:pt x="5573" y="1094"/>
                  </a:lnTo>
                  <a:lnTo>
                    <a:pt x="5609" y="1023"/>
                  </a:lnTo>
                  <a:lnTo>
                    <a:pt x="5679" y="953"/>
                  </a:lnTo>
                  <a:lnTo>
                    <a:pt x="5714" y="847"/>
                  </a:lnTo>
                  <a:lnTo>
                    <a:pt x="5750" y="776"/>
                  </a:lnTo>
                  <a:lnTo>
                    <a:pt x="5820" y="706"/>
                  </a:lnTo>
                  <a:lnTo>
                    <a:pt x="5855" y="635"/>
                  </a:lnTo>
                  <a:lnTo>
                    <a:pt x="5926" y="565"/>
                  </a:lnTo>
                  <a:lnTo>
                    <a:pt x="5961" y="494"/>
                  </a:lnTo>
                  <a:lnTo>
                    <a:pt x="6032" y="459"/>
                  </a:lnTo>
                  <a:lnTo>
                    <a:pt x="6067" y="388"/>
                  </a:lnTo>
                  <a:lnTo>
                    <a:pt x="6138" y="353"/>
                  </a:lnTo>
                  <a:lnTo>
                    <a:pt x="6173" y="282"/>
                  </a:lnTo>
                  <a:lnTo>
                    <a:pt x="6208" y="247"/>
                  </a:lnTo>
                  <a:lnTo>
                    <a:pt x="6279" y="176"/>
                  </a:lnTo>
                  <a:lnTo>
                    <a:pt x="6314" y="141"/>
                  </a:lnTo>
                  <a:lnTo>
                    <a:pt x="6385" y="106"/>
                  </a:lnTo>
                  <a:lnTo>
                    <a:pt x="6420" y="35"/>
                  </a:lnTo>
                  <a:lnTo>
                    <a:pt x="6490" y="0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0"/>
            <p:cNvSpPr>
              <a:spLocks/>
            </p:cNvSpPr>
            <p:nvPr/>
          </p:nvSpPr>
          <p:spPr bwMode="auto">
            <a:xfrm>
              <a:off x="6613525" y="2392363"/>
              <a:ext cx="1152525" cy="1668462"/>
            </a:xfrm>
            <a:custGeom>
              <a:avLst/>
              <a:gdLst/>
              <a:ahLst/>
              <a:cxnLst>
                <a:cxn ang="0">
                  <a:pos x="106" y="353"/>
                </a:cxn>
                <a:cxn ang="0">
                  <a:pos x="247" y="247"/>
                </a:cxn>
                <a:cxn ang="0">
                  <a:pos x="388" y="176"/>
                </a:cxn>
                <a:cxn ang="0">
                  <a:pos x="565" y="106"/>
                </a:cxn>
                <a:cxn ang="0">
                  <a:pos x="706" y="35"/>
                </a:cxn>
                <a:cxn ang="0">
                  <a:pos x="847" y="35"/>
                </a:cxn>
                <a:cxn ang="0">
                  <a:pos x="1023" y="0"/>
                </a:cxn>
                <a:cxn ang="0">
                  <a:pos x="1164" y="0"/>
                </a:cxn>
                <a:cxn ang="0">
                  <a:pos x="1306" y="35"/>
                </a:cxn>
                <a:cxn ang="0">
                  <a:pos x="1482" y="70"/>
                </a:cxn>
                <a:cxn ang="0">
                  <a:pos x="1623" y="141"/>
                </a:cxn>
                <a:cxn ang="0">
                  <a:pos x="1764" y="211"/>
                </a:cxn>
                <a:cxn ang="0">
                  <a:pos x="1941" y="317"/>
                </a:cxn>
                <a:cxn ang="0">
                  <a:pos x="2082" y="423"/>
                </a:cxn>
                <a:cxn ang="0">
                  <a:pos x="2223" y="564"/>
                </a:cxn>
                <a:cxn ang="0">
                  <a:pos x="2399" y="705"/>
                </a:cxn>
                <a:cxn ang="0">
                  <a:pos x="2540" y="882"/>
                </a:cxn>
                <a:cxn ang="0">
                  <a:pos x="2681" y="1058"/>
                </a:cxn>
                <a:cxn ang="0">
                  <a:pos x="2858" y="1270"/>
                </a:cxn>
                <a:cxn ang="0">
                  <a:pos x="2999" y="1517"/>
                </a:cxn>
                <a:cxn ang="0">
                  <a:pos x="3140" y="1799"/>
                </a:cxn>
                <a:cxn ang="0">
                  <a:pos x="3316" y="2081"/>
                </a:cxn>
                <a:cxn ang="0">
                  <a:pos x="3457" y="2363"/>
                </a:cxn>
                <a:cxn ang="0">
                  <a:pos x="3598" y="2681"/>
                </a:cxn>
                <a:cxn ang="0">
                  <a:pos x="3775" y="2998"/>
                </a:cxn>
                <a:cxn ang="0">
                  <a:pos x="3916" y="3351"/>
                </a:cxn>
                <a:cxn ang="0">
                  <a:pos x="4057" y="3704"/>
                </a:cxn>
                <a:cxn ang="0">
                  <a:pos x="4233" y="4056"/>
                </a:cxn>
                <a:cxn ang="0">
                  <a:pos x="4375" y="4409"/>
                </a:cxn>
                <a:cxn ang="0">
                  <a:pos x="4516" y="4797"/>
                </a:cxn>
                <a:cxn ang="0">
                  <a:pos x="4692" y="5185"/>
                </a:cxn>
                <a:cxn ang="0">
                  <a:pos x="4833" y="5538"/>
                </a:cxn>
                <a:cxn ang="0">
                  <a:pos x="4974" y="5926"/>
                </a:cxn>
                <a:cxn ang="0">
                  <a:pos x="5151" y="6314"/>
                </a:cxn>
                <a:cxn ang="0">
                  <a:pos x="5292" y="6702"/>
                </a:cxn>
                <a:cxn ang="0">
                  <a:pos x="5433" y="7055"/>
                </a:cxn>
                <a:cxn ang="0">
                  <a:pos x="5609" y="7443"/>
                </a:cxn>
                <a:cxn ang="0">
                  <a:pos x="5750" y="7796"/>
                </a:cxn>
                <a:cxn ang="0">
                  <a:pos x="5891" y="8148"/>
                </a:cxn>
                <a:cxn ang="0">
                  <a:pos x="6068" y="8501"/>
                </a:cxn>
                <a:cxn ang="0">
                  <a:pos x="6209" y="8819"/>
                </a:cxn>
                <a:cxn ang="0">
                  <a:pos x="6385" y="9136"/>
                </a:cxn>
              </a:cxnLst>
              <a:rect l="0" t="0" r="r" b="b"/>
              <a:pathLst>
                <a:path w="6456" h="9348">
                  <a:moveTo>
                    <a:pt x="0" y="423"/>
                  </a:moveTo>
                  <a:lnTo>
                    <a:pt x="36" y="388"/>
                  </a:lnTo>
                  <a:lnTo>
                    <a:pt x="106" y="353"/>
                  </a:lnTo>
                  <a:lnTo>
                    <a:pt x="142" y="317"/>
                  </a:lnTo>
                  <a:lnTo>
                    <a:pt x="177" y="282"/>
                  </a:lnTo>
                  <a:lnTo>
                    <a:pt x="247" y="247"/>
                  </a:lnTo>
                  <a:lnTo>
                    <a:pt x="283" y="211"/>
                  </a:lnTo>
                  <a:lnTo>
                    <a:pt x="353" y="176"/>
                  </a:lnTo>
                  <a:lnTo>
                    <a:pt x="388" y="176"/>
                  </a:lnTo>
                  <a:lnTo>
                    <a:pt x="459" y="141"/>
                  </a:lnTo>
                  <a:lnTo>
                    <a:pt x="494" y="106"/>
                  </a:lnTo>
                  <a:lnTo>
                    <a:pt x="565" y="106"/>
                  </a:lnTo>
                  <a:lnTo>
                    <a:pt x="600" y="70"/>
                  </a:lnTo>
                  <a:lnTo>
                    <a:pt x="635" y="70"/>
                  </a:lnTo>
                  <a:lnTo>
                    <a:pt x="706" y="35"/>
                  </a:lnTo>
                  <a:lnTo>
                    <a:pt x="741" y="35"/>
                  </a:lnTo>
                  <a:lnTo>
                    <a:pt x="812" y="35"/>
                  </a:lnTo>
                  <a:lnTo>
                    <a:pt x="847" y="35"/>
                  </a:lnTo>
                  <a:lnTo>
                    <a:pt x="918" y="0"/>
                  </a:lnTo>
                  <a:lnTo>
                    <a:pt x="953" y="0"/>
                  </a:lnTo>
                  <a:lnTo>
                    <a:pt x="1023" y="0"/>
                  </a:lnTo>
                  <a:lnTo>
                    <a:pt x="1059" y="0"/>
                  </a:lnTo>
                  <a:lnTo>
                    <a:pt x="1129" y="0"/>
                  </a:lnTo>
                  <a:lnTo>
                    <a:pt x="1164" y="0"/>
                  </a:lnTo>
                  <a:lnTo>
                    <a:pt x="1200" y="35"/>
                  </a:lnTo>
                  <a:lnTo>
                    <a:pt x="1270" y="35"/>
                  </a:lnTo>
                  <a:lnTo>
                    <a:pt x="1306" y="35"/>
                  </a:lnTo>
                  <a:lnTo>
                    <a:pt x="1376" y="35"/>
                  </a:lnTo>
                  <a:lnTo>
                    <a:pt x="1411" y="70"/>
                  </a:lnTo>
                  <a:lnTo>
                    <a:pt x="1482" y="70"/>
                  </a:lnTo>
                  <a:lnTo>
                    <a:pt x="1517" y="106"/>
                  </a:lnTo>
                  <a:lnTo>
                    <a:pt x="1588" y="106"/>
                  </a:lnTo>
                  <a:lnTo>
                    <a:pt x="1623" y="141"/>
                  </a:lnTo>
                  <a:lnTo>
                    <a:pt x="1658" y="176"/>
                  </a:lnTo>
                  <a:lnTo>
                    <a:pt x="1729" y="176"/>
                  </a:lnTo>
                  <a:lnTo>
                    <a:pt x="1764" y="211"/>
                  </a:lnTo>
                  <a:lnTo>
                    <a:pt x="1835" y="247"/>
                  </a:lnTo>
                  <a:lnTo>
                    <a:pt x="1870" y="282"/>
                  </a:lnTo>
                  <a:lnTo>
                    <a:pt x="1941" y="317"/>
                  </a:lnTo>
                  <a:lnTo>
                    <a:pt x="1976" y="353"/>
                  </a:lnTo>
                  <a:lnTo>
                    <a:pt x="2046" y="388"/>
                  </a:lnTo>
                  <a:lnTo>
                    <a:pt x="2082" y="423"/>
                  </a:lnTo>
                  <a:lnTo>
                    <a:pt x="2117" y="458"/>
                  </a:lnTo>
                  <a:lnTo>
                    <a:pt x="2187" y="529"/>
                  </a:lnTo>
                  <a:lnTo>
                    <a:pt x="2223" y="564"/>
                  </a:lnTo>
                  <a:lnTo>
                    <a:pt x="2293" y="599"/>
                  </a:lnTo>
                  <a:lnTo>
                    <a:pt x="2329" y="670"/>
                  </a:lnTo>
                  <a:lnTo>
                    <a:pt x="2399" y="705"/>
                  </a:lnTo>
                  <a:lnTo>
                    <a:pt x="2434" y="776"/>
                  </a:lnTo>
                  <a:lnTo>
                    <a:pt x="2505" y="811"/>
                  </a:lnTo>
                  <a:lnTo>
                    <a:pt x="2540" y="882"/>
                  </a:lnTo>
                  <a:lnTo>
                    <a:pt x="2575" y="917"/>
                  </a:lnTo>
                  <a:lnTo>
                    <a:pt x="2646" y="988"/>
                  </a:lnTo>
                  <a:lnTo>
                    <a:pt x="2681" y="1058"/>
                  </a:lnTo>
                  <a:lnTo>
                    <a:pt x="2752" y="1129"/>
                  </a:lnTo>
                  <a:lnTo>
                    <a:pt x="2787" y="1199"/>
                  </a:lnTo>
                  <a:lnTo>
                    <a:pt x="2858" y="1270"/>
                  </a:lnTo>
                  <a:lnTo>
                    <a:pt x="2893" y="1376"/>
                  </a:lnTo>
                  <a:lnTo>
                    <a:pt x="2964" y="1446"/>
                  </a:lnTo>
                  <a:lnTo>
                    <a:pt x="2999" y="1517"/>
                  </a:lnTo>
                  <a:lnTo>
                    <a:pt x="3034" y="1622"/>
                  </a:lnTo>
                  <a:lnTo>
                    <a:pt x="3105" y="1693"/>
                  </a:lnTo>
                  <a:lnTo>
                    <a:pt x="3140" y="1799"/>
                  </a:lnTo>
                  <a:lnTo>
                    <a:pt x="3210" y="1905"/>
                  </a:lnTo>
                  <a:lnTo>
                    <a:pt x="3246" y="1975"/>
                  </a:lnTo>
                  <a:lnTo>
                    <a:pt x="3316" y="2081"/>
                  </a:lnTo>
                  <a:lnTo>
                    <a:pt x="3352" y="2187"/>
                  </a:lnTo>
                  <a:lnTo>
                    <a:pt x="3422" y="2257"/>
                  </a:lnTo>
                  <a:lnTo>
                    <a:pt x="3457" y="2363"/>
                  </a:lnTo>
                  <a:lnTo>
                    <a:pt x="3493" y="2469"/>
                  </a:lnTo>
                  <a:lnTo>
                    <a:pt x="3563" y="2575"/>
                  </a:lnTo>
                  <a:lnTo>
                    <a:pt x="3598" y="2681"/>
                  </a:lnTo>
                  <a:lnTo>
                    <a:pt x="3669" y="2787"/>
                  </a:lnTo>
                  <a:lnTo>
                    <a:pt x="3704" y="2892"/>
                  </a:lnTo>
                  <a:lnTo>
                    <a:pt x="3775" y="2998"/>
                  </a:lnTo>
                  <a:lnTo>
                    <a:pt x="3810" y="3139"/>
                  </a:lnTo>
                  <a:lnTo>
                    <a:pt x="3881" y="3245"/>
                  </a:lnTo>
                  <a:lnTo>
                    <a:pt x="3916" y="3351"/>
                  </a:lnTo>
                  <a:lnTo>
                    <a:pt x="3986" y="3457"/>
                  </a:lnTo>
                  <a:lnTo>
                    <a:pt x="4022" y="3598"/>
                  </a:lnTo>
                  <a:lnTo>
                    <a:pt x="4057" y="3704"/>
                  </a:lnTo>
                  <a:lnTo>
                    <a:pt x="4128" y="3810"/>
                  </a:lnTo>
                  <a:lnTo>
                    <a:pt x="4163" y="3951"/>
                  </a:lnTo>
                  <a:lnTo>
                    <a:pt x="4233" y="4056"/>
                  </a:lnTo>
                  <a:lnTo>
                    <a:pt x="4269" y="4162"/>
                  </a:lnTo>
                  <a:lnTo>
                    <a:pt x="4339" y="4303"/>
                  </a:lnTo>
                  <a:lnTo>
                    <a:pt x="4375" y="4409"/>
                  </a:lnTo>
                  <a:lnTo>
                    <a:pt x="4445" y="4550"/>
                  </a:lnTo>
                  <a:lnTo>
                    <a:pt x="4480" y="4656"/>
                  </a:lnTo>
                  <a:lnTo>
                    <a:pt x="4516" y="4797"/>
                  </a:lnTo>
                  <a:lnTo>
                    <a:pt x="4586" y="4903"/>
                  </a:lnTo>
                  <a:lnTo>
                    <a:pt x="4621" y="5044"/>
                  </a:lnTo>
                  <a:lnTo>
                    <a:pt x="4692" y="5185"/>
                  </a:lnTo>
                  <a:lnTo>
                    <a:pt x="4727" y="5291"/>
                  </a:lnTo>
                  <a:lnTo>
                    <a:pt x="4798" y="5432"/>
                  </a:lnTo>
                  <a:lnTo>
                    <a:pt x="4833" y="5538"/>
                  </a:lnTo>
                  <a:lnTo>
                    <a:pt x="4904" y="5679"/>
                  </a:lnTo>
                  <a:lnTo>
                    <a:pt x="4939" y="5820"/>
                  </a:lnTo>
                  <a:lnTo>
                    <a:pt x="4974" y="5926"/>
                  </a:lnTo>
                  <a:lnTo>
                    <a:pt x="5045" y="6067"/>
                  </a:lnTo>
                  <a:lnTo>
                    <a:pt x="5080" y="6173"/>
                  </a:lnTo>
                  <a:lnTo>
                    <a:pt x="5151" y="6314"/>
                  </a:lnTo>
                  <a:lnTo>
                    <a:pt x="5186" y="6455"/>
                  </a:lnTo>
                  <a:lnTo>
                    <a:pt x="5256" y="6561"/>
                  </a:lnTo>
                  <a:lnTo>
                    <a:pt x="5292" y="6702"/>
                  </a:lnTo>
                  <a:lnTo>
                    <a:pt x="5362" y="6808"/>
                  </a:lnTo>
                  <a:lnTo>
                    <a:pt x="5397" y="6949"/>
                  </a:lnTo>
                  <a:lnTo>
                    <a:pt x="5433" y="7055"/>
                  </a:lnTo>
                  <a:lnTo>
                    <a:pt x="5503" y="7196"/>
                  </a:lnTo>
                  <a:lnTo>
                    <a:pt x="5539" y="7302"/>
                  </a:lnTo>
                  <a:lnTo>
                    <a:pt x="5609" y="7443"/>
                  </a:lnTo>
                  <a:lnTo>
                    <a:pt x="5644" y="7549"/>
                  </a:lnTo>
                  <a:lnTo>
                    <a:pt x="5715" y="7690"/>
                  </a:lnTo>
                  <a:lnTo>
                    <a:pt x="5750" y="7796"/>
                  </a:lnTo>
                  <a:lnTo>
                    <a:pt x="5821" y="7937"/>
                  </a:lnTo>
                  <a:lnTo>
                    <a:pt x="5856" y="8043"/>
                  </a:lnTo>
                  <a:lnTo>
                    <a:pt x="5891" y="8148"/>
                  </a:lnTo>
                  <a:lnTo>
                    <a:pt x="5962" y="8254"/>
                  </a:lnTo>
                  <a:lnTo>
                    <a:pt x="5997" y="8395"/>
                  </a:lnTo>
                  <a:lnTo>
                    <a:pt x="6068" y="8501"/>
                  </a:lnTo>
                  <a:lnTo>
                    <a:pt x="6103" y="8607"/>
                  </a:lnTo>
                  <a:lnTo>
                    <a:pt x="6174" y="8713"/>
                  </a:lnTo>
                  <a:lnTo>
                    <a:pt x="6209" y="8819"/>
                  </a:lnTo>
                  <a:lnTo>
                    <a:pt x="6279" y="8924"/>
                  </a:lnTo>
                  <a:lnTo>
                    <a:pt x="6315" y="9030"/>
                  </a:lnTo>
                  <a:lnTo>
                    <a:pt x="6385" y="9136"/>
                  </a:lnTo>
                  <a:lnTo>
                    <a:pt x="6420" y="9242"/>
                  </a:lnTo>
                  <a:lnTo>
                    <a:pt x="6456" y="9348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1"/>
            <p:cNvSpPr>
              <a:spLocks/>
            </p:cNvSpPr>
            <p:nvPr/>
          </p:nvSpPr>
          <p:spPr bwMode="auto">
            <a:xfrm>
              <a:off x="7766050" y="4060825"/>
              <a:ext cx="377825" cy="4206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" y="106"/>
                </a:cxn>
                <a:cxn ang="0">
                  <a:pos x="106" y="211"/>
                </a:cxn>
                <a:cxn ang="0">
                  <a:pos x="176" y="282"/>
                </a:cxn>
                <a:cxn ang="0">
                  <a:pos x="211" y="388"/>
                </a:cxn>
                <a:cxn ang="0">
                  <a:pos x="282" y="494"/>
                </a:cxn>
                <a:cxn ang="0">
                  <a:pos x="317" y="564"/>
                </a:cxn>
                <a:cxn ang="0">
                  <a:pos x="388" y="670"/>
                </a:cxn>
                <a:cxn ang="0">
                  <a:pos x="423" y="740"/>
                </a:cxn>
                <a:cxn ang="0">
                  <a:pos x="458" y="846"/>
                </a:cxn>
                <a:cxn ang="0">
                  <a:pos x="529" y="917"/>
                </a:cxn>
                <a:cxn ang="0">
                  <a:pos x="564" y="987"/>
                </a:cxn>
                <a:cxn ang="0">
                  <a:pos x="635" y="1058"/>
                </a:cxn>
                <a:cxn ang="0">
                  <a:pos x="670" y="1164"/>
                </a:cxn>
                <a:cxn ang="0">
                  <a:pos x="741" y="1234"/>
                </a:cxn>
                <a:cxn ang="0">
                  <a:pos x="776" y="1305"/>
                </a:cxn>
                <a:cxn ang="0">
                  <a:pos x="846" y="1375"/>
                </a:cxn>
                <a:cxn ang="0">
                  <a:pos x="882" y="1446"/>
                </a:cxn>
                <a:cxn ang="0">
                  <a:pos x="917" y="1481"/>
                </a:cxn>
                <a:cxn ang="0">
                  <a:pos x="987" y="1552"/>
                </a:cxn>
                <a:cxn ang="0">
                  <a:pos x="1023" y="1622"/>
                </a:cxn>
                <a:cxn ang="0">
                  <a:pos x="1093" y="1693"/>
                </a:cxn>
                <a:cxn ang="0">
                  <a:pos x="1129" y="1728"/>
                </a:cxn>
                <a:cxn ang="0">
                  <a:pos x="1199" y="1799"/>
                </a:cxn>
                <a:cxn ang="0">
                  <a:pos x="1234" y="1834"/>
                </a:cxn>
                <a:cxn ang="0">
                  <a:pos x="1305" y="1905"/>
                </a:cxn>
                <a:cxn ang="0">
                  <a:pos x="1340" y="1940"/>
                </a:cxn>
                <a:cxn ang="0">
                  <a:pos x="1375" y="1975"/>
                </a:cxn>
                <a:cxn ang="0">
                  <a:pos x="1446" y="2046"/>
                </a:cxn>
                <a:cxn ang="0">
                  <a:pos x="1481" y="2081"/>
                </a:cxn>
                <a:cxn ang="0">
                  <a:pos x="1552" y="2116"/>
                </a:cxn>
                <a:cxn ang="0">
                  <a:pos x="1587" y="2151"/>
                </a:cxn>
                <a:cxn ang="0">
                  <a:pos x="1658" y="2187"/>
                </a:cxn>
                <a:cxn ang="0">
                  <a:pos x="1693" y="2222"/>
                </a:cxn>
                <a:cxn ang="0">
                  <a:pos x="1763" y="2222"/>
                </a:cxn>
                <a:cxn ang="0">
                  <a:pos x="1799" y="2257"/>
                </a:cxn>
                <a:cxn ang="0">
                  <a:pos x="1834" y="2293"/>
                </a:cxn>
                <a:cxn ang="0">
                  <a:pos x="1905" y="2328"/>
                </a:cxn>
                <a:cxn ang="0">
                  <a:pos x="1940" y="2328"/>
                </a:cxn>
                <a:cxn ang="0">
                  <a:pos x="2010" y="2363"/>
                </a:cxn>
                <a:cxn ang="0">
                  <a:pos x="2046" y="2363"/>
                </a:cxn>
                <a:cxn ang="0">
                  <a:pos x="2116" y="2363"/>
                </a:cxn>
              </a:cxnLst>
              <a:rect l="0" t="0" r="r" b="b"/>
              <a:pathLst>
                <a:path w="2116" h="2363">
                  <a:moveTo>
                    <a:pt x="0" y="0"/>
                  </a:moveTo>
                  <a:lnTo>
                    <a:pt x="70" y="106"/>
                  </a:lnTo>
                  <a:lnTo>
                    <a:pt x="106" y="211"/>
                  </a:lnTo>
                  <a:lnTo>
                    <a:pt x="176" y="282"/>
                  </a:lnTo>
                  <a:lnTo>
                    <a:pt x="211" y="388"/>
                  </a:lnTo>
                  <a:lnTo>
                    <a:pt x="282" y="494"/>
                  </a:lnTo>
                  <a:lnTo>
                    <a:pt x="317" y="564"/>
                  </a:lnTo>
                  <a:lnTo>
                    <a:pt x="388" y="670"/>
                  </a:lnTo>
                  <a:lnTo>
                    <a:pt x="423" y="740"/>
                  </a:lnTo>
                  <a:lnTo>
                    <a:pt x="458" y="846"/>
                  </a:lnTo>
                  <a:lnTo>
                    <a:pt x="529" y="917"/>
                  </a:lnTo>
                  <a:lnTo>
                    <a:pt x="564" y="987"/>
                  </a:lnTo>
                  <a:lnTo>
                    <a:pt x="635" y="1058"/>
                  </a:lnTo>
                  <a:lnTo>
                    <a:pt x="670" y="1164"/>
                  </a:lnTo>
                  <a:lnTo>
                    <a:pt x="741" y="1234"/>
                  </a:lnTo>
                  <a:lnTo>
                    <a:pt x="776" y="1305"/>
                  </a:lnTo>
                  <a:lnTo>
                    <a:pt x="846" y="1375"/>
                  </a:lnTo>
                  <a:lnTo>
                    <a:pt x="882" y="1446"/>
                  </a:lnTo>
                  <a:lnTo>
                    <a:pt x="917" y="1481"/>
                  </a:lnTo>
                  <a:lnTo>
                    <a:pt x="987" y="1552"/>
                  </a:lnTo>
                  <a:lnTo>
                    <a:pt x="1023" y="1622"/>
                  </a:lnTo>
                  <a:lnTo>
                    <a:pt x="1093" y="1693"/>
                  </a:lnTo>
                  <a:lnTo>
                    <a:pt x="1129" y="1728"/>
                  </a:lnTo>
                  <a:lnTo>
                    <a:pt x="1199" y="1799"/>
                  </a:lnTo>
                  <a:lnTo>
                    <a:pt x="1234" y="1834"/>
                  </a:lnTo>
                  <a:lnTo>
                    <a:pt x="1305" y="1905"/>
                  </a:lnTo>
                  <a:lnTo>
                    <a:pt x="1340" y="1940"/>
                  </a:lnTo>
                  <a:lnTo>
                    <a:pt x="1375" y="1975"/>
                  </a:lnTo>
                  <a:lnTo>
                    <a:pt x="1446" y="2046"/>
                  </a:lnTo>
                  <a:lnTo>
                    <a:pt x="1481" y="2081"/>
                  </a:lnTo>
                  <a:lnTo>
                    <a:pt x="1552" y="2116"/>
                  </a:lnTo>
                  <a:lnTo>
                    <a:pt x="1587" y="2151"/>
                  </a:lnTo>
                  <a:lnTo>
                    <a:pt x="1658" y="2187"/>
                  </a:lnTo>
                  <a:lnTo>
                    <a:pt x="1693" y="2222"/>
                  </a:lnTo>
                  <a:lnTo>
                    <a:pt x="1763" y="2222"/>
                  </a:lnTo>
                  <a:lnTo>
                    <a:pt x="1799" y="2257"/>
                  </a:lnTo>
                  <a:lnTo>
                    <a:pt x="1834" y="2293"/>
                  </a:lnTo>
                  <a:lnTo>
                    <a:pt x="1905" y="2328"/>
                  </a:lnTo>
                  <a:lnTo>
                    <a:pt x="1940" y="2328"/>
                  </a:lnTo>
                  <a:lnTo>
                    <a:pt x="2010" y="2363"/>
                  </a:lnTo>
                  <a:lnTo>
                    <a:pt x="2046" y="2363"/>
                  </a:lnTo>
                  <a:lnTo>
                    <a:pt x="2116" y="2363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0" name="Rectangle 79"/>
          <p:cNvSpPr/>
          <p:nvPr/>
        </p:nvSpPr>
        <p:spPr>
          <a:xfrm>
            <a:off x="705078" y="2167075"/>
            <a:ext cx="2760320" cy="528555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-799817" y="3162300"/>
            <a:ext cx="2971800" cy="1905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716258" y="2855742"/>
            <a:ext cx="1125416" cy="1588"/>
          </a:xfrm>
          <a:prstGeom prst="straightConnector1">
            <a:avLst/>
          </a:prstGeom>
          <a:ln w="349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92"/>
          <p:cNvGrpSpPr/>
          <p:nvPr/>
        </p:nvGrpSpPr>
        <p:grpSpPr>
          <a:xfrm>
            <a:off x="1791612" y="1378635"/>
            <a:ext cx="881248" cy="767856"/>
            <a:chOff x="1903541" y="3344100"/>
            <a:chExt cx="376325" cy="361258"/>
          </a:xfrm>
        </p:grpSpPr>
        <p:sp>
          <p:nvSpPr>
            <p:cNvPr id="26" name="Oval 25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38" name="Oval 3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" name="Group 104"/>
          <p:cNvGrpSpPr/>
          <p:nvPr/>
        </p:nvGrpSpPr>
        <p:grpSpPr>
          <a:xfrm>
            <a:off x="2884680" y="2705347"/>
            <a:ext cx="556702" cy="515342"/>
            <a:chOff x="1903541" y="3344100"/>
            <a:chExt cx="376325" cy="361258"/>
          </a:xfrm>
        </p:grpSpPr>
        <p:sp>
          <p:nvSpPr>
            <p:cNvPr id="41" name="Oval 4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48" name="Oval 4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" name="Group 114"/>
          <p:cNvGrpSpPr/>
          <p:nvPr/>
        </p:nvGrpSpPr>
        <p:grpSpPr>
          <a:xfrm>
            <a:off x="1097284" y="2720323"/>
            <a:ext cx="556702" cy="515342"/>
            <a:chOff x="1903541" y="3344100"/>
            <a:chExt cx="376325" cy="361258"/>
          </a:xfrm>
        </p:grpSpPr>
        <p:sp>
          <p:nvSpPr>
            <p:cNvPr id="51" name="Oval 5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58" name="Oval 5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21" name="Rectangle 120"/>
          <p:cNvSpPr/>
          <p:nvPr/>
        </p:nvSpPr>
        <p:spPr>
          <a:xfrm>
            <a:off x="0" y="892760"/>
            <a:ext cx="12250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Angular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support</a:t>
            </a:r>
          </a:p>
        </p:txBody>
      </p:sp>
      <p:sp>
        <p:nvSpPr>
          <p:cNvPr id="84" name="Rectangle 83"/>
          <p:cNvSpPr/>
          <p:nvPr/>
        </p:nvSpPr>
        <p:spPr>
          <a:xfrm>
            <a:off x="4599864" y="4211418"/>
            <a:ext cx="4279900" cy="152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4617416" y="3057993"/>
            <a:ext cx="1641088" cy="761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255479" y="3057992"/>
            <a:ext cx="1613083" cy="698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/>
          <p:nvPr/>
        </p:nvCxnSpPr>
        <p:spPr>
          <a:xfrm>
            <a:off x="6247302" y="3087820"/>
            <a:ext cx="1013778" cy="0"/>
          </a:xfrm>
          <a:prstGeom prst="line">
            <a:avLst/>
          </a:prstGeom>
          <a:ln w="825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247302" y="3087820"/>
            <a:ext cx="1013778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6231087" y="3359617"/>
            <a:ext cx="1026319" cy="3175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6500962" y="3262781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</a:t>
            </a:r>
            <a:endParaRPr lang="en-US" sz="4400" dirty="0"/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6231087" y="3359617"/>
            <a:ext cx="1026319" cy="3175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6500962" y="3262781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d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03" name="Straight Arrow Connector 102"/>
          <p:cNvCxnSpPr/>
          <p:nvPr/>
        </p:nvCxnSpPr>
        <p:spPr>
          <a:xfrm rot="5400000">
            <a:off x="7809555" y="3655105"/>
            <a:ext cx="1109663" cy="5293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 Box 107"/>
          <p:cNvSpPr txBox="1">
            <a:spLocks noChangeArrowheads="1"/>
          </p:cNvSpPr>
          <p:nvPr/>
        </p:nvSpPr>
        <p:spPr bwMode="auto">
          <a:xfrm>
            <a:off x="5211558" y="4398693"/>
            <a:ext cx="30339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92D050"/>
                </a:solidFill>
              </a:rPr>
              <a:t>Photodetector</a:t>
            </a:r>
            <a:r>
              <a:rPr lang="en-US" sz="2400" dirty="0" smtClean="0">
                <a:solidFill>
                  <a:srgbClr val="92D050"/>
                </a:solidFill>
              </a:rPr>
              <a:t> array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0" y="505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Maximizing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eFOV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for the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lensless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case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eeform 119"/>
          <p:cNvSpPr/>
          <p:nvPr/>
        </p:nvSpPr>
        <p:spPr>
          <a:xfrm>
            <a:off x="6481762" y="3000374"/>
            <a:ext cx="1509713" cy="1409700"/>
          </a:xfrm>
          <a:custGeom>
            <a:avLst/>
            <a:gdLst>
              <a:gd name="connsiteX0" fmla="*/ 762000 w 1509713"/>
              <a:gd name="connsiteY0" fmla="*/ 1409700 h 1409700"/>
              <a:gd name="connsiteX1" fmla="*/ 0 w 1509713"/>
              <a:gd name="connsiteY1" fmla="*/ 233363 h 1409700"/>
              <a:gd name="connsiteX2" fmla="*/ 357188 w 1509713"/>
              <a:gd name="connsiteY2" fmla="*/ 57150 h 1409700"/>
              <a:gd name="connsiteX3" fmla="*/ 762000 w 1509713"/>
              <a:gd name="connsiteY3" fmla="*/ 0 h 1409700"/>
              <a:gd name="connsiteX4" fmla="*/ 1166813 w 1509713"/>
              <a:gd name="connsiteY4" fmla="*/ 42863 h 1409700"/>
              <a:gd name="connsiteX5" fmla="*/ 1509713 w 1509713"/>
              <a:gd name="connsiteY5" fmla="*/ 195263 h 1409700"/>
              <a:gd name="connsiteX6" fmla="*/ 762000 w 1509713"/>
              <a:gd name="connsiteY6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9713" h="1409700">
                <a:moveTo>
                  <a:pt x="762000" y="1409700"/>
                </a:moveTo>
                <a:lnTo>
                  <a:pt x="0" y="233363"/>
                </a:lnTo>
                <a:lnTo>
                  <a:pt x="357188" y="57150"/>
                </a:lnTo>
                <a:lnTo>
                  <a:pt x="762000" y="0"/>
                </a:lnTo>
                <a:lnTo>
                  <a:pt x="1166813" y="42863"/>
                </a:lnTo>
                <a:lnTo>
                  <a:pt x="1509713" y="195263"/>
                </a:lnTo>
                <a:lnTo>
                  <a:pt x="762000" y="140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>
            <a:stCxn id="80" idx="1"/>
          </p:cNvCxnSpPr>
          <p:nvPr/>
        </p:nvCxnSpPr>
        <p:spPr>
          <a:xfrm rot="10800000" flipH="1">
            <a:off x="705077" y="2426067"/>
            <a:ext cx="2769630" cy="5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52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Maximizing </a:t>
            </a:r>
            <a:r>
              <a:rPr lang="en-US" sz="4000" dirty="0" err="1" smtClean="0">
                <a:solidFill>
                  <a:srgbClr val="FFFF0D"/>
                </a:solidFill>
              </a:rPr>
              <a:t>eFOV</a:t>
            </a:r>
            <a:r>
              <a:rPr lang="en-US" sz="4000" dirty="0" smtClean="0">
                <a:solidFill>
                  <a:srgbClr val="FFFF0D"/>
                </a:solidFill>
              </a:rPr>
              <a:t> for the </a:t>
            </a:r>
            <a:r>
              <a:rPr lang="en-US" sz="4000" dirty="0" err="1" smtClean="0">
                <a:solidFill>
                  <a:srgbClr val="FFFF0D"/>
                </a:solidFill>
              </a:rPr>
              <a:t>lensless</a:t>
            </a:r>
            <a:r>
              <a:rPr lang="en-US" sz="4000" dirty="0" smtClean="0">
                <a:solidFill>
                  <a:srgbClr val="FFFF0D"/>
                </a:solidFill>
              </a:rPr>
              <a:t> case</a:t>
            </a:r>
            <a:endParaRPr lang="en-US" sz="4000" dirty="0">
              <a:solidFill>
                <a:srgbClr val="FFFF0D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95609" y="4638678"/>
            <a:ext cx="3228977" cy="952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1123677" y="4602090"/>
            <a:ext cx="2364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Viewing direction</a:t>
            </a:r>
          </a:p>
        </p:txBody>
      </p:sp>
      <p:grpSp>
        <p:nvGrpSpPr>
          <p:cNvPr id="3" name="Group 31"/>
          <p:cNvGrpSpPr/>
          <p:nvPr/>
        </p:nvGrpSpPr>
        <p:grpSpPr>
          <a:xfrm>
            <a:off x="730534" y="2152357"/>
            <a:ext cx="3041650" cy="2462507"/>
            <a:chOff x="5454650" y="2392363"/>
            <a:chExt cx="2689225" cy="2089150"/>
          </a:xfrm>
        </p:grpSpPr>
        <p:sp>
          <p:nvSpPr>
            <p:cNvPr id="33" name="Freeform 9"/>
            <p:cNvSpPr>
              <a:spLocks/>
            </p:cNvSpPr>
            <p:nvPr/>
          </p:nvSpPr>
          <p:spPr bwMode="auto">
            <a:xfrm>
              <a:off x="5454650" y="2468563"/>
              <a:ext cx="1158875" cy="2012950"/>
            </a:xfrm>
            <a:custGeom>
              <a:avLst/>
              <a:gdLst/>
              <a:ahLst/>
              <a:cxnLst>
                <a:cxn ang="0">
                  <a:pos x="106" y="11288"/>
                </a:cxn>
                <a:cxn ang="0">
                  <a:pos x="247" y="11218"/>
                </a:cxn>
                <a:cxn ang="0">
                  <a:pos x="423" y="11147"/>
                </a:cxn>
                <a:cxn ang="0">
                  <a:pos x="564" y="11041"/>
                </a:cxn>
                <a:cxn ang="0">
                  <a:pos x="705" y="10900"/>
                </a:cxn>
                <a:cxn ang="0">
                  <a:pos x="882" y="10759"/>
                </a:cxn>
                <a:cxn ang="0">
                  <a:pos x="1023" y="10618"/>
                </a:cxn>
                <a:cxn ang="0">
                  <a:pos x="1164" y="10406"/>
                </a:cxn>
                <a:cxn ang="0">
                  <a:pos x="1340" y="10230"/>
                </a:cxn>
                <a:cxn ang="0">
                  <a:pos x="1481" y="9983"/>
                </a:cxn>
                <a:cxn ang="0">
                  <a:pos x="1622" y="9771"/>
                </a:cxn>
                <a:cxn ang="0">
                  <a:pos x="1799" y="9489"/>
                </a:cxn>
                <a:cxn ang="0">
                  <a:pos x="1940" y="9207"/>
                </a:cxn>
                <a:cxn ang="0">
                  <a:pos x="2081" y="8925"/>
                </a:cxn>
                <a:cxn ang="0">
                  <a:pos x="2257" y="8607"/>
                </a:cxn>
                <a:cxn ang="0">
                  <a:pos x="2399" y="8290"/>
                </a:cxn>
                <a:cxn ang="0">
                  <a:pos x="2540" y="7972"/>
                </a:cxn>
                <a:cxn ang="0">
                  <a:pos x="2716" y="7620"/>
                </a:cxn>
                <a:cxn ang="0">
                  <a:pos x="2857" y="7267"/>
                </a:cxn>
                <a:cxn ang="0">
                  <a:pos x="2998" y="6879"/>
                </a:cxn>
                <a:cxn ang="0">
                  <a:pos x="3175" y="6526"/>
                </a:cxn>
                <a:cxn ang="0">
                  <a:pos x="3316" y="6138"/>
                </a:cxn>
                <a:cxn ang="0">
                  <a:pos x="3457" y="5750"/>
                </a:cxn>
                <a:cxn ang="0">
                  <a:pos x="3633" y="5397"/>
                </a:cxn>
                <a:cxn ang="0">
                  <a:pos x="3774" y="5009"/>
                </a:cxn>
                <a:cxn ang="0">
                  <a:pos x="3915" y="4621"/>
                </a:cxn>
                <a:cxn ang="0">
                  <a:pos x="4092" y="4233"/>
                </a:cxn>
                <a:cxn ang="0">
                  <a:pos x="4233" y="3880"/>
                </a:cxn>
                <a:cxn ang="0">
                  <a:pos x="4374" y="3528"/>
                </a:cxn>
                <a:cxn ang="0">
                  <a:pos x="4550" y="3175"/>
                </a:cxn>
                <a:cxn ang="0">
                  <a:pos x="4691" y="2822"/>
                </a:cxn>
                <a:cxn ang="0">
                  <a:pos x="4832" y="2469"/>
                </a:cxn>
                <a:cxn ang="0">
                  <a:pos x="5009" y="2152"/>
                </a:cxn>
                <a:cxn ang="0">
                  <a:pos x="5150" y="1834"/>
                </a:cxn>
                <a:cxn ang="0">
                  <a:pos x="5291" y="1552"/>
                </a:cxn>
                <a:cxn ang="0">
                  <a:pos x="5467" y="1270"/>
                </a:cxn>
                <a:cxn ang="0">
                  <a:pos x="5609" y="1023"/>
                </a:cxn>
                <a:cxn ang="0">
                  <a:pos x="5750" y="776"/>
                </a:cxn>
                <a:cxn ang="0">
                  <a:pos x="5926" y="565"/>
                </a:cxn>
                <a:cxn ang="0">
                  <a:pos x="6067" y="388"/>
                </a:cxn>
                <a:cxn ang="0">
                  <a:pos x="6208" y="247"/>
                </a:cxn>
                <a:cxn ang="0">
                  <a:pos x="6385" y="106"/>
                </a:cxn>
              </a:cxnLst>
              <a:rect l="0" t="0" r="r" b="b"/>
              <a:pathLst>
                <a:path w="6490" h="11288">
                  <a:moveTo>
                    <a:pt x="0" y="11288"/>
                  </a:moveTo>
                  <a:lnTo>
                    <a:pt x="35" y="11288"/>
                  </a:lnTo>
                  <a:lnTo>
                    <a:pt x="106" y="11288"/>
                  </a:lnTo>
                  <a:lnTo>
                    <a:pt x="141" y="11253"/>
                  </a:lnTo>
                  <a:lnTo>
                    <a:pt x="211" y="11253"/>
                  </a:lnTo>
                  <a:lnTo>
                    <a:pt x="247" y="11218"/>
                  </a:lnTo>
                  <a:lnTo>
                    <a:pt x="317" y="11182"/>
                  </a:lnTo>
                  <a:lnTo>
                    <a:pt x="353" y="11147"/>
                  </a:lnTo>
                  <a:lnTo>
                    <a:pt x="423" y="11147"/>
                  </a:lnTo>
                  <a:lnTo>
                    <a:pt x="458" y="11112"/>
                  </a:lnTo>
                  <a:lnTo>
                    <a:pt x="494" y="11076"/>
                  </a:lnTo>
                  <a:lnTo>
                    <a:pt x="564" y="11041"/>
                  </a:lnTo>
                  <a:lnTo>
                    <a:pt x="599" y="11006"/>
                  </a:lnTo>
                  <a:lnTo>
                    <a:pt x="670" y="10971"/>
                  </a:lnTo>
                  <a:lnTo>
                    <a:pt x="705" y="10900"/>
                  </a:lnTo>
                  <a:lnTo>
                    <a:pt x="776" y="10865"/>
                  </a:lnTo>
                  <a:lnTo>
                    <a:pt x="811" y="10830"/>
                  </a:lnTo>
                  <a:lnTo>
                    <a:pt x="882" y="10759"/>
                  </a:lnTo>
                  <a:lnTo>
                    <a:pt x="917" y="10724"/>
                  </a:lnTo>
                  <a:lnTo>
                    <a:pt x="952" y="10653"/>
                  </a:lnTo>
                  <a:lnTo>
                    <a:pt x="1023" y="10618"/>
                  </a:lnTo>
                  <a:lnTo>
                    <a:pt x="1058" y="10547"/>
                  </a:lnTo>
                  <a:lnTo>
                    <a:pt x="1129" y="10477"/>
                  </a:lnTo>
                  <a:lnTo>
                    <a:pt x="1164" y="10406"/>
                  </a:lnTo>
                  <a:lnTo>
                    <a:pt x="1234" y="10371"/>
                  </a:lnTo>
                  <a:lnTo>
                    <a:pt x="1270" y="10300"/>
                  </a:lnTo>
                  <a:lnTo>
                    <a:pt x="1340" y="10230"/>
                  </a:lnTo>
                  <a:lnTo>
                    <a:pt x="1376" y="10159"/>
                  </a:lnTo>
                  <a:lnTo>
                    <a:pt x="1411" y="10089"/>
                  </a:lnTo>
                  <a:lnTo>
                    <a:pt x="1481" y="9983"/>
                  </a:lnTo>
                  <a:lnTo>
                    <a:pt x="1517" y="9912"/>
                  </a:lnTo>
                  <a:lnTo>
                    <a:pt x="1587" y="9842"/>
                  </a:lnTo>
                  <a:lnTo>
                    <a:pt x="1622" y="9771"/>
                  </a:lnTo>
                  <a:lnTo>
                    <a:pt x="1693" y="9665"/>
                  </a:lnTo>
                  <a:lnTo>
                    <a:pt x="1728" y="9595"/>
                  </a:lnTo>
                  <a:lnTo>
                    <a:pt x="1799" y="9489"/>
                  </a:lnTo>
                  <a:lnTo>
                    <a:pt x="1834" y="9419"/>
                  </a:lnTo>
                  <a:lnTo>
                    <a:pt x="1869" y="9313"/>
                  </a:lnTo>
                  <a:lnTo>
                    <a:pt x="1940" y="9207"/>
                  </a:lnTo>
                  <a:lnTo>
                    <a:pt x="1975" y="9136"/>
                  </a:lnTo>
                  <a:lnTo>
                    <a:pt x="2046" y="9031"/>
                  </a:lnTo>
                  <a:lnTo>
                    <a:pt x="2081" y="8925"/>
                  </a:lnTo>
                  <a:lnTo>
                    <a:pt x="2152" y="8819"/>
                  </a:lnTo>
                  <a:lnTo>
                    <a:pt x="2187" y="8713"/>
                  </a:lnTo>
                  <a:lnTo>
                    <a:pt x="2257" y="8607"/>
                  </a:lnTo>
                  <a:lnTo>
                    <a:pt x="2293" y="8501"/>
                  </a:lnTo>
                  <a:lnTo>
                    <a:pt x="2328" y="8396"/>
                  </a:lnTo>
                  <a:lnTo>
                    <a:pt x="2399" y="8290"/>
                  </a:lnTo>
                  <a:lnTo>
                    <a:pt x="2434" y="8184"/>
                  </a:lnTo>
                  <a:lnTo>
                    <a:pt x="2504" y="8078"/>
                  </a:lnTo>
                  <a:lnTo>
                    <a:pt x="2540" y="7972"/>
                  </a:lnTo>
                  <a:lnTo>
                    <a:pt x="2610" y="7831"/>
                  </a:lnTo>
                  <a:lnTo>
                    <a:pt x="2645" y="7725"/>
                  </a:lnTo>
                  <a:lnTo>
                    <a:pt x="2716" y="7620"/>
                  </a:lnTo>
                  <a:lnTo>
                    <a:pt x="2751" y="7514"/>
                  </a:lnTo>
                  <a:lnTo>
                    <a:pt x="2822" y="7373"/>
                  </a:lnTo>
                  <a:lnTo>
                    <a:pt x="2857" y="7267"/>
                  </a:lnTo>
                  <a:lnTo>
                    <a:pt x="2892" y="7126"/>
                  </a:lnTo>
                  <a:lnTo>
                    <a:pt x="2963" y="7020"/>
                  </a:lnTo>
                  <a:lnTo>
                    <a:pt x="2998" y="6879"/>
                  </a:lnTo>
                  <a:lnTo>
                    <a:pt x="3069" y="6773"/>
                  </a:lnTo>
                  <a:lnTo>
                    <a:pt x="3104" y="6632"/>
                  </a:lnTo>
                  <a:lnTo>
                    <a:pt x="3175" y="6526"/>
                  </a:lnTo>
                  <a:lnTo>
                    <a:pt x="3210" y="6385"/>
                  </a:lnTo>
                  <a:lnTo>
                    <a:pt x="3280" y="6279"/>
                  </a:lnTo>
                  <a:lnTo>
                    <a:pt x="3316" y="6138"/>
                  </a:lnTo>
                  <a:lnTo>
                    <a:pt x="3351" y="6032"/>
                  </a:lnTo>
                  <a:lnTo>
                    <a:pt x="3421" y="5891"/>
                  </a:lnTo>
                  <a:lnTo>
                    <a:pt x="3457" y="5750"/>
                  </a:lnTo>
                  <a:lnTo>
                    <a:pt x="3527" y="5644"/>
                  </a:lnTo>
                  <a:lnTo>
                    <a:pt x="3563" y="5503"/>
                  </a:lnTo>
                  <a:lnTo>
                    <a:pt x="3633" y="5397"/>
                  </a:lnTo>
                  <a:lnTo>
                    <a:pt x="3668" y="5256"/>
                  </a:lnTo>
                  <a:lnTo>
                    <a:pt x="3739" y="5115"/>
                  </a:lnTo>
                  <a:lnTo>
                    <a:pt x="3774" y="5009"/>
                  </a:lnTo>
                  <a:lnTo>
                    <a:pt x="3810" y="4868"/>
                  </a:lnTo>
                  <a:lnTo>
                    <a:pt x="3880" y="4762"/>
                  </a:lnTo>
                  <a:lnTo>
                    <a:pt x="3915" y="4621"/>
                  </a:lnTo>
                  <a:lnTo>
                    <a:pt x="3986" y="4480"/>
                  </a:lnTo>
                  <a:lnTo>
                    <a:pt x="4021" y="4374"/>
                  </a:lnTo>
                  <a:lnTo>
                    <a:pt x="4092" y="4233"/>
                  </a:lnTo>
                  <a:lnTo>
                    <a:pt x="4127" y="4127"/>
                  </a:lnTo>
                  <a:lnTo>
                    <a:pt x="4198" y="3986"/>
                  </a:lnTo>
                  <a:lnTo>
                    <a:pt x="4233" y="3880"/>
                  </a:lnTo>
                  <a:lnTo>
                    <a:pt x="4268" y="3739"/>
                  </a:lnTo>
                  <a:lnTo>
                    <a:pt x="4339" y="3633"/>
                  </a:lnTo>
                  <a:lnTo>
                    <a:pt x="4374" y="3528"/>
                  </a:lnTo>
                  <a:lnTo>
                    <a:pt x="4444" y="3387"/>
                  </a:lnTo>
                  <a:lnTo>
                    <a:pt x="4480" y="3281"/>
                  </a:lnTo>
                  <a:lnTo>
                    <a:pt x="4550" y="3175"/>
                  </a:lnTo>
                  <a:lnTo>
                    <a:pt x="4586" y="3034"/>
                  </a:lnTo>
                  <a:lnTo>
                    <a:pt x="4656" y="2928"/>
                  </a:lnTo>
                  <a:lnTo>
                    <a:pt x="4691" y="2822"/>
                  </a:lnTo>
                  <a:lnTo>
                    <a:pt x="4727" y="2716"/>
                  </a:lnTo>
                  <a:lnTo>
                    <a:pt x="4797" y="2575"/>
                  </a:lnTo>
                  <a:lnTo>
                    <a:pt x="4832" y="2469"/>
                  </a:lnTo>
                  <a:lnTo>
                    <a:pt x="4903" y="2364"/>
                  </a:lnTo>
                  <a:lnTo>
                    <a:pt x="4938" y="2258"/>
                  </a:lnTo>
                  <a:lnTo>
                    <a:pt x="5009" y="2152"/>
                  </a:lnTo>
                  <a:lnTo>
                    <a:pt x="5044" y="2046"/>
                  </a:lnTo>
                  <a:lnTo>
                    <a:pt x="5115" y="1940"/>
                  </a:lnTo>
                  <a:lnTo>
                    <a:pt x="5150" y="1834"/>
                  </a:lnTo>
                  <a:lnTo>
                    <a:pt x="5221" y="1764"/>
                  </a:lnTo>
                  <a:lnTo>
                    <a:pt x="5256" y="1658"/>
                  </a:lnTo>
                  <a:lnTo>
                    <a:pt x="5291" y="1552"/>
                  </a:lnTo>
                  <a:lnTo>
                    <a:pt x="5362" y="1482"/>
                  </a:lnTo>
                  <a:lnTo>
                    <a:pt x="5397" y="1376"/>
                  </a:lnTo>
                  <a:lnTo>
                    <a:pt x="5467" y="1270"/>
                  </a:lnTo>
                  <a:lnTo>
                    <a:pt x="5503" y="1199"/>
                  </a:lnTo>
                  <a:lnTo>
                    <a:pt x="5573" y="1094"/>
                  </a:lnTo>
                  <a:lnTo>
                    <a:pt x="5609" y="1023"/>
                  </a:lnTo>
                  <a:lnTo>
                    <a:pt x="5679" y="953"/>
                  </a:lnTo>
                  <a:lnTo>
                    <a:pt x="5714" y="847"/>
                  </a:lnTo>
                  <a:lnTo>
                    <a:pt x="5750" y="776"/>
                  </a:lnTo>
                  <a:lnTo>
                    <a:pt x="5820" y="706"/>
                  </a:lnTo>
                  <a:lnTo>
                    <a:pt x="5855" y="635"/>
                  </a:lnTo>
                  <a:lnTo>
                    <a:pt x="5926" y="565"/>
                  </a:lnTo>
                  <a:lnTo>
                    <a:pt x="5961" y="494"/>
                  </a:lnTo>
                  <a:lnTo>
                    <a:pt x="6032" y="459"/>
                  </a:lnTo>
                  <a:lnTo>
                    <a:pt x="6067" y="388"/>
                  </a:lnTo>
                  <a:lnTo>
                    <a:pt x="6138" y="353"/>
                  </a:lnTo>
                  <a:lnTo>
                    <a:pt x="6173" y="282"/>
                  </a:lnTo>
                  <a:lnTo>
                    <a:pt x="6208" y="247"/>
                  </a:lnTo>
                  <a:lnTo>
                    <a:pt x="6279" y="176"/>
                  </a:lnTo>
                  <a:lnTo>
                    <a:pt x="6314" y="141"/>
                  </a:lnTo>
                  <a:lnTo>
                    <a:pt x="6385" y="106"/>
                  </a:lnTo>
                  <a:lnTo>
                    <a:pt x="6420" y="35"/>
                  </a:lnTo>
                  <a:lnTo>
                    <a:pt x="6490" y="0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0"/>
            <p:cNvSpPr>
              <a:spLocks/>
            </p:cNvSpPr>
            <p:nvPr/>
          </p:nvSpPr>
          <p:spPr bwMode="auto">
            <a:xfrm>
              <a:off x="6613525" y="2392363"/>
              <a:ext cx="1152525" cy="1668462"/>
            </a:xfrm>
            <a:custGeom>
              <a:avLst/>
              <a:gdLst/>
              <a:ahLst/>
              <a:cxnLst>
                <a:cxn ang="0">
                  <a:pos x="106" y="353"/>
                </a:cxn>
                <a:cxn ang="0">
                  <a:pos x="247" y="247"/>
                </a:cxn>
                <a:cxn ang="0">
                  <a:pos x="388" y="176"/>
                </a:cxn>
                <a:cxn ang="0">
                  <a:pos x="565" y="106"/>
                </a:cxn>
                <a:cxn ang="0">
                  <a:pos x="706" y="35"/>
                </a:cxn>
                <a:cxn ang="0">
                  <a:pos x="847" y="35"/>
                </a:cxn>
                <a:cxn ang="0">
                  <a:pos x="1023" y="0"/>
                </a:cxn>
                <a:cxn ang="0">
                  <a:pos x="1164" y="0"/>
                </a:cxn>
                <a:cxn ang="0">
                  <a:pos x="1306" y="35"/>
                </a:cxn>
                <a:cxn ang="0">
                  <a:pos x="1482" y="70"/>
                </a:cxn>
                <a:cxn ang="0">
                  <a:pos x="1623" y="141"/>
                </a:cxn>
                <a:cxn ang="0">
                  <a:pos x="1764" y="211"/>
                </a:cxn>
                <a:cxn ang="0">
                  <a:pos x="1941" y="317"/>
                </a:cxn>
                <a:cxn ang="0">
                  <a:pos x="2082" y="423"/>
                </a:cxn>
                <a:cxn ang="0">
                  <a:pos x="2223" y="564"/>
                </a:cxn>
                <a:cxn ang="0">
                  <a:pos x="2399" y="705"/>
                </a:cxn>
                <a:cxn ang="0">
                  <a:pos x="2540" y="882"/>
                </a:cxn>
                <a:cxn ang="0">
                  <a:pos x="2681" y="1058"/>
                </a:cxn>
                <a:cxn ang="0">
                  <a:pos x="2858" y="1270"/>
                </a:cxn>
                <a:cxn ang="0">
                  <a:pos x="2999" y="1517"/>
                </a:cxn>
                <a:cxn ang="0">
                  <a:pos x="3140" y="1799"/>
                </a:cxn>
                <a:cxn ang="0">
                  <a:pos x="3316" y="2081"/>
                </a:cxn>
                <a:cxn ang="0">
                  <a:pos x="3457" y="2363"/>
                </a:cxn>
                <a:cxn ang="0">
                  <a:pos x="3598" y="2681"/>
                </a:cxn>
                <a:cxn ang="0">
                  <a:pos x="3775" y="2998"/>
                </a:cxn>
                <a:cxn ang="0">
                  <a:pos x="3916" y="3351"/>
                </a:cxn>
                <a:cxn ang="0">
                  <a:pos x="4057" y="3704"/>
                </a:cxn>
                <a:cxn ang="0">
                  <a:pos x="4233" y="4056"/>
                </a:cxn>
                <a:cxn ang="0">
                  <a:pos x="4375" y="4409"/>
                </a:cxn>
                <a:cxn ang="0">
                  <a:pos x="4516" y="4797"/>
                </a:cxn>
                <a:cxn ang="0">
                  <a:pos x="4692" y="5185"/>
                </a:cxn>
                <a:cxn ang="0">
                  <a:pos x="4833" y="5538"/>
                </a:cxn>
                <a:cxn ang="0">
                  <a:pos x="4974" y="5926"/>
                </a:cxn>
                <a:cxn ang="0">
                  <a:pos x="5151" y="6314"/>
                </a:cxn>
                <a:cxn ang="0">
                  <a:pos x="5292" y="6702"/>
                </a:cxn>
                <a:cxn ang="0">
                  <a:pos x="5433" y="7055"/>
                </a:cxn>
                <a:cxn ang="0">
                  <a:pos x="5609" y="7443"/>
                </a:cxn>
                <a:cxn ang="0">
                  <a:pos x="5750" y="7796"/>
                </a:cxn>
                <a:cxn ang="0">
                  <a:pos x="5891" y="8148"/>
                </a:cxn>
                <a:cxn ang="0">
                  <a:pos x="6068" y="8501"/>
                </a:cxn>
                <a:cxn ang="0">
                  <a:pos x="6209" y="8819"/>
                </a:cxn>
                <a:cxn ang="0">
                  <a:pos x="6385" y="9136"/>
                </a:cxn>
              </a:cxnLst>
              <a:rect l="0" t="0" r="r" b="b"/>
              <a:pathLst>
                <a:path w="6456" h="9348">
                  <a:moveTo>
                    <a:pt x="0" y="423"/>
                  </a:moveTo>
                  <a:lnTo>
                    <a:pt x="36" y="388"/>
                  </a:lnTo>
                  <a:lnTo>
                    <a:pt x="106" y="353"/>
                  </a:lnTo>
                  <a:lnTo>
                    <a:pt x="142" y="317"/>
                  </a:lnTo>
                  <a:lnTo>
                    <a:pt x="177" y="282"/>
                  </a:lnTo>
                  <a:lnTo>
                    <a:pt x="247" y="247"/>
                  </a:lnTo>
                  <a:lnTo>
                    <a:pt x="283" y="211"/>
                  </a:lnTo>
                  <a:lnTo>
                    <a:pt x="353" y="176"/>
                  </a:lnTo>
                  <a:lnTo>
                    <a:pt x="388" y="176"/>
                  </a:lnTo>
                  <a:lnTo>
                    <a:pt x="459" y="141"/>
                  </a:lnTo>
                  <a:lnTo>
                    <a:pt x="494" y="106"/>
                  </a:lnTo>
                  <a:lnTo>
                    <a:pt x="565" y="106"/>
                  </a:lnTo>
                  <a:lnTo>
                    <a:pt x="600" y="70"/>
                  </a:lnTo>
                  <a:lnTo>
                    <a:pt x="635" y="70"/>
                  </a:lnTo>
                  <a:lnTo>
                    <a:pt x="706" y="35"/>
                  </a:lnTo>
                  <a:lnTo>
                    <a:pt x="741" y="35"/>
                  </a:lnTo>
                  <a:lnTo>
                    <a:pt x="812" y="35"/>
                  </a:lnTo>
                  <a:lnTo>
                    <a:pt x="847" y="35"/>
                  </a:lnTo>
                  <a:lnTo>
                    <a:pt x="918" y="0"/>
                  </a:lnTo>
                  <a:lnTo>
                    <a:pt x="953" y="0"/>
                  </a:lnTo>
                  <a:lnTo>
                    <a:pt x="1023" y="0"/>
                  </a:lnTo>
                  <a:lnTo>
                    <a:pt x="1059" y="0"/>
                  </a:lnTo>
                  <a:lnTo>
                    <a:pt x="1129" y="0"/>
                  </a:lnTo>
                  <a:lnTo>
                    <a:pt x="1164" y="0"/>
                  </a:lnTo>
                  <a:lnTo>
                    <a:pt x="1200" y="35"/>
                  </a:lnTo>
                  <a:lnTo>
                    <a:pt x="1270" y="35"/>
                  </a:lnTo>
                  <a:lnTo>
                    <a:pt x="1306" y="35"/>
                  </a:lnTo>
                  <a:lnTo>
                    <a:pt x="1376" y="35"/>
                  </a:lnTo>
                  <a:lnTo>
                    <a:pt x="1411" y="70"/>
                  </a:lnTo>
                  <a:lnTo>
                    <a:pt x="1482" y="70"/>
                  </a:lnTo>
                  <a:lnTo>
                    <a:pt x="1517" y="106"/>
                  </a:lnTo>
                  <a:lnTo>
                    <a:pt x="1588" y="106"/>
                  </a:lnTo>
                  <a:lnTo>
                    <a:pt x="1623" y="141"/>
                  </a:lnTo>
                  <a:lnTo>
                    <a:pt x="1658" y="176"/>
                  </a:lnTo>
                  <a:lnTo>
                    <a:pt x="1729" y="176"/>
                  </a:lnTo>
                  <a:lnTo>
                    <a:pt x="1764" y="211"/>
                  </a:lnTo>
                  <a:lnTo>
                    <a:pt x="1835" y="247"/>
                  </a:lnTo>
                  <a:lnTo>
                    <a:pt x="1870" y="282"/>
                  </a:lnTo>
                  <a:lnTo>
                    <a:pt x="1941" y="317"/>
                  </a:lnTo>
                  <a:lnTo>
                    <a:pt x="1976" y="353"/>
                  </a:lnTo>
                  <a:lnTo>
                    <a:pt x="2046" y="388"/>
                  </a:lnTo>
                  <a:lnTo>
                    <a:pt x="2082" y="423"/>
                  </a:lnTo>
                  <a:lnTo>
                    <a:pt x="2117" y="458"/>
                  </a:lnTo>
                  <a:lnTo>
                    <a:pt x="2187" y="529"/>
                  </a:lnTo>
                  <a:lnTo>
                    <a:pt x="2223" y="564"/>
                  </a:lnTo>
                  <a:lnTo>
                    <a:pt x="2293" y="599"/>
                  </a:lnTo>
                  <a:lnTo>
                    <a:pt x="2329" y="670"/>
                  </a:lnTo>
                  <a:lnTo>
                    <a:pt x="2399" y="705"/>
                  </a:lnTo>
                  <a:lnTo>
                    <a:pt x="2434" y="776"/>
                  </a:lnTo>
                  <a:lnTo>
                    <a:pt x="2505" y="811"/>
                  </a:lnTo>
                  <a:lnTo>
                    <a:pt x="2540" y="882"/>
                  </a:lnTo>
                  <a:lnTo>
                    <a:pt x="2575" y="917"/>
                  </a:lnTo>
                  <a:lnTo>
                    <a:pt x="2646" y="988"/>
                  </a:lnTo>
                  <a:lnTo>
                    <a:pt x="2681" y="1058"/>
                  </a:lnTo>
                  <a:lnTo>
                    <a:pt x="2752" y="1129"/>
                  </a:lnTo>
                  <a:lnTo>
                    <a:pt x="2787" y="1199"/>
                  </a:lnTo>
                  <a:lnTo>
                    <a:pt x="2858" y="1270"/>
                  </a:lnTo>
                  <a:lnTo>
                    <a:pt x="2893" y="1376"/>
                  </a:lnTo>
                  <a:lnTo>
                    <a:pt x="2964" y="1446"/>
                  </a:lnTo>
                  <a:lnTo>
                    <a:pt x="2999" y="1517"/>
                  </a:lnTo>
                  <a:lnTo>
                    <a:pt x="3034" y="1622"/>
                  </a:lnTo>
                  <a:lnTo>
                    <a:pt x="3105" y="1693"/>
                  </a:lnTo>
                  <a:lnTo>
                    <a:pt x="3140" y="1799"/>
                  </a:lnTo>
                  <a:lnTo>
                    <a:pt x="3210" y="1905"/>
                  </a:lnTo>
                  <a:lnTo>
                    <a:pt x="3246" y="1975"/>
                  </a:lnTo>
                  <a:lnTo>
                    <a:pt x="3316" y="2081"/>
                  </a:lnTo>
                  <a:lnTo>
                    <a:pt x="3352" y="2187"/>
                  </a:lnTo>
                  <a:lnTo>
                    <a:pt x="3422" y="2257"/>
                  </a:lnTo>
                  <a:lnTo>
                    <a:pt x="3457" y="2363"/>
                  </a:lnTo>
                  <a:lnTo>
                    <a:pt x="3493" y="2469"/>
                  </a:lnTo>
                  <a:lnTo>
                    <a:pt x="3563" y="2575"/>
                  </a:lnTo>
                  <a:lnTo>
                    <a:pt x="3598" y="2681"/>
                  </a:lnTo>
                  <a:lnTo>
                    <a:pt x="3669" y="2787"/>
                  </a:lnTo>
                  <a:lnTo>
                    <a:pt x="3704" y="2892"/>
                  </a:lnTo>
                  <a:lnTo>
                    <a:pt x="3775" y="2998"/>
                  </a:lnTo>
                  <a:lnTo>
                    <a:pt x="3810" y="3139"/>
                  </a:lnTo>
                  <a:lnTo>
                    <a:pt x="3881" y="3245"/>
                  </a:lnTo>
                  <a:lnTo>
                    <a:pt x="3916" y="3351"/>
                  </a:lnTo>
                  <a:lnTo>
                    <a:pt x="3986" y="3457"/>
                  </a:lnTo>
                  <a:lnTo>
                    <a:pt x="4022" y="3598"/>
                  </a:lnTo>
                  <a:lnTo>
                    <a:pt x="4057" y="3704"/>
                  </a:lnTo>
                  <a:lnTo>
                    <a:pt x="4128" y="3810"/>
                  </a:lnTo>
                  <a:lnTo>
                    <a:pt x="4163" y="3951"/>
                  </a:lnTo>
                  <a:lnTo>
                    <a:pt x="4233" y="4056"/>
                  </a:lnTo>
                  <a:lnTo>
                    <a:pt x="4269" y="4162"/>
                  </a:lnTo>
                  <a:lnTo>
                    <a:pt x="4339" y="4303"/>
                  </a:lnTo>
                  <a:lnTo>
                    <a:pt x="4375" y="4409"/>
                  </a:lnTo>
                  <a:lnTo>
                    <a:pt x="4445" y="4550"/>
                  </a:lnTo>
                  <a:lnTo>
                    <a:pt x="4480" y="4656"/>
                  </a:lnTo>
                  <a:lnTo>
                    <a:pt x="4516" y="4797"/>
                  </a:lnTo>
                  <a:lnTo>
                    <a:pt x="4586" y="4903"/>
                  </a:lnTo>
                  <a:lnTo>
                    <a:pt x="4621" y="5044"/>
                  </a:lnTo>
                  <a:lnTo>
                    <a:pt x="4692" y="5185"/>
                  </a:lnTo>
                  <a:lnTo>
                    <a:pt x="4727" y="5291"/>
                  </a:lnTo>
                  <a:lnTo>
                    <a:pt x="4798" y="5432"/>
                  </a:lnTo>
                  <a:lnTo>
                    <a:pt x="4833" y="5538"/>
                  </a:lnTo>
                  <a:lnTo>
                    <a:pt x="4904" y="5679"/>
                  </a:lnTo>
                  <a:lnTo>
                    <a:pt x="4939" y="5820"/>
                  </a:lnTo>
                  <a:lnTo>
                    <a:pt x="4974" y="5926"/>
                  </a:lnTo>
                  <a:lnTo>
                    <a:pt x="5045" y="6067"/>
                  </a:lnTo>
                  <a:lnTo>
                    <a:pt x="5080" y="6173"/>
                  </a:lnTo>
                  <a:lnTo>
                    <a:pt x="5151" y="6314"/>
                  </a:lnTo>
                  <a:lnTo>
                    <a:pt x="5186" y="6455"/>
                  </a:lnTo>
                  <a:lnTo>
                    <a:pt x="5256" y="6561"/>
                  </a:lnTo>
                  <a:lnTo>
                    <a:pt x="5292" y="6702"/>
                  </a:lnTo>
                  <a:lnTo>
                    <a:pt x="5362" y="6808"/>
                  </a:lnTo>
                  <a:lnTo>
                    <a:pt x="5397" y="6949"/>
                  </a:lnTo>
                  <a:lnTo>
                    <a:pt x="5433" y="7055"/>
                  </a:lnTo>
                  <a:lnTo>
                    <a:pt x="5503" y="7196"/>
                  </a:lnTo>
                  <a:lnTo>
                    <a:pt x="5539" y="7302"/>
                  </a:lnTo>
                  <a:lnTo>
                    <a:pt x="5609" y="7443"/>
                  </a:lnTo>
                  <a:lnTo>
                    <a:pt x="5644" y="7549"/>
                  </a:lnTo>
                  <a:lnTo>
                    <a:pt x="5715" y="7690"/>
                  </a:lnTo>
                  <a:lnTo>
                    <a:pt x="5750" y="7796"/>
                  </a:lnTo>
                  <a:lnTo>
                    <a:pt x="5821" y="7937"/>
                  </a:lnTo>
                  <a:lnTo>
                    <a:pt x="5856" y="8043"/>
                  </a:lnTo>
                  <a:lnTo>
                    <a:pt x="5891" y="8148"/>
                  </a:lnTo>
                  <a:lnTo>
                    <a:pt x="5962" y="8254"/>
                  </a:lnTo>
                  <a:lnTo>
                    <a:pt x="5997" y="8395"/>
                  </a:lnTo>
                  <a:lnTo>
                    <a:pt x="6068" y="8501"/>
                  </a:lnTo>
                  <a:lnTo>
                    <a:pt x="6103" y="8607"/>
                  </a:lnTo>
                  <a:lnTo>
                    <a:pt x="6174" y="8713"/>
                  </a:lnTo>
                  <a:lnTo>
                    <a:pt x="6209" y="8819"/>
                  </a:lnTo>
                  <a:lnTo>
                    <a:pt x="6279" y="8924"/>
                  </a:lnTo>
                  <a:lnTo>
                    <a:pt x="6315" y="9030"/>
                  </a:lnTo>
                  <a:lnTo>
                    <a:pt x="6385" y="9136"/>
                  </a:lnTo>
                  <a:lnTo>
                    <a:pt x="6420" y="9242"/>
                  </a:lnTo>
                  <a:lnTo>
                    <a:pt x="6456" y="9348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1"/>
            <p:cNvSpPr>
              <a:spLocks/>
            </p:cNvSpPr>
            <p:nvPr/>
          </p:nvSpPr>
          <p:spPr bwMode="auto">
            <a:xfrm>
              <a:off x="7766050" y="4060825"/>
              <a:ext cx="377825" cy="4206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" y="106"/>
                </a:cxn>
                <a:cxn ang="0">
                  <a:pos x="106" y="211"/>
                </a:cxn>
                <a:cxn ang="0">
                  <a:pos x="176" y="282"/>
                </a:cxn>
                <a:cxn ang="0">
                  <a:pos x="211" y="388"/>
                </a:cxn>
                <a:cxn ang="0">
                  <a:pos x="282" y="494"/>
                </a:cxn>
                <a:cxn ang="0">
                  <a:pos x="317" y="564"/>
                </a:cxn>
                <a:cxn ang="0">
                  <a:pos x="388" y="670"/>
                </a:cxn>
                <a:cxn ang="0">
                  <a:pos x="423" y="740"/>
                </a:cxn>
                <a:cxn ang="0">
                  <a:pos x="458" y="846"/>
                </a:cxn>
                <a:cxn ang="0">
                  <a:pos x="529" y="917"/>
                </a:cxn>
                <a:cxn ang="0">
                  <a:pos x="564" y="987"/>
                </a:cxn>
                <a:cxn ang="0">
                  <a:pos x="635" y="1058"/>
                </a:cxn>
                <a:cxn ang="0">
                  <a:pos x="670" y="1164"/>
                </a:cxn>
                <a:cxn ang="0">
                  <a:pos x="741" y="1234"/>
                </a:cxn>
                <a:cxn ang="0">
                  <a:pos x="776" y="1305"/>
                </a:cxn>
                <a:cxn ang="0">
                  <a:pos x="846" y="1375"/>
                </a:cxn>
                <a:cxn ang="0">
                  <a:pos x="882" y="1446"/>
                </a:cxn>
                <a:cxn ang="0">
                  <a:pos x="917" y="1481"/>
                </a:cxn>
                <a:cxn ang="0">
                  <a:pos x="987" y="1552"/>
                </a:cxn>
                <a:cxn ang="0">
                  <a:pos x="1023" y="1622"/>
                </a:cxn>
                <a:cxn ang="0">
                  <a:pos x="1093" y="1693"/>
                </a:cxn>
                <a:cxn ang="0">
                  <a:pos x="1129" y="1728"/>
                </a:cxn>
                <a:cxn ang="0">
                  <a:pos x="1199" y="1799"/>
                </a:cxn>
                <a:cxn ang="0">
                  <a:pos x="1234" y="1834"/>
                </a:cxn>
                <a:cxn ang="0">
                  <a:pos x="1305" y="1905"/>
                </a:cxn>
                <a:cxn ang="0">
                  <a:pos x="1340" y="1940"/>
                </a:cxn>
                <a:cxn ang="0">
                  <a:pos x="1375" y="1975"/>
                </a:cxn>
                <a:cxn ang="0">
                  <a:pos x="1446" y="2046"/>
                </a:cxn>
                <a:cxn ang="0">
                  <a:pos x="1481" y="2081"/>
                </a:cxn>
                <a:cxn ang="0">
                  <a:pos x="1552" y="2116"/>
                </a:cxn>
                <a:cxn ang="0">
                  <a:pos x="1587" y="2151"/>
                </a:cxn>
                <a:cxn ang="0">
                  <a:pos x="1658" y="2187"/>
                </a:cxn>
                <a:cxn ang="0">
                  <a:pos x="1693" y="2222"/>
                </a:cxn>
                <a:cxn ang="0">
                  <a:pos x="1763" y="2222"/>
                </a:cxn>
                <a:cxn ang="0">
                  <a:pos x="1799" y="2257"/>
                </a:cxn>
                <a:cxn ang="0">
                  <a:pos x="1834" y="2293"/>
                </a:cxn>
                <a:cxn ang="0">
                  <a:pos x="1905" y="2328"/>
                </a:cxn>
                <a:cxn ang="0">
                  <a:pos x="1940" y="2328"/>
                </a:cxn>
                <a:cxn ang="0">
                  <a:pos x="2010" y="2363"/>
                </a:cxn>
                <a:cxn ang="0">
                  <a:pos x="2046" y="2363"/>
                </a:cxn>
                <a:cxn ang="0">
                  <a:pos x="2116" y="2363"/>
                </a:cxn>
              </a:cxnLst>
              <a:rect l="0" t="0" r="r" b="b"/>
              <a:pathLst>
                <a:path w="2116" h="2363">
                  <a:moveTo>
                    <a:pt x="0" y="0"/>
                  </a:moveTo>
                  <a:lnTo>
                    <a:pt x="70" y="106"/>
                  </a:lnTo>
                  <a:lnTo>
                    <a:pt x="106" y="211"/>
                  </a:lnTo>
                  <a:lnTo>
                    <a:pt x="176" y="282"/>
                  </a:lnTo>
                  <a:lnTo>
                    <a:pt x="211" y="388"/>
                  </a:lnTo>
                  <a:lnTo>
                    <a:pt x="282" y="494"/>
                  </a:lnTo>
                  <a:lnTo>
                    <a:pt x="317" y="564"/>
                  </a:lnTo>
                  <a:lnTo>
                    <a:pt x="388" y="670"/>
                  </a:lnTo>
                  <a:lnTo>
                    <a:pt x="423" y="740"/>
                  </a:lnTo>
                  <a:lnTo>
                    <a:pt x="458" y="846"/>
                  </a:lnTo>
                  <a:lnTo>
                    <a:pt x="529" y="917"/>
                  </a:lnTo>
                  <a:lnTo>
                    <a:pt x="564" y="987"/>
                  </a:lnTo>
                  <a:lnTo>
                    <a:pt x="635" y="1058"/>
                  </a:lnTo>
                  <a:lnTo>
                    <a:pt x="670" y="1164"/>
                  </a:lnTo>
                  <a:lnTo>
                    <a:pt x="741" y="1234"/>
                  </a:lnTo>
                  <a:lnTo>
                    <a:pt x="776" y="1305"/>
                  </a:lnTo>
                  <a:lnTo>
                    <a:pt x="846" y="1375"/>
                  </a:lnTo>
                  <a:lnTo>
                    <a:pt x="882" y="1446"/>
                  </a:lnTo>
                  <a:lnTo>
                    <a:pt x="917" y="1481"/>
                  </a:lnTo>
                  <a:lnTo>
                    <a:pt x="987" y="1552"/>
                  </a:lnTo>
                  <a:lnTo>
                    <a:pt x="1023" y="1622"/>
                  </a:lnTo>
                  <a:lnTo>
                    <a:pt x="1093" y="1693"/>
                  </a:lnTo>
                  <a:lnTo>
                    <a:pt x="1129" y="1728"/>
                  </a:lnTo>
                  <a:lnTo>
                    <a:pt x="1199" y="1799"/>
                  </a:lnTo>
                  <a:lnTo>
                    <a:pt x="1234" y="1834"/>
                  </a:lnTo>
                  <a:lnTo>
                    <a:pt x="1305" y="1905"/>
                  </a:lnTo>
                  <a:lnTo>
                    <a:pt x="1340" y="1940"/>
                  </a:lnTo>
                  <a:lnTo>
                    <a:pt x="1375" y="1975"/>
                  </a:lnTo>
                  <a:lnTo>
                    <a:pt x="1446" y="2046"/>
                  </a:lnTo>
                  <a:lnTo>
                    <a:pt x="1481" y="2081"/>
                  </a:lnTo>
                  <a:lnTo>
                    <a:pt x="1552" y="2116"/>
                  </a:lnTo>
                  <a:lnTo>
                    <a:pt x="1587" y="2151"/>
                  </a:lnTo>
                  <a:lnTo>
                    <a:pt x="1658" y="2187"/>
                  </a:lnTo>
                  <a:lnTo>
                    <a:pt x="1693" y="2222"/>
                  </a:lnTo>
                  <a:lnTo>
                    <a:pt x="1763" y="2222"/>
                  </a:lnTo>
                  <a:lnTo>
                    <a:pt x="1799" y="2257"/>
                  </a:lnTo>
                  <a:lnTo>
                    <a:pt x="1834" y="2293"/>
                  </a:lnTo>
                  <a:lnTo>
                    <a:pt x="1905" y="2328"/>
                  </a:lnTo>
                  <a:lnTo>
                    <a:pt x="1940" y="2328"/>
                  </a:lnTo>
                  <a:lnTo>
                    <a:pt x="2010" y="2363"/>
                  </a:lnTo>
                  <a:lnTo>
                    <a:pt x="2046" y="2363"/>
                  </a:lnTo>
                  <a:lnTo>
                    <a:pt x="2116" y="2363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0" name="Rectangle 79"/>
          <p:cNvSpPr/>
          <p:nvPr/>
        </p:nvSpPr>
        <p:spPr>
          <a:xfrm>
            <a:off x="705078" y="2167075"/>
            <a:ext cx="2760320" cy="528555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-799817" y="3162300"/>
            <a:ext cx="2971800" cy="1905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716258" y="2855742"/>
            <a:ext cx="1125416" cy="1588"/>
          </a:xfrm>
          <a:prstGeom prst="straightConnector1">
            <a:avLst/>
          </a:prstGeom>
          <a:ln w="349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92"/>
          <p:cNvGrpSpPr/>
          <p:nvPr/>
        </p:nvGrpSpPr>
        <p:grpSpPr>
          <a:xfrm>
            <a:off x="1791612" y="1378635"/>
            <a:ext cx="881248" cy="767856"/>
            <a:chOff x="1903541" y="3344100"/>
            <a:chExt cx="376325" cy="361258"/>
          </a:xfrm>
        </p:grpSpPr>
        <p:sp>
          <p:nvSpPr>
            <p:cNvPr id="26" name="Oval 25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38" name="Oval 3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" name="Group 104"/>
          <p:cNvGrpSpPr/>
          <p:nvPr/>
        </p:nvGrpSpPr>
        <p:grpSpPr>
          <a:xfrm>
            <a:off x="2884680" y="2705347"/>
            <a:ext cx="556702" cy="515342"/>
            <a:chOff x="1903541" y="3344100"/>
            <a:chExt cx="376325" cy="361258"/>
          </a:xfrm>
        </p:grpSpPr>
        <p:sp>
          <p:nvSpPr>
            <p:cNvPr id="41" name="Oval 4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48" name="Oval 4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" name="Group 114"/>
          <p:cNvGrpSpPr/>
          <p:nvPr/>
        </p:nvGrpSpPr>
        <p:grpSpPr>
          <a:xfrm>
            <a:off x="1097284" y="2720323"/>
            <a:ext cx="556702" cy="515342"/>
            <a:chOff x="1903541" y="3344100"/>
            <a:chExt cx="376325" cy="361258"/>
          </a:xfrm>
        </p:grpSpPr>
        <p:sp>
          <p:nvSpPr>
            <p:cNvPr id="51" name="Oval 5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58" name="Oval 5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6146464" y="1421071"/>
            <a:ext cx="21723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Near-constant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angular support</a:t>
            </a:r>
          </a:p>
        </p:txBody>
      </p:sp>
      <p:sp>
        <p:nvSpPr>
          <p:cNvPr id="74" name="Arc 73"/>
          <p:cNvSpPr/>
          <p:nvPr/>
        </p:nvSpPr>
        <p:spPr>
          <a:xfrm>
            <a:off x="5827031" y="3005870"/>
            <a:ext cx="2875596" cy="2976773"/>
          </a:xfrm>
          <a:prstGeom prst="arc">
            <a:avLst>
              <a:gd name="adj1" fmla="val 10919526"/>
              <a:gd name="adj2" fmla="val 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102"/>
          <p:cNvGrpSpPr/>
          <p:nvPr/>
        </p:nvGrpSpPr>
        <p:grpSpPr>
          <a:xfrm>
            <a:off x="7004978" y="4345773"/>
            <a:ext cx="468665" cy="168371"/>
            <a:chOff x="7219950" y="4229100"/>
            <a:chExt cx="847725" cy="266700"/>
          </a:xfrm>
        </p:grpSpPr>
        <p:sp>
          <p:nvSpPr>
            <p:cNvPr id="76" name="Flowchart: Connector 75"/>
            <p:cNvSpPr/>
            <p:nvPr/>
          </p:nvSpPr>
          <p:spPr>
            <a:xfrm>
              <a:off x="7515225" y="4229100"/>
              <a:ext cx="247650" cy="266700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Flowchart: Terminator 76"/>
            <p:cNvSpPr/>
            <p:nvPr/>
          </p:nvSpPr>
          <p:spPr>
            <a:xfrm>
              <a:off x="7219950" y="4248150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lowchart: Terminator 77"/>
            <p:cNvSpPr/>
            <p:nvPr/>
          </p:nvSpPr>
          <p:spPr>
            <a:xfrm>
              <a:off x="7753350" y="4238625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8"/>
          <p:cNvGrpSpPr/>
          <p:nvPr/>
        </p:nvGrpSpPr>
        <p:grpSpPr>
          <a:xfrm>
            <a:off x="5972377" y="2701497"/>
            <a:ext cx="591938" cy="529437"/>
            <a:chOff x="1903541" y="3344100"/>
            <a:chExt cx="376325" cy="361258"/>
          </a:xfrm>
        </p:grpSpPr>
        <p:sp>
          <p:nvSpPr>
            <p:cNvPr id="81" name="Oval 8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93" name="Oval 92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9" name="Group 106"/>
          <p:cNvGrpSpPr/>
          <p:nvPr/>
        </p:nvGrpSpPr>
        <p:grpSpPr>
          <a:xfrm>
            <a:off x="7878727" y="2694532"/>
            <a:ext cx="572558" cy="504770"/>
            <a:chOff x="1903541" y="3344100"/>
            <a:chExt cx="376325" cy="361258"/>
          </a:xfrm>
        </p:grpSpPr>
        <p:sp>
          <p:nvSpPr>
            <p:cNvPr id="108" name="Oval 107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15" name="Oval 114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16" name="Oval 115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21" name="Rectangle 120"/>
          <p:cNvSpPr/>
          <p:nvPr/>
        </p:nvSpPr>
        <p:spPr>
          <a:xfrm>
            <a:off x="0" y="892760"/>
            <a:ext cx="12250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Angular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support</a:t>
            </a:r>
          </a:p>
        </p:txBody>
      </p:sp>
      <p:grpSp>
        <p:nvGrpSpPr>
          <p:cNvPr id="10" name="Group 92"/>
          <p:cNvGrpSpPr/>
          <p:nvPr/>
        </p:nvGrpSpPr>
        <p:grpSpPr>
          <a:xfrm>
            <a:off x="6769230" y="2192217"/>
            <a:ext cx="881248" cy="767856"/>
            <a:chOff x="1903541" y="3344100"/>
            <a:chExt cx="376325" cy="361258"/>
          </a:xfrm>
        </p:grpSpPr>
        <p:sp>
          <p:nvSpPr>
            <p:cNvPr id="123" name="Oval 122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27" name="Oval 126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30" name="Oval 129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31" name="Oval 130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aphicFrame>
        <p:nvGraphicFramePr>
          <p:cNvPr id="697349" name="Object 5"/>
          <p:cNvGraphicFramePr>
            <a:graphicFrameLocks noChangeAspect="1"/>
          </p:cNvGraphicFramePr>
          <p:nvPr/>
        </p:nvGraphicFramePr>
        <p:xfrm>
          <a:off x="30163" y="2189163"/>
          <a:ext cx="585787" cy="555625"/>
        </p:xfrm>
        <a:graphic>
          <a:graphicData uri="http://schemas.openxmlformats.org/presentationml/2006/ole">
            <p:oleObj spid="_x0000_s697349" name="Equation" r:id="rId3" imgW="241200" imgH="228600" progId="Equation.3">
              <p:embed/>
            </p:oleObj>
          </a:graphicData>
        </a:graphic>
      </p:graphicFrame>
      <p:graphicFrame>
        <p:nvGraphicFramePr>
          <p:cNvPr id="697350" name="Object 6"/>
          <p:cNvGraphicFramePr>
            <a:graphicFrameLocks noChangeAspect="1"/>
          </p:cNvGraphicFramePr>
          <p:nvPr/>
        </p:nvGraphicFramePr>
        <p:xfrm>
          <a:off x="3516313" y="2181225"/>
          <a:ext cx="461962" cy="525463"/>
        </p:xfrm>
        <a:graphic>
          <a:graphicData uri="http://schemas.openxmlformats.org/presentationml/2006/ole">
            <p:oleObj spid="_x0000_s697350" name="Equation" r:id="rId4" imgW="190440" imgH="215640" progId="Equation.3">
              <p:embed/>
            </p:oleObj>
          </a:graphicData>
        </a:graphic>
      </p:graphicFrame>
      <p:graphicFrame>
        <p:nvGraphicFramePr>
          <p:cNvPr id="697351" name="Object 7"/>
          <p:cNvGraphicFramePr>
            <a:graphicFrameLocks noChangeAspect="1"/>
          </p:cNvGraphicFramePr>
          <p:nvPr/>
        </p:nvGraphicFramePr>
        <p:xfrm>
          <a:off x="1762125" y="2898775"/>
          <a:ext cx="1049338" cy="431800"/>
        </p:xfrm>
        <a:graphic>
          <a:graphicData uri="http://schemas.openxmlformats.org/presentationml/2006/ole">
            <p:oleObj spid="_x0000_s697351" name="Equation" r:id="rId5" imgW="431640" imgH="177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655350"/>
            <a:ext cx="8229600" cy="4545763"/>
          </a:xfrm>
        </p:spPr>
        <p:txBody>
          <a:bodyPr/>
          <a:lstStyle/>
          <a:p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Given user defined parameters (      ,     )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Guess a large template width d</a:t>
            </a:r>
            <a:endParaRPr lang="en-US" sz="1200" dirty="0" smtClean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Optimize template height u to find best </a:t>
            </a:r>
            <a:r>
              <a:rPr lang="en-US" dirty="0" err="1" smtClean="0">
                <a:solidFill>
                  <a:srgbClr val="FFC000"/>
                </a:solidFill>
              </a:rPr>
              <a:t>eFOV</a:t>
            </a:r>
            <a:endParaRPr lang="en-US" sz="1200" dirty="0" smtClean="0"/>
          </a:p>
          <a:p>
            <a:r>
              <a:rPr lang="en-US" dirty="0" smtClean="0">
                <a:solidFill>
                  <a:srgbClr val="FFC000"/>
                </a:solidFill>
              </a:rPr>
              <a:t>Scale the design to reduce volume: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2" name="Text Box 107"/>
          <p:cNvSpPr txBox="1">
            <a:spLocks noChangeArrowheads="1"/>
          </p:cNvSpPr>
          <p:nvPr/>
        </p:nvSpPr>
        <p:spPr bwMode="auto">
          <a:xfrm>
            <a:off x="4931116" y="3677768"/>
            <a:ext cx="32281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Printing resolution or Diffraction limit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rot="10800000">
            <a:off x="5791201" y="5438187"/>
            <a:ext cx="714377" cy="200026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107"/>
          <p:cNvSpPr txBox="1">
            <a:spLocks noChangeArrowheads="1"/>
          </p:cNvSpPr>
          <p:nvPr/>
        </p:nvSpPr>
        <p:spPr bwMode="auto">
          <a:xfrm>
            <a:off x="5920838" y="5412196"/>
            <a:ext cx="28066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Minimum </a:t>
            </a:r>
          </a:p>
          <a:p>
            <a:pPr algn="ctr"/>
            <a:r>
              <a:rPr lang="en-US" sz="2400" dirty="0" err="1" smtClean="0">
                <a:solidFill>
                  <a:srgbClr val="92D050"/>
                </a:solidFill>
              </a:rPr>
              <a:t>photodetector</a:t>
            </a:r>
            <a:r>
              <a:rPr lang="en-US" sz="2400" dirty="0" smtClean="0">
                <a:solidFill>
                  <a:srgbClr val="92D050"/>
                </a:solidFill>
              </a:rPr>
              <a:t> width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rot="10800000" flipV="1">
            <a:off x="4586069" y="4085636"/>
            <a:ext cx="795561" cy="472296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0" y="734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Maximizing eFOV for the lensless case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22544" y="3624470"/>
            <a:ext cx="4279900" cy="2200426"/>
            <a:chOff x="334421" y="2062956"/>
            <a:chExt cx="4279900" cy="2200426"/>
          </a:xfrm>
        </p:grpSpPr>
        <p:sp>
          <p:nvSpPr>
            <p:cNvPr id="28" name="Rectangle 27"/>
            <p:cNvSpPr/>
            <p:nvPr/>
          </p:nvSpPr>
          <p:spPr>
            <a:xfrm>
              <a:off x="334421" y="4089959"/>
              <a:ext cx="4279900" cy="152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63014" y="4163914"/>
              <a:ext cx="103359" cy="994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1933630" y="2905054"/>
              <a:ext cx="1026319" cy="3175"/>
            </a:xfrm>
            <a:prstGeom prst="straightConnector1">
              <a:avLst/>
            </a:prstGeom>
            <a:ln w="2222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203505" y="2062956"/>
              <a:ext cx="4812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d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16200000" flipH="1">
              <a:off x="3586247" y="3607389"/>
              <a:ext cx="993681" cy="5283"/>
            </a:xfrm>
            <a:prstGeom prst="straightConnector1">
              <a:avLst/>
            </a:prstGeom>
            <a:ln w="2222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575928" y="3100607"/>
              <a:ext cx="4812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u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41402" y="3052709"/>
              <a:ext cx="1641088" cy="761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979465" y="3052708"/>
              <a:ext cx="1613083" cy="6984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971288" y="3082536"/>
              <a:ext cx="1013778" cy="0"/>
            </a:xfrm>
            <a:prstGeom prst="line">
              <a:avLst/>
            </a:prstGeom>
            <a:ln w="825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971288" y="3082536"/>
              <a:ext cx="1013778" cy="0"/>
            </a:xfrm>
            <a:prstGeom prst="line">
              <a:avLst/>
            </a:prstGeom>
            <a:ln w="825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2524719" y="2285694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08638" y="3338427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499713" name="Object 1"/>
          <p:cNvGraphicFramePr>
            <a:graphicFrameLocks noChangeAspect="1"/>
          </p:cNvGraphicFramePr>
          <p:nvPr/>
        </p:nvGraphicFramePr>
        <p:xfrm>
          <a:off x="6161189" y="1302264"/>
          <a:ext cx="585788" cy="555625"/>
        </p:xfrm>
        <a:graphic>
          <a:graphicData uri="http://schemas.openxmlformats.org/presentationml/2006/ole">
            <p:oleObj spid="_x0000_s499713" name="Equation" r:id="rId4" imgW="241200" imgH="228600" progId="Equation.3">
              <p:embed/>
            </p:oleObj>
          </a:graphicData>
        </a:graphic>
      </p:graphicFrame>
      <p:graphicFrame>
        <p:nvGraphicFramePr>
          <p:cNvPr id="499714" name="Object 2"/>
          <p:cNvGraphicFramePr>
            <a:graphicFrameLocks noChangeAspect="1"/>
          </p:cNvGraphicFramePr>
          <p:nvPr/>
        </p:nvGraphicFramePr>
        <p:xfrm>
          <a:off x="6840713" y="1262614"/>
          <a:ext cx="461963" cy="525463"/>
        </p:xfrm>
        <a:graphic>
          <a:graphicData uri="http://schemas.openxmlformats.org/presentationml/2006/ole">
            <p:oleObj spid="_x0000_s499714" name="Equation" r:id="rId5" imgW="19044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6612"/>
            <a:ext cx="9144000" cy="141763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Angular support for refractive slab</a:t>
            </a:r>
            <a:endParaRPr lang="en-US" sz="4000" dirty="0">
              <a:solidFill>
                <a:srgbClr val="FFFF0D"/>
              </a:solidFill>
            </a:endParaRPr>
          </a:p>
        </p:txBody>
      </p:sp>
      <p:graphicFrame>
        <p:nvGraphicFramePr>
          <p:cNvPr id="33" name="Object 7"/>
          <p:cNvGraphicFramePr>
            <a:graphicFrameLocks noChangeAspect="1"/>
          </p:cNvGraphicFramePr>
          <p:nvPr/>
        </p:nvGraphicFramePr>
        <p:xfrm>
          <a:off x="5055848" y="2497506"/>
          <a:ext cx="585788" cy="555625"/>
        </p:xfrm>
        <a:graphic>
          <a:graphicData uri="http://schemas.openxmlformats.org/presentationml/2006/ole">
            <p:oleObj spid="_x0000_s15364" name="Equation" r:id="rId3" imgW="241200" imgH="228600" progId="Equation.3">
              <p:embed/>
            </p:oleObj>
          </a:graphicData>
        </a:graphic>
      </p:graphicFrame>
      <p:grpSp>
        <p:nvGrpSpPr>
          <p:cNvPr id="34" name="Group 41"/>
          <p:cNvGrpSpPr/>
          <p:nvPr/>
        </p:nvGrpSpPr>
        <p:grpSpPr>
          <a:xfrm>
            <a:off x="5713678" y="2484208"/>
            <a:ext cx="2769630" cy="528555"/>
            <a:chOff x="5533968" y="2167075"/>
            <a:chExt cx="3144903" cy="528555"/>
          </a:xfrm>
        </p:grpSpPr>
        <p:cxnSp>
          <p:nvCxnSpPr>
            <p:cNvPr id="35" name="Straight Connector 34"/>
            <p:cNvCxnSpPr>
              <a:stCxn id="36" idx="1"/>
            </p:cNvCxnSpPr>
            <p:nvPr/>
          </p:nvCxnSpPr>
          <p:spPr>
            <a:xfrm rot="10800000" flipH="1">
              <a:off x="5533968" y="2426067"/>
              <a:ext cx="3144903" cy="52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5533969" y="2167075"/>
              <a:ext cx="3134332" cy="528555"/>
            </a:xfrm>
            <a:prstGeom prst="rect">
              <a:avLst/>
            </a:prstGeom>
            <a:solidFill>
              <a:schemeClr val="accent1">
                <a:alpha val="4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Object 8"/>
          <p:cNvGraphicFramePr>
            <a:graphicFrameLocks noChangeAspect="1"/>
          </p:cNvGraphicFramePr>
          <p:nvPr/>
        </p:nvGraphicFramePr>
        <p:xfrm>
          <a:off x="8543311" y="2489247"/>
          <a:ext cx="461962" cy="525462"/>
        </p:xfrm>
        <a:graphic>
          <a:graphicData uri="http://schemas.openxmlformats.org/presentationml/2006/ole">
            <p:oleObj spid="_x0000_s15365" name="Equation" r:id="rId4" imgW="190440" imgH="215640" progId="Equation.3">
              <p:embed/>
            </p:oleObj>
          </a:graphicData>
        </a:graphic>
      </p:graphicFrame>
      <p:sp>
        <p:nvSpPr>
          <p:cNvPr id="42" name="Rectangle 41"/>
          <p:cNvSpPr/>
          <p:nvPr/>
        </p:nvSpPr>
        <p:spPr>
          <a:xfrm>
            <a:off x="254946" y="2019777"/>
            <a:ext cx="4273550" cy="3136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rot="16200000" flipV="1">
            <a:off x="4208784" y="3479433"/>
            <a:ext cx="2971800" cy="1905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68" name="Group 8"/>
          <p:cNvGrpSpPr>
            <a:grpSpLocks noChangeAspect="1"/>
          </p:cNvGrpSpPr>
          <p:nvPr/>
        </p:nvGrpSpPr>
        <p:grpSpPr bwMode="auto">
          <a:xfrm>
            <a:off x="5746090" y="2492443"/>
            <a:ext cx="2838999" cy="2490867"/>
            <a:chOff x="1162" y="1259"/>
            <a:chExt cx="3463" cy="1815"/>
          </a:xfrm>
        </p:grpSpPr>
        <p:sp>
          <p:nvSpPr>
            <p:cNvPr id="15369" name="Freeform 9"/>
            <p:cNvSpPr>
              <a:spLocks/>
            </p:cNvSpPr>
            <p:nvPr/>
          </p:nvSpPr>
          <p:spPr bwMode="auto">
            <a:xfrm>
              <a:off x="1162" y="1259"/>
              <a:ext cx="2572" cy="1815"/>
            </a:xfrm>
            <a:custGeom>
              <a:avLst/>
              <a:gdLst/>
              <a:ahLst/>
              <a:cxnLst>
                <a:cxn ang="0">
                  <a:pos x="184" y="6922"/>
                </a:cxn>
                <a:cxn ang="0">
                  <a:pos x="441" y="5929"/>
                </a:cxn>
                <a:cxn ang="0">
                  <a:pos x="698" y="5141"/>
                </a:cxn>
                <a:cxn ang="0">
                  <a:pos x="954" y="4469"/>
                </a:cxn>
                <a:cxn ang="0">
                  <a:pos x="1248" y="3826"/>
                </a:cxn>
                <a:cxn ang="0">
                  <a:pos x="1505" y="3272"/>
                </a:cxn>
                <a:cxn ang="0">
                  <a:pos x="1762" y="2717"/>
                </a:cxn>
                <a:cxn ang="0">
                  <a:pos x="2018" y="2191"/>
                </a:cxn>
                <a:cxn ang="0">
                  <a:pos x="2312" y="1694"/>
                </a:cxn>
                <a:cxn ang="0">
                  <a:pos x="2569" y="1198"/>
                </a:cxn>
                <a:cxn ang="0">
                  <a:pos x="2826" y="731"/>
                </a:cxn>
                <a:cxn ang="0">
                  <a:pos x="3083" y="292"/>
                </a:cxn>
                <a:cxn ang="0">
                  <a:pos x="3376" y="643"/>
                </a:cxn>
                <a:cxn ang="0">
                  <a:pos x="3633" y="1198"/>
                </a:cxn>
                <a:cxn ang="0">
                  <a:pos x="3890" y="1432"/>
                </a:cxn>
                <a:cxn ang="0">
                  <a:pos x="4147" y="1519"/>
                </a:cxn>
                <a:cxn ang="0">
                  <a:pos x="4403" y="1578"/>
                </a:cxn>
                <a:cxn ang="0">
                  <a:pos x="4697" y="1607"/>
                </a:cxn>
                <a:cxn ang="0">
                  <a:pos x="4954" y="1607"/>
                </a:cxn>
                <a:cxn ang="0">
                  <a:pos x="5211" y="1607"/>
                </a:cxn>
                <a:cxn ang="0">
                  <a:pos x="5468" y="1578"/>
                </a:cxn>
                <a:cxn ang="0">
                  <a:pos x="5761" y="1548"/>
                </a:cxn>
                <a:cxn ang="0">
                  <a:pos x="6018" y="1519"/>
                </a:cxn>
                <a:cxn ang="0">
                  <a:pos x="6275" y="1519"/>
                </a:cxn>
                <a:cxn ang="0">
                  <a:pos x="6532" y="1490"/>
                </a:cxn>
                <a:cxn ang="0">
                  <a:pos x="6825" y="1461"/>
                </a:cxn>
                <a:cxn ang="0">
                  <a:pos x="7082" y="1432"/>
                </a:cxn>
                <a:cxn ang="0">
                  <a:pos x="7339" y="1402"/>
                </a:cxn>
                <a:cxn ang="0">
                  <a:pos x="7596" y="1402"/>
                </a:cxn>
                <a:cxn ang="0">
                  <a:pos x="7889" y="1432"/>
                </a:cxn>
                <a:cxn ang="0">
                  <a:pos x="8146" y="1432"/>
                </a:cxn>
                <a:cxn ang="0">
                  <a:pos x="8403" y="1461"/>
                </a:cxn>
                <a:cxn ang="0">
                  <a:pos x="8660" y="1490"/>
                </a:cxn>
                <a:cxn ang="0">
                  <a:pos x="8917" y="1519"/>
                </a:cxn>
                <a:cxn ang="0">
                  <a:pos x="9210" y="1548"/>
                </a:cxn>
                <a:cxn ang="0">
                  <a:pos x="9467" y="1578"/>
                </a:cxn>
                <a:cxn ang="0">
                  <a:pos x="9724" y="1578"/>
                </a:cxn>
                <a:cxn ang="0">
                  <a:pos x="9981" y="1607"/>
                </a:cxn>
                <a:cxn ang="0">
                  <a:pos x="10274" y="1607"/>
                </a:cxn>
                <a:cxn ang="0">
                  <a:pos x="10531" y="1607"/>
                </a:cxn>
                <a:cxn ang="0">
                  <a:pos x="10788" y="1578"/>
                </a:cxn>
                <a:cxn ang="0">
                  <a:pos x="11045" y="1490"/>
                </a:cxn>
              </a:cxnLst>
              <a:rect l="0" t="0" r="r" b="b"/>
              <a:pathLst>
                <a:path w="11228" h="7915">
                  <a:moveTo>
                    <a:pt x="0" y="7915"/>
                  </a:moveTo>
                  <a:lnTo>
                    <a:pt x="74" y="7360"/>
                  </a:lnTo>
                  <a:lnTo>
                    <a:pt x="184" y="6922"/>
                  </a:lnTo>
                  <a:lnTo>
                    <a:pt x="257" y="6572"/>
                  </a:lnTo>
                  <a:lnTo>
                    <a:pt x="367" y="6251"/>
                  </a:lnTo>
                  <a:lnTo>
                    <a:pt x="441" y="5929"/>
                  </a:lnTo>
                  <a:lnTo>
                    <a:pt x="514" y="5666"/>
                  </a:lnTo>
                  <a:lnTo>
                    <a:pt x="624" y="5404"/>
                  </a:lnTo>
                  <a:lnTo>
                    <a:pt x="698" y="5141"/>
                  </a:lnTo>
                  <a:lnTo>
                    <a:pt x="808" y="4907"/>
                  </a:lnTo>
                  <a:lnTo>
                    <a:pt x="881" y="4673"/>
                  </a:lnTo>
                  <a:lnTo>
                    <a:pt x="954" y="4469"/>
                  </a:lnTo>
                  <a:lnTo>
                    <a:pt x="1064" y="4235"/>
                  </a:lnTo>
                  <a:lnTo>
                    <a:pt x="1138" y="4031"/>
                  </a:lnTo>
                  <a:lnTo>
                    <a:pt x="1248" y="3826"/>
                  </a:lnTo>
                  <a:lnTo>
                    <a:pt x="1321" y="3651"/>
                  </a:lnTo>
                  <a:lnTo>
                    <a:pt x="1395" y="3447"/>
                  </a:lnTo>
                  <a:lnTo>
                    <a:pt x="1505" y="3272"/>
                  </a:lnTo>
                  <a:lnTo>
                    <a:pt x="1578" y="3067"/>
                  </a:lnTo>
                  <a:lnTo>
                    <a:pt x="1688" y="2892"/>
                  </a:lnTo>
                  <a:lnTo>
                    <a:pt x="1762" y="2717"/>
                  </a:lnTo>
                  <a:lnTo>
                    <a:pt x="1872" y="2541"/>
                  </a:lnTo>
                  <a:lnTo>
                    <a:pt x="1945" y="2366"/>
                  </a:lnTo>
                  <a:lnTo>
                    <a:pt x="2018" y="2191"/>
                  </a:lnTo>
                  <a:lnTo>
                    <a:pt x="2129" y="2016"/>
                  </a:lnTo>
                  <a:lnTo>
                    <a:pt x="2202" y="1840"/>
                  </a:lnTo>
                  <a:lnTo>
                    <a:pt x="2312" y="1694"/>
                  </a:lnTo>
                  <a:lnTo>
                    <a:pt x="2385" y="1519"/>
                  </a:lnTo>
                  <a:lnTo>
                    <a:pt x="2459" y="1373"/>
                  </a:lnTo>
                  <a:lnTo>
                    <a:pt x="2569" y="1198"/>
                  </a:lnTo>
                  <a:lnTo>
                    <a:pt x="2642" y="1052"/>
                  </a:lnTo>
                  <a:lnTo>
                    <a:pt x="2752" y="906"/>
                  </a:lnTo>
                  <a:lnTo>
                    <a:pt x="2826" y="731"/>
                  </a:lnTo>
                  <a:lnTo>
                    <a:pt x="2899" y="585"/>
                  </a:lnTo>
                  <a:lnTo>
                    <a:pt x="3009" y="439"/>
                  </a:lnTo>
                  <a:lnTo>
                    <a:pt x="3083" y="292"/>
                  </a:lnTo>
                  <a:lnTo>
                    <a:pt x="3193" y="146"/>
                  </a:lnTo>
                  <a:lnTo>
                    <a:pt x="3266" y="0"/>
                  </a:lnTo>
                  <a:lnTo>
                    <a:pt x="3376" y="643"/>
                  </a:lnTo>
                  <a:lnTo>
                    <a:pt x="3449" y="906"/>
                  </a:lnTo>
                  <a:lnTo>
                    <a:pt x="3523" y="1081"/>
                  </a:lnTo>
                  <a:lnTo>
                    <a:pt x="3633" y="1198"/>
                  </a:lnTo>
                  <a:lnTo>
                    <a:pt x="3706" y="1286"/>
                  </a:lnTo>
                  <a:lnTo>
                    <a:pt x="3816" y="1373"/>
                  </a:lnTo>
                  <a:lnTo>
                    <a:pt x="3890" y="1432"/>
                  </a:lnTo>
                  <a:lnTo>
                    <a:pt x="3963" y="1461"/>
                  </a:lnTo>
                  <a:lnTo>
                    <a:pt x="4073" y="1490"/>
                  </a:lnTo>
                  <a:lnTo>
                    <a:pt x="4147" y="1519"/>
                  </a:lnTo>
                  <a:lnTo>
                    <a:pt x="4257" y="1548"/>
                  </a:lnTo>
                  <a:lnTo>
                    <a:pt x="4330" y="1578"/>
                  </a:lnTo>
                  <a:lnTo>
                    <a:pt x="4403" y="1578"/>
                  </a:lnTo>
                  <a:lnTo>
                    <a:pt x="4514" y="1578"/>
                  </a:lnTo>
                  <a:lnTo>
                    <a:pt x="4587" y="1607"/>
                  </a:lnTo>
                  <a:lnTo>
                    <a:pt x="4697" y="1607"/>
                  </a:lnTo>
                  <a:lnTo>
                    <a:pt x="4770" y="1607"/>
                  </a:lnTo>
                  <a:lnTo>
                    <a:pt x="4880" y="1607"/>
                  </a:lnTo>
                  <a:lnTo>
                    <a:pt x="4954" y="1607"/>
                  </a:lnTo>
                  <a:lnTo>
                    <a:pt x="5027" y="1607"/>
                  </a:lnTo>
                  <a:lnTo>
                    <a:pt x="5137" y="1607"/>
                  </a:lnTo>
                  <a:lnTo>
                    <a:pt x="5211" y="1607"/>
                  </a:lnTo>
                  <a:lnTo>
                    <a:pt x="5321" y="1578"/>
                  </a:lnTo>
                  <a:lnTo>
                    <a:pt x="5394" y="1578"/>
                  </a:lnTo>
                  <a:lnTo>
                    <a:pt x="5468" y="1578"/>
                  </a:lnTo>
                  <a:lnTo>
                    <a:pt x="5578" y="1578"/>
                  </a:lnTo>
                  <a:lnTo>
                    <a:pt x="5651" y="1578"/>
                  </a:lnTo>
                  <a:lnTo>
                    <a:pt x="5761" y="1548"/>
                  </a:lnTo>
                  <a:lnTo>
                    <a:pt x="5834" y="1548"/>
                  </a:lnTo>
                  <a:lnTo>
                    <a:pt x="5908" y="1548"/>
                  </a:lnTo>
                  <a:lnTo>
                    <a:pt x="6018" y="1519"/>
                  </a:lnTo>
                  <a:lnTo>
                    <a:pt x="6091" y="1519"/>
                  </a:lnTo>
                  <a:lnTo>
                    <a:pt x="6201" y="1519"/>
                  </a:lnTo>
                  <a:lnTo>
                    <a:pt x="6275" y="1519"/>
                  </a:lnTo>
                  <a:lnTo>
                    <a:pt x="6385" y="1490"/>
                  </a:lnTo>
                  <a:lnTo>
                    <a:pt x="6458" y="1490"/>
                  </a:lnTo>
                  <a:lnTo>
                    <a:pt x="6532" y="1490"/>
                  </a:lnTo>
                  <a:lnTo>
                    <a:pt x="6642" y="1461"/>
                  </a:lnTo>
                  <a:lnTo>
                    <a:pt x="6715" y="1461"/>
                  </a:lnTo>
                  <a:lnTo>
                    <a:pt x="6825" y="1461"/>
                  </a:lnTo>
                  <a:lnTo>
                    <a:pt x="6899" y="1461"/>
                  </a:lnTo>
                  <a:lnTo>
                    <a:pt x="6972" y="1432"/>
                  </a:lnTo>
                  <a:lnTo>
                    <a:pt x="7082" y="1432"/>
                  </a:lnTo>
                  <a:lnTo>
                    <a:pt x="7155" y="1432"/>
                  </a:lnTo>
                  <a:lnTo>
                    <a:pt x="7265" y="1432"/>
                  </a:lnTo>
                  <a:lnTo>
                    <a:pt x="7339" y="1402"/>
                  </a:lnTo>
                  <a:lnTo>
                    <a:pt x="7412" y="1402"/>
                  </a:lnTo>
                  <a:lnTo>
                    <a:pt x="7522" y="1402"/>
                  </a:lnTo>
                  <a:lnTo>
                    <a:pt x="7596" y="1402"/>
                  </a:lnTo>
                  <a:lnTo>
                    <a:pt x="7706" y="1402"/>
                  </a:lnTo>
                  <a:lnTo>
                    <a:pt x="7779" y="1402"/>
                  </a:lnTo>
                  <a:lnTo>
                    <a:pt x="7889" y="1432"/>
                  </a:lnTo>
                  <a:lnTo>
                    <a:pt x="7963" y="1432"/>
                  </a:lnTo>
                  <a:lnTo>
                    <a:pt x="8036" y="1432"/>
                  </a:lnTo>
                  <a:lnTo>
                    <a:pt x="8146" y="1432"/>
                  </a:lnTo>
                  <a:lnTo>
                    <a:pt x="8219" y="1461"/>
                  </a:lnTo>
                  <a:lnTo>
                    <a:pt x="8330" y="1461"/>
                  </a:lnTo>
                  <a:lnTo>
                    <a:pt x="8403" y="1461"/>
                  </a:lnTo>
                  <a:lnTo>
                    <a:pt x="8476" y="1461"/>
                  </a:lnTo>
                  <a:lnTo>
                    <a:pt x="8586" y="1490"/>
                  </a:lnTo>
                  <a:lnTo>
                    <a:pt x="8660" y="1490"/>
                  </a:lnTo>
                  <a:lnTo>
                    <a:pt x="8770" y="1490"/>
                  </a:lnTo>
                  <a:lnTo>
                    <a:pt x="8843" y="1519"/>
                  </a:lnTo>
                  <a:lnTo>
                    <a:pt x="8917" y="1519"/>
                  </a:lnTo>
                  <a:lnTo>
                    <a:pt x="9027" y="1519"/>
                  </a:lnTo>
                  <a:lnTo>
                    <a:pt x="9100" y="1519"/>
                  </a:lnTo>
                  <a:lnTo>
                    <a:pt x="9210" y="1548"/>
                  </a:lnTo>
                  <a:lnTo>
                    <a:pt x="9284" y="1548"/>
                  </a:lnTo>
                  <a:lnTo>
                    <a:pt x="9357" y="1548"/>
                  </a:lnTo>
                  <a:lnTo>
                    <a:pt x="9467" y="1578"/>
                  </a:lnTo>
                  <a:lnTo>
                    <a:pt x="9540" y="1578"/>
                  </a:lnTo>
                  <a:lnTo>
                    <a:pt x="9650" y="1578"/>
                  </a:lnTo>
                  <a:lnTo>
                    <a:pt x="9724" y="1578"/>
                  </a:lnTo>
                  <a:lnTo>
                    <a:pt x="9834" y="1578"/>
                  </a:lnTo>
                  <a:lnTo>
                    <a:pt x="9907" y="1607"/>
                  </a:lnTo>
                  <a:lnTo>
                    <a:pt x="9981" y="1607"/>
                  </a:lnTo>
                  <a:lnTo>
                    <a:pt x="10091" y="1607"/>
                  </a:lnTo>
                  <a:lnTo>
                    <a:pt x="10164" y="1607"/>
                  </a:lnTo>
                  <a:lnTo>
                    <a:pt x="10274" y="1607"/>
                  </a:lnTo>
                  <a:lnTo>
                    <a:pt x="10348" y="1607"/>
                  </a:lnTo>
                  <a:lnTo>
                    <a:pt x="10421" y="1607"/>
                  </a:lnTo>
                  <a:lnTo>
                    <a:pt x="10531" y="1607"/>
                  </a:lnTo>
                  <a:lnTo>
                    <a:pt x="10604" y="1578"/>
                  </a:lnTo>
                  <a:lnTo>
                    <a:pt x="10715" y="1578"/>
                  </a:lnTo>
                  <a:lnTo>
                    <a:pt x="10788" y="1578"/>
                  </a:lnTo>
                  <a:lnTo>
                    <a:pt x="10861" y="1548"/>
                  </a:lnTo>
                  <a:lnTo>
                    <a:pt x="10971" y="1519"/>
                  </a:lnTo>
                  <a:lnTo>
                    <a:pt x="11045" y="1490"/>
                  </a:lnTo>
                  <a:lnTo>
                    <a:pt x="11155" y="1461"/>
                  </a:lnTo>
                  <a:lnTo>
                    <a:pt x="11228" y="1432"/>
                  </a:lnTo>
                </a:path>
              </a:pathLst>
            </a:custGeom>
            <a:noFill/>
            <a:ln w="2222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0" name="Freeform 10"/>
            <p:cNvSpPr>
              <a:spLocks/>
            </p:cNvSpPr>
            <p:nvPr/>
          </p:nvSpPr>
          <p:spPr bwMode="auto">
            <a:xfrm>
              <a:off x="3734" y="1259"/>
              <a:ext cx="891" cy="1815"/>
            </a:xfrm>
            <a:custGeom>
              <a:avLst/>
              <a:gdLst/>
              <a:ahLst/>
              <a:cxnLst>
                <a:cxn ang="0">
                  <a:pos x="0" y="1432"/>
                </a:cxn>
                <a:cxn ang="0">
                  <a:pos x="110" y="1373"/>
                </a:cxn>
                <a:cxn ang="0">
                  <a:pos x="184" y="1286"/>
                </a:cxn>
                <a:cxn ang="0">
                  <a:pos x="257" y="1198"/>
                </a:cxn>
                <a:cxn ang="0">
                  <a:pos x="367" y="1081"/>
                </a:cxn>
                <a:cxn ang="0">
                  <a:pos x="441" y="906"/>
                </a:cxn>
                <a:cxn ang="0">
                  <a:pos x="551" y="643"/>
                </a:cxn>
                <a:cxn ang="0">
                  <a:pos x="624" y="0"/>
                </a:cxn>
                <a:cxn ang="0">
                  <a:pos x="697" y="146"/>
                </a:cxn>
                <a:cxn ang="0">
                  <a:pos x="808" y="292"/>
                </a:cxn>
                <a:cxn ang="0">
                  <a:pos x="881" y="439"/>
                </a:cxn>
                <a:cxn ang="0">
                  <a:pos x="991" y="585"/>
                </a:cxn>
                <a:cxn ang="0">
                  <a:pos x="1064" y="731"/>
                </a:cxn>
                <a:cxn ang="0">
                  <a:pos x="1138" y="906"/>
                </a:cxn>
                <a:cxn ang="0">
                  <a:pos x="1248" y="1052"/>
                </a:cxn>
                <a:cxn ang="0">
                  <a:pos x="1321" y="1198"/>
                </a:cxn>
                <a:cxn ang="0">
                  <a:pos x="1431" y="1373"/>
                </a:cxn>
                <a:cxn ang="0">
                  <a:pos x="1505" y="1519"/>
                </a:cxn>
                <a:cxn ang="0">
                  <a:pos x="1615" y="1694"/>
                </a:cxn>
                <a:cxn ang="0">
                  <a:pos x="1688" y="1840"/>
                </a:cxn>
                <a:cxn ang="0">
                  <a:pos x="1762" y="2016"/>
                </a:cxn>
                <a:cxn ang="0">
                  <a:pos x="1872" y="2191"/>
                </a:cxn>
                <a:cxn ang="0">
                  <a:pos x="1945" y="2366"/>
                </a:cxn>
                <a:cxn ang="0">
                  <a:pos x="2055" y="2541"/>
                </a:cxn>
                <a:cxn ang="0">
                  <a:pos x="2128" y="2717"/>
                </a:cxn>
                <a:cxn ang="0">
                  <a:pos x="2202" y="2892"/>
                </a:cxn>
                <a:cxn ang="0">
                  <a:pos x="2312" y="3067"/>
                </a:cxn>
                <a:cxn ang="0">
                  <a:pos x="2385" y="3272"/>
                </a:cxn>
                <a:cxn ang="0">
                  <a:pos x="2495" y="3447"/>
                </a:cxn>
                <a:cxn ang="0">
                  <a:pos x="2569" y="3651"/>
                </a:cxn>
                <a:cxn ang="0">
                  <a:pos x="2642" y="3826"/>
                </a:cxn>
                <a:cxn ang="0">
                  <a:pos x="2752" y="4031"/>
                </a:cxn>
                <a:cxn ang="0">
                  <a:pos x="2826" y="4235"/>
                </a:cxn>
                <a:cxn ang="0">
                  <a:pos x="2936" y="4469"/>
                </a:cxn>
                <a:cxn ang="0">
                  <a:pos x="3009" y="4673"/>
                </a:cxn>
                <a:cxn ang="0">
                  <a:pos x="3119" y="4907"/>
                </a:cxn>
                <a:cxn ang="0">
                  <a:pos x="3193" y="5141"/>
                </a:cxn>
                <a:cxn ang="0">
                  <a:pos x="3266" y="5404"/>
                </a:cxn>
                <a:cxn ang="0">
                  <a:pos x="3376" y="5666"/>
                </a:cxn>
                <a:cxn ang="0">
                  <a:pos x="3449" y="5929"/>
                </a:cxn>
                <a:cxn ang="0">
                  <a:pos x="3559" y="6251"/>
                </a:cxn>
                <a:cxn ang="0">
                  <a:pos x="3633" y="6572"/>
                </a:cxn>
                <a:cxn ang="0">
                  <a:pos x="3706" y="6922"/>
                </a:cxn>
                <a:cxn ang="0">
                  <a:pos x="3816" y="7360"/>
                </a:cxn>
                <a:cxn ang="0">
                  <a:pos x="3890" y="7915"/>
                </a:cxn>
              </a:cxnLst>
              <a:rect l="0" t="0" r="r" b="b"/>
              <a:pathLst>
                <a:path w="3890" h="7915">
                  <a:moveTo>
                    <a:pt x="0" y="1432"/>
                  </a:moveTo>
                  <a:lnTo>
                    <a:pt x="110" y="1373"/>
                  </a:lnTo>
                  <a:lnTo>
                    <a:pt x="184" y="1286"/>
                  </a:lnTo>
                  <a:lnTo>
                    <a:pt x="257" y="1198"/>
                  </a:lnTo>
                  <a:lnTo>
                    <a:pt x="367" y="1081"/>
                  </a:lnTo>
                  <a:lnTo>
                    <a:pt x="441" y="906"/>
                  </a:lnTo>
                  <a:lnTo>
                    <a:pt x="551" y="643"/>
                  </a:lnTo>
                  <a:lnTo>
                    <a:pt x="624" y="0"/>
                  </a:lnTo>
                  <a:lnTo>
                    <a:pt x="697" y="146"/>
                  </a:lnTo>
                  <a:lnTo>
                    <a:pt x="808" y="292"/>
                  </a:lnTo>
                  <a:lnTo>
                    <a:pt x="881" y="439"/>
                  </a:lnTo>
                  <a:lnTo>
                    <a:pt x="991" y="585"/>
                  </a:lnTo>
                  <a:lnTo>
                    <a:pt x="1064" y="731"/>
                  </a:lnTo>
                  <a:lnTo>
                    <a:pt x="1138" y="906"/>
                  </a:lnTo>
                  <a:lnTo>
                    <a:pt x="1248" y="1052"/>
                  </a:lnTo>
                  <a:lnTo>
                    <a:pt x="1321" y="1198"/>
                  </a:lnTo>
                  <a:lnTo>
                    <a:pt x="1431" y="1373"/>
                  </a:lnTo>
                  <a:lnTo>
                    <a:pt x="1505" y="1519"/>
                  </a:lnTo>
                  <a:lnTo>
                    <a:pt x="1615" y="1694"/>
                  </a:lnTo>
                  <a:lnTo>
                    <a:pt x="1688" y="1840"/>
                  </a:lnTo>
                  <a:lnTo>
                    <a:pt x="1762" y="2016"/>
                  </a:lnTo>
                  <a:lnTo>
                    <a:pt x="1872" y="2191"/>
                  </a:lnTo>
                  <a:lnTo>
                    <a:pt x="1945" y="2366"/>
                  </a:lnTo>
                  <a:lnTo>
                    <a:pt x="2055" y="2541"/>
                  </a:lnTo>
                  <a:lnTo>
                    <a:pt x="2128" y="2717"/>
                  </a:lnTo>
                  <a:lnTo>
                    <a:pt x="2202" y="2892"/>
                  </a:lnTo>
                  <a:lnTo>
                    <a:pt x="2312" y="3067"/>
                  </a:lnTo>
                  <a:lnTo>
                    <a:pt x="2385" y="3272"/>
                  </a:lnTo>
                  <a:lnTo>
                    <a:pt x="2495" y="3447"/>
                  </a:lnTo>
                  <a:lnTo>
                    <a:pt x="2569" y="3651"/>
                  </a:lnTo>
                  <a:lnTo>
                    <a:pt x="2642" y="3826"/>
                  </a:lnTo>
                  <a:lnTo>
                    <a:pt x="2752" y="4031"/>
                  </a:lnTo>
                  <a:lnTo>
                    <a:pt x="2826" y="4235"/>
                  </a:lnTo>
                  <a:lnTo>
                    <a:pt x="2936" y="4469"/>
                  </a:lnTo>
                  <a:lnTo>
                    <a:pt x="3009" y="4673"/>
                  </a:lnTo>
                  <a:lnTo>
                    <a:pt x="3119" y="4907"/>
                  </a:lnTo>
                  <a:lnTo>
                    <a:pt x="3193" y="5141"/>
                  </a:lnTo>
                  <a:lnTo>
                    <a:pt x="3266" y="5404"/>
                  </a:lnTo>
                  <a:lnTo>
                    <a:pt x="3376" y="5666"/>
                  </a:lnTo>
                  <a:lnTo>
                    <a:pt x="3449" y="5929"/>
                  </a:lnTo>
                  <a:lnTo>
                    <a:pt x="3559" y="6251"/>
                  </a:lnTo>
                  <a:lnTo>
                    <a:pt x="3633" y="6572"/>
                  </a:lnTo>
                  <a:lnTo>
                    <a:pt x="3706" y="6922"/>
                  </a:lnTo>
                  <a:lnTo>
                    <a:pt x="3816" y="7360"/>
                  </a:lnTo>
                  <a:lnTo>
                    <a:pt x="3890" y="7915"/>
                  </a:lnTo>
                </a:path>
              </a:pathLst>
            </a:custGeom>
            <a:noFill/>
            <a:ln w="2222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V="1">
            <a:off x="5704210" y="4955811"/>
            <a:ext cx="3228977" cy="952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1066800" y="2019080"/>
            <a:ext cx="3340126" cy="3057745"/>
          </a:xfrm>
          <a:prstGeom prst="line">
            <a:avLst/>
          </a:prstGeom>
          <a:ln w="34925">
            <a:solidFill>
              <a:srgbClr val="F4FB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 flipH="1" flipV="1">
            <a:off x="411055" y="2704258"/>
            <a:ext cx="3028313" cy="1697772"/>
          </a:xfrm>
          <a:prstGeom prst="line">
            <a:avLst/>
          </a:prstGeom>
          <a:ln w="34925">
            <a:solidFill>
              <a:srgbClr val="F4FB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rot="10800000" flipV="1">
            <a:off x="1528764" y="1804987"/>
            <a:ext cx="3648075" cy="995361"/>
          </a:xfrm>
          <a:prstGeom prst="line">
            <a:avLst/>
          </a:prstGeom>
          <a:ln w="34925">
            <a:solidFill>
              <a:srgbClr val="F4FBB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Arc 104"/>
          <p:cNvSpPr/>
          <p:nvPr/>
        </p:nvSpPr>
        <p:spPr>
          <a:xfrm rot="19858536">
            <a:off x="1890775" y="2330731"/>
            <a:ext cx="542925" cy="409575"/>
          </a:xfrm>
          <a:prstGeom prst="arc">
            <a:avLst>
              <a:gd name="adj1" fmla="val 20056610"/>
              <a:gd name="adj2" fmla="val 2098089"/>
            </a:avLst>
          </a:prstGeom>
          <a:ln w="317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6" name="Object 226"/>
          <p:cNvGraphicFramePr>
            <a:graphicFrameLocks noChangeAspect="1"/>
          </p:cNvGraphicFramePr>
          <p:nvPr/>
        </p:nvGraphicFramePr>
        <p:xfrm>
          <a:off x="1616565" y="2047875"/>
          <a:ext cx="493713" cy="431800"/>
        </p:xfrm>
        <a:graphic>
          <a:graphicData uri="http://schemas.openxmlformats.org/presentationml/2006/ole">
            <p:oleObj spid="_x0000_s15372" name="Equation" r:id="rId5" imgW="203040" imgH="177480" progId="Equation.3">
              <p:embed/>
            </p:oleObj>
          </a:graphicData>
        </a:graphic>
      </p:graphicFrame>
      <p:sp>
        <p:nvSpPr>
          <p:cNvPr id="43" name="Rectangle 42"/>
          <p:cNvSpPr/>
          <p:nvPr/>
        </p:nvSpPr>
        <p:spPr>
          <a:xfrm>
            <a:off x="248596" y="5013802"/>
            <a:ext cx="4279900" cy="152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rot="10800000" flipV="1">
            <a:off x="1581152" y="1457324"/>
            <a:ext cx="2171698" cy="1314449"/>
          </a:xfrm>
          <a:prstGeom prst="line">
            <a:avLst/>
          </a:prstGeom>
          <a:ln w="34925">
            <a:solidFill>
              <a:srgbClr val="F4FBB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16200000" flipH="1">
            <a:off x="2266938" y="2019300"/>
            <a:ext cx="1004884" cy="1428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16200000" flipH="1">
            <a:off x="3891105" y="2014521"/>
            <a:ext cx="1004884" cy="1428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107"/>
          <p:cNvSpPr txBox="1">
            <a:spLocks noChangeArrowheads="1"/>
          </p:cNvSpPr>
          <p:nvPr/>
        </p:nvSpPr>
        <p:spPr bwMode="auto">
          <a:xfrm>
            <a:off x="935544" y="5177105"/>
            <a:ext cx="30339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92D050"/>
                </a:solidFill>
              </a:rPr>
              <a:t>Photodetector</a:t>
            </a:r>
            <a:r>
              <a:rPr lang="en-US" sz="2400" dirty="0" smtClean="0">
                <a:solidFill>
                  <a:srgbClr val="92D050"/>
                </a:solidFill>
              </a:rPr>
              <a:t> array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47636" y="3552826"/>
            <a:ext cx="1659600" cy="782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727999" y="3552825"/>
            <a:ext cx="1801126" cy="670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 flipV="1">
            <a:off x="1896039" y="3500438"/>
            <a:ext cx="828102" cy="82318"/>
            <a:chOff x="2029398" y="3584663"/>
            <a:chExt cx="1013778" cy="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2029398" y="3584663"/>
              <a:ext cx="1013778" cy="0"/>
            </a:xfrm>
            <a:prstGeom prst="line">
              <a:avLst/>
            </a:prstGeom>
            <a:ln w="825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029398" y="3584663"/>
              <a:ext cx="1013778" cy="0"/>
            </a:xfrm>
            <a:prstGeom prst="line">
              <a:avLst/>
            </a:prstGeom>
            <a:ln w="825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5434137" y="1241362"/>
            <a:ext cx="12250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Angular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support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994857" y="4945680"/>
            <a:ext cx="2364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Viewing 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Freeform 210"/>
          <p:cNvSpPr/>
          <p:nvPr/>
        </p:nvSpPr>
        <p:spPr>
          <a:xfrm>
            <a:off x="1305531" y="3007477"/>
            <a:ext cx="2700915" cy="1390100"/>
          </a:xfrm>
          <a:custGeom>
            <a:avLst/>
            <a:gdLst>
              <a:gd name="connsiteX0" fmla="*/ 1331958 w 2700915"/>
              <a:gd name="connsiteY0" fmla="*/ 1390100 h 1390100"/>
              <a:gd name="connsiteX1" fmla="*/ 1331958 w 2700915"/>
              <a:gd name="connsiteY1" fmla="*/ 1390100 h 1390100"/>
              <a:gd name="connsiteX2" fmla="*/ 1257960 w 2700915"/>
              <a:gd name="connsiteY2" fmla="*/ 1347815 h 1390100"/>
              <a:gd name="connsiteX3" fmla="*/ 1226247 w 2700915"/>
              <a:gd name="connsiteY3" fmla="*/ 1331959 h 1390100"/>
              <a:gd name="connsiteX4" fmla="*/ 0 w 2700915"/>
              <a:gd name="connsiteY4" fmla="*/ 972541 h 1390100"/>
              <a:gd name="connsiteX5" fmla="*/ 174423 w 2700915"/>
              <a:gd name="connsiteY5" fmla="*/ 660694 h 1390100"/>
              <a:gd name="connsiteX6" fmla="*/ 433415 w 2700915"/>
              <a:gd name="connsiteY6" fmla="*/ 354132 h 1390100"/>
              <a:gd name="connsiteX7" fmla="*/ 623694 w 2700915"/>
              <a:gd name="connsiteY7" fmla="*/ 190280 h 1390100"/>
              <a:gd name="connsiteX8" fmla="*/ 940827 w 2700915"/>
              <a:gd name="connsiteY8" fmla="*/ 79284 h 1390100"/>
              <a:gd name="connsiteX9" fmla="*/ 1242104 w 2700915"/>
              <a:gd name="connsiteY9" fmla="*/ 0 h 1390100"/>
              <a:gd name="connsiteX10" fmla="*/ 1516952 w 2700915"/>
              <a:gd name="connsiteY10" fmla="*/ 15857 h 1390100"/>
              <a:gd name="connsiteX11" fmla="*/ 1717803 w 2700915"/>
              <a:gd name="connsiteY11" fmla="*/ 52856 h 1390100"/>
              <a:gd name="connsiteX12" fmla="*/ 1923940 w 2700915"/>
              <a:gd name="connsiteY12" fmla="*/ 126854 h 1390100"/>
              <a:gd name="connsiteX13" fmla="*/ 2108934 w 2700915"/>
              <a:gd name="connsiteY13" fmla="*/ 237850 h 1390100"/>
              <a:gd name="connsiteX14" fmla="*/ 2325641 w 2700915"/>
              <a:gd name="connsiteY14" fmla="*/ 396417 h 1390100"/>
              <a:gd name="connsiteX15" fmla="*/ 2473637 w 2700915"/>
              <a:gd name="connsiteY15" fmla="*/ 544412 h 1390100"/>
              <a:gd name="connsiteX16" fmla="*/ 2589919 w 2700915"/>
              <a:gd name="connsiteY16" fmla="*/ 729406 h 1390100"/>
              <a:gd name="connsiteX17" fmla="*/ 2700915 w 2700915"/>
              <a:gd name="connsiteY17" fmla="*/ 967256 h 1390100"/>
              <a:gd name="connsiteX18" fmla="*/ 1331958 w 2700915"/>
              <a:gd name="connsiteY18" fmla="*/ 1390100 h 139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00915" h="1390100">
                <a:moveTo>
                  <a:pt x="1331958" y="1390100"/>
                </a:moveTo>
                <a:lnTo>
                  <a:pt x="1331958" y="1390100"/>
                </a:lnTo>
                <a:cubicBezTo>
                  <a:pt x="1307292" y="1376005"/>
                  <a:pt x="1282853" y="1361506"/>
                  <a:pt x="1257960" y="1347815"/>
                </a:cubicBezTo>
                <a:cubicBezTo>
                  <a:pt x="1247604" y="1342119"/>
                  <a:pt x="1226247" y="1331959"/>
                  <a:pt x="1226247" y="1331959"/>
                </a:cubicBezTo>
                <a:lnTo>
                  <a:pt x="0" y="972541"/>
                </a:lnTo>
                <a:lnTo>
                  <a:pt x="174423" y="660694"/>
                </a:lnTo>
                <a:lnTo>
                  <a:pt x="433415" y="354132"/>
                </a:lnTo>
                <a:lnTo>
                  <a:pt x="623694" y="190280"/>
                </a:lnTo>
                <a:lnTo>
                  <a:pt x="940827" y="79284"/>
                </a:lnTo>
                <a:lnTo>
                  <a:pt x="1242104" y="0"/>
                </a:lnTo>
                <a:lnTo>
                  <a:pt x="1516952" y="15857"/>
                </a:lnTo>
                <a:lnTo>
                  <a:pt x="1717803" y="52856"/>
                </a:lnTo>
                <a:lnTo>
                  <a:pt x="1923940" y="126854"/>
                </a:lnTo>
                <a:lnTo>
                  <a:pt x="2108934" y="237850"/>
                </a:lnTo>
                <a:lnTo>
                  <a:pt x="2325641" y="396417"/>
                </a:lnTo>
                <a:lnTo>
                  <a:pt x="2473637" y="544412"/>
                </a:lnTo>
                <a:lnTo>
                  <a:pt x="2589919" y="729406"/>
                </a:lnTo>
                <a:lnTo>
                  <a:pt x="2700915" y="967256"/>
                </a:lnTo>
                <a:lnTo>
                  <a:pt x="1331958" y="13901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5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Refractive distortion in angular support</a:t>
            </a:r>
            <a:endParaRPr lang="en-US" sz="4000" dirty="0">
              <a:solidFill>
                <a:srgbClr val="FFFF0D"/>
              </a:solidFill>
            </a:endParaRPr>
          </a:p>
        </p:txBody>
      </p:sp>
      <p:graphicFrame>
        <p:nvGraphicFramePr>
          <p:cNvPr id="33" name="Object 7"/>
          <p:cNvGraphicFramePr>
            <a:graphicFrameLocks noChangeAspect="1"/>
          </p:cNvGraphicFramePr>
          <p:nvPr/>
        </p:nvGraphicFramePr>
        <p:xfrm>
          <a:off x="5055848" y="2497506"/>
          <a:ext cx="585788" cy="555625"/>
        </p:xfrm>
        <a:graphic>
          <a:graphicData uri="http://schemas.openxmlformats.org/presentationml/2006/ole">
            <p:oleObj spid="_x0000_s108548" name="Equation" r:id="rId3" imgW="241200" imgH="228600" progId="Equation.3">
              <p:embed/>
            </p:oleObj>
          </a:graphicData>
        </a:graphic>
      </p:graphicFrame>
      <p:grpSp>
        <p:nvGrpSpPr>
          <p:cNvPr id="3" name="Group 41"/>
          <p:cNvGrpSpPr/>
          <p:nvPr/>
        </p:nvGrpSpPr>
        <p:grpSpPr>
          <a:xfrm>
            <a:off x="5713678" y="2484208"/>
            <a:ext cx="2769630" cy="528555"/>
            <a:chOff x="5533968" y="2167075"/>
            <a:chExt cx="3144903" cy="528555"/>
          </a:xfrm>
        </p:grpSpPr>
        <p:cxnSp>
          <p:nvCxnSpPr>
            <p:cNvPr id="35" name="Straight Connector 34"/>
            <p:cNvCxnSpPr>
              <a:stCxn id="36" idx="1"/>
            </p:cNvCxnSpPr>
            <p:nvPr/>
          </p:nvCxnSpPr>
          <p:spPr>
            <a:xfrm rot="10800000" flipH="1">
              <a:off x="5533968" y="2426067"/>
              <a:ext cx="3144903" cy="52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5533969" y="2167075"/>
              <a:ext cx="3134332" cy="528555"/>
            </a:xfrm>
            <a:prstGeom prst="rect">
              <a:avLst/>
            </a:prstGeom>
            <a:solidFill>
              <a:schemeClr val="accent1">
                <a:alpha val="4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Object 8"/>
          <p:cNvGraphicFramePr>
            <a:graphicFrameLocks noChangeAspect="1"/>
          </p:cNvGraphicFramePr>
          <p:nvPr/>
        </p:nvGraphicFramePr>
        <p:xfrm>
          <a:off x="8543311" y="2489247"/>
          <a:ext cx="461962" cy="525462"/>
        </p:xfrm>
        <a:graphic>
          <a:graphicData uri="http://schemas.openxmlformats.org/presentationml/2006/ole">
            <p:oleObj spid="_x0000_s108549" name="Equation" r:id="rId4" imgW="190440" imgH="215640" progId="Equation.3">
              <p:embed/>
            </p:oleObj>
          </a:graphicData>
        </a:graphic>
      </p:graphicFrame>
      <p:cxnSp>
        <p:nvCxnSpPr>
          <p:cNvPr id="25" name="Straight Arrow Connector 24"/>
          <p:cNvCxnSpPr/>
          <p:nvPr/>
        </p:nvCxnSpPr>
        <p:spPr>
          <a:xfrm rot="16200000" flipV="1">
            <a:off x="4208784" y="3479433"/>
            <a:ext cx="2971800" cy="1905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8"/>
          <p:cNvGrpSpPr>
            <a:grpSpLocks noChangeAspect="1"/>
          </p:cNvGrpSpPr>
          <p:nvPr/>
        </p:nvGrpSpPr>
        <p:grpSpPr bwMode="auto">
          <a:xfrm>
            <a:off x="5746090" y="2492443"/>
            <a:ext cx="2838999" cy="2490867"/>
            <a:chOff x="1162" y="1259"/>
            <a:chExt cx="3463" cy="1815"/>
          </a:xfrm>
        </p:grpSpPr>
        <p:sp>
          <p:nvSpPr>
            <p:cNvPr id="15369" name="Freeform 9"/>
            <p:cNvSpPr>
              <a:spLocks/>
            </p:cNvSpPr>
            <p:nvPr/>
          </p:nvSpPr>
          <p:spPr bwMode="auto">
            <a:xfrm>
              <a:off x="1162" y="1259"/>
              <a:ext cx="2572" cy="1815"/>
            </a:xfrm>
            <a:custGeom>
              <a:avLst/>
              <a:gdLst/>
              <a:ahLst/>
              <a:cxnLst>
                <a:cxn ang="0">
                  <a:pos x="184" y="6922"/>
                </a:cxn>
                <a:cxn ang="0">
                  <a:pos x="441" y="5929"/>
                </a:cxn>
                <a:cxn ang="0">
                  <a:pos x="698" y="5141"/>
                </a:cxn>
                <a:cxn ang="0">
                  <a:pos x="954" y="4469"/>
                </a:cxn>
                <a:cxn ang="0">
                  <a:pos x="1248" y="3826"/>
                </a:cxn>
                <a:cxn ang="0">
                  <a:pos x="1505" y="3272"/>
                </a:cxn>
                <a:cxn ang="0">
                  <a:pos x="1762" y="2717"/>
                </a:cxn>
                <a:cxn ang="0">
                  <a:pos x="2018" y="2191"/>
                </a:cxn>
                <a:cxn ang="0">
                  <a:pos x="2312" y="1694"/>
                </a:cxn>
                <a:cxn ang="0">
                  <a:pos x="2569" y="1198"/>
                </a:cxn>
                <a:cxn ang="0">
                  <a:pos x="2826" y="731"/>
                </a:cxn>
                <a:cxn ang="0">
                  <a:pos x="3083" y="292"/>
                </a:cxn>
                <a:cxn ang="0">
                  <a:pos x="3376" y="643"/>
                </a:cxn>
                <a:cxn ang="0">
                  <a:pos x="3633" y="1198"/>
                </a:cxn>
                <a:cxn ang="0">
                  <a:pos x="3890" y="1432"/>
                </a:cxn>
                <a:cxn ang="0">
                  <a:pos x="4147" y="1519"/>
                </a:cxn>
                <a:cxn ang="0">
                  <a:pos x="4403" y="1578"/>
                </a:cxn>
                <a:cxn ang="0">
                  <a:pos x="4697" y="1607"/>
                </a:cxn>
                <a:cxn ang="0">
                  <a:pos x="4954" y="1607"/>
                </a:cxn>
                <a:cxn ang="0">
                  <a:pos x="5211" y="1607"/>
                </a:cxn>
                <a:cxn ang="0">
                  <a:pos x="5468" y="1578"/>
                </a:cxn>
                <a:cxn ang="0">
                  <a:pos x="5761" y="1548"/>
                </a:cxn>
                <a:cxn ang="0">
                  <a:pos x="6018" y="1519"/>
                </a:cxn>
                <a:cxn ang="0">
                  <a:pos x="6275" y="1519"/>
                </a:cxn>
                <a:cxn ang="0">
                  <a:pos x="6532" y="1490"/>
                </a:cxn>
                <a:cxn ang="0">
                  <a:pos x="6825" y="1461"/>
                </a:cxn>
                <a:cxn ang="0">
                  <a:pos x="7082" y="1432"/>
                </a:cxn>
                <a:cxn ang="0">
                  <a:pos x="7339" y="1402"/>
                </a:cxn>
                <a:cxn ang="0">
                  <a:pos x="7596" y="1402"/>
                </a:cxn>
                <a:cxn ang="0">
                  <a:pos x="7889" y="1432"/>
                </a:cxn>
                <a:cxn ang="0">
                  <a:pos x="8146" y="1432"/>
                </a:cxn>
                <a:cxn ang="0">
                  <a:pos x="8403" y="1461"/>
                </a:cxn>
                <a:cxn ang="0">
                  <a:pos x="8660" y="1490"/>
                </a:cxn>
                <a:cxn ang="0">
                  <a:pos x="8917" y="1519"/>
                </a:cxn>
                <a:cxn ang="0">
                  <a:pos x="9210" y="1548"/>
                </a:cxn>
                <a:cxn ang="0">
                  <a:pos x="9467" y="1578"/>
                </a:cxn>
                <a:cxn ang="0">
                  <a:pos x="9724" y="1578"/>
                </a:cxn>
                <a:cxn ang="0">
                  <a:pos x="9981" y="1607"/>
                </a:cxn>
                <a:cxn ang="0">
                  <a:pos x="10274" y="1607"/>
                </a:cxn>
                <a:cxn ang="0">
                  <a:pos x="10531" y="1607"/>
                </a:cxn>
                <a:cxn ang="0">
                  <a:pos x="10788" y="1578"/>
                </a:cxn>
                <a:cxn ang="0">
                  <a:pos x="11045" y="1490"/>
                </a:cxn>
              </a:cxnLst>
              <a:rect l="0" t="0" r="r" b="b"/>
              <a:pathLst>
                <a:path w="11228" h="7915">
                  <a:moveTo>
                    <a:pt x="0" y="7915"/>
                  </a:moveTo>
                  <a:lnTo>
                    <a:pt x="74" y="7360"/>
                  </a:lnTo>
                  <a:lnTo>
                    <a:pt x="184" y="6922"/>
                  </a:lnTo>
                  <a:lnTo>
                    <a:pt x="257" y="6572"/>
                  </a:lnTo>
                  <a:lnTo>
                    <a:pt x="367" y="6251"/>
                  </a:lnTo>
                  <a:lnTo>
                    <a:pt x="441" y="5929"/>
                  </a:lnTo>
                  <a:lnTo>
                    <a:pt x="514" y="5666"/>
                  </a:lnTo>
                  <a:lnTo>
                    <a:pt x="624" y="5404"/>
                  </a:lnTo>
                  <a:lnTo>
                    <a:pt x="698" y="5141"/>
                  </a:lnTo>
                  <a:lnTo>
                    <a:pt x="808" y="4907"/>
                  </a:lnTo>
                  <a:lnTo>
                    <a:pt x="881" y="4673"/>
                  </a:lnTo>
                  <a:lnTo>
                    <a:pt x="954" y="4469"/>
                  </a:lnTo>
                  <a:lnTo>
                    <a:pt x="1064" y="4235"/>
                  </a:lnTo>
                  <a:lnTo>
                    <a:pt x="1138" y="4031"/>
                  </a:lnTo>
                  <a:lnTo>
                    <a:pt x="1248" y="3826"/>
                  </a:lnTo>
                  <a:lnTo>
                    <a:pt x="1321" y="3651"/>
                  </a:lnTo>
                  <a:lnTo>
                    <a:pt x="1395" y="3447"/>
                  </a:lnTo>
                  <a:lnTo>
                    <a:pt x="1505" y="3272"/>
                  </a:lnTo>
                  <a:lnTo>
                    <a:pt x="1578" y="3067"/>
                  </a:lnTo>
                  <a:lnTo>
                    <a:pt x="1688" y="2892"/>
                  </a:lnTo>
                  <a:lnTo>
                    <a:pt x="1762" y="2717"/>
                  </a:lnTo>
                  <a:lnTo>
                    <a:pt x="1872" y="2541"/>
                  </a:lnTo>
                  <a:lnTo>
                    <a:pt x="1945" y="2366"/>
                  </a:lnTo>
                  <a:lnTo>
                    <a:pt x="2018" y="2191"/>
                  </a:lnTo>
                  <a:lnTo>
                    <a:pt x="2129" y="2016"/>
                  </a:lnTo>
                  <a:lnTo>
                    <a:pt x="2202" y="1840"/>
                  </a:lnTo>
                  <a:lnTo>
                    <a:pt x="2312" y="1694"/>
                  </a:lnTo>
                  <a:lnTo>
                    <a:pt x="2385" y="1519"/>
                  </a:lnTo>
                  <a:lnTo>
                    <a:pt x="2459" y="1373"/>
                  </a:lnTo>
                  <a:lnTo>
                    <a:pt x="2569" y="1198"/>
                  </a:lnTo>
                  <a:lnTo>
                    <a:pt x="2642" y="1052"/>
                  </a:lnTo>
                  <a:lnTo>
                    <a:pt x="2752" y="906"/>
                  </a:lnTo>
                  <a:lnTo>
                    <a:pt x="2826" y="731"/>
                  </a:lnTo>
                  <a:lnTo>
                    <a:pt x="2899" y="585"/>
                  </a:lnTo>
                  <a:lnTo>
                    <a:pt x="3009" y="439"/>
                  </a:lnTo>
                  <a:lnTo>
                    <a:pt x="3083" y="292"/>
                  </a:lnTo>
                  <a:lnTo>
                    <a:pt x="3193" y="146"/>
                  </a:lnTo>
                  <a:lnTo>
                    <a:pt x="3266" y="0"/>
                  </a:lnTo>
                  <a:lnTo>
                    <a:pt x="3376" y="643"/>
                  </a:lnTo>
                  <a:lnTo>
                    <a:pt x="3449" y="906"/>
                  </a:lnTo>
                  <a:lnTo>
                    <a:pt x="3523" y="1081"/>
                  </a:lnTo>
                  <a:lnTo>
                    <a:pt x="3633" y="1198"/>
                  </a:lnTo>
                  <a:lnTo>
                    <a:pt x="3706" y="1286"/>
                  </a:lnTo>
                  <a:lnTo>
                    <a:pt x="3816" y="1373"/>
                  </a:lnTo>
                  <a:lnTo>
                    <a:pt x="3890" y="1432"/>
                  </a:lnTo>
                  <a:lnTo>
                    <a:pt x="3963" y="1461"/>
                  </a:lnTo>
                  <a:lnTo>
                    <a:pt x="4073" y="1490"/>
                  </a:lnTo>
                  <a:lnTo>
                    <a:pt x="4147" y="1519"/>
                  </a:lnTo>
                  <a:lnTo>
                    <a:pt x="4257" y="1548"/>
                  </a:lnTo>
                  <a:lnTo>
                    <a:pt x="4330" y="1578"/>
                  </a:lnTo>
                  <a:lnTo>
                    <a:pt x="4403" y="1578"/>
                  </a:lnTo>
                  <a:lnTo>
                    <a:pt x="4514" y="1578"/>
                  </a:lnTo>
                  <a:lnTo>
                    <a:pt x="4587" y="1607"/>
                  </a:lnTo>
                  <a:lnTo>
                    <a:pt x="4697" y="1607"/>
                  </a:lnTo>
                  <a:lnTo>
                    <a:pt x="4770" y="1607"/>
                  </a:lnTo>
                  <a:lnTo>
                    <a:pt x="4880" y="1607"/>
                  </a:lnTo>
                  <a:lnTo>
                    <a:pt x="4954" y="1607"/>
                  </a:lnTo>
                  <a:lnTo>
                    <a:pt x="5027" y="1607"/>
                  </a:lnTo>
                  <a:lnTo>
                    <a:pt x="5137" y="1607"/>
                  </a:lnTo>
                  <a:lnTo>
                    <a:pt x="5211" y="1607"/>
                  </a:lnTo>
                  <a:lnTo>
                    <a:pt x="5321" y="1578"/>
                  </a:lnTo>
                  <a:lnTo>
                    <a:pt x="5394" y="1578"/>
                  </a:lnTo>
                  <a:lnTo>
                    <a:pt x="5468" y="1578"/>
                  </a:lnTo>
                  <a:lnTo>
                    <a:pt x="5578" y="1578"/>
                  </a:lnTo>
                  <a:lnTo>
                    <a:pt x="5651" y="1578"/>
                  </a:lnTo>
                  <a:lnTo>
                    <a:pt x="5761" y="1548"/>
                  </a:lnTo>
                  <a:lnTo>
                    <a:pt x="5834" y="1548"/>
                  </a:lnTo>
                  <a:lnTo>
                    <a:pt x="5908" y="1548"/>
                  </a:lnTo>
                  <a:lnTo>
                    <a:pt x="6018" y="1519"/>
                  </a:lnTo>
                  <a:lnTo>
                    <a:pt x="6091" y="1519"/>
                  </a:lnTo>
                  <a:lnTo>
                    <a:pt x="6201" y="1519"/>
                  </a:lnTo>
                  <a:lnTo>
                    <a:pt x="6275" y="1519"/>
                  </a:lnTo>
                  <a:lnTo>
                    <a:pt x="6385" y="1490"/>
                  </a:lnTo>
                  <a:lnTo>
                    <a:pt x="6458" y="1490"/>
                  </a:lnTo>
                  <a:lnTo>
                    <a:pt x="6532" y="1490"/>
                  </a:lnTo>
                  <a:lnTo>
                    <a:pt x="6642" y="1461"/>
                  </a:lnTo>
                  <a:lnTo>
                    <a:pt x="6715" y="1461"/>
                  </a:lnTo>
                  <a:lnTo>
                    <a:pt x="6825" y="1461"/>
                  </a:lnTo>
                  <a:lnTo>
                    <a:pt x="6899" y="1461"/>
                  </a:lnTo>
                  <a:lnTo>
                    <a:pt x="6972" y="1432"/>
                  </a:lnTo>
                  <a:lnTo>
                    <a:pt x="7082" y="1432"/>
                  </a:lnTo>
                  <a:lnTo>
                    <a:pt x="7155" y="1432"/>
                  </a:lnTo>
                  <a:lnTo>
                    <a:pt x="7265" y="1432"/>
                  </a:lnTo>
                  <a:lnTo>
                    <a:pt x="7339" y="1402"/>
                  </a:lnTo>
                  <a:lnTo>
                    <a:pt x="7412" y="1402"/>
                  </a:lnTo>
                  <a:lnTo>
                    <a:pt x="7522" y="1402"/>
                  </a:lnTo>
                  <a:lnTo>
                    <a:pt x="7596" y="1402"/>
                  </a:lnTo>
                  <a:lnTo>
                    <a:pt x="7706" y="1402"/>
                  </a:lnTo>
                  <a:lnTo>
                    <a:pt x="7779" y="1402"/>
                  </a:lnTo>
                  <a:lnTo>
                    <a:pt x="7889" y="1432"/>
                  </a:lnTo>
                  <a:lnTo>
                    <a:pt x="7963" y="1432"/>
                  </a:lnTo>
                  <a:lnTo>
                    <a:pt x="8036" y="1432"/>
                  </a:lnTo>
                  <a:lnTo>
                    <a:pt x="8146" y="1432"/>
                  </a:lnTo>
                  <a:lnTo>
                    <a:pt x="8219" y="1461"/>
                  </a:lnTo>
                  <a:lnTo>
                    <a:pt x="8330" y="1461"/>
                  </a:lnTo>
                  <a:lnTo>
                    <a:pt x="8403" y="1461"/>
                  </a:lnTo>
                  <a:lnTo>
                    <a:pt x="8476" y="1461"/>
                  </a:lnTo>
                  <a:lnTo>
                    <a:pt x="8586" y="1490"/>
                  </a:lnTo>
                  <a:lnTo>
                    <a:pt x="8660" y="1490"/>
                  </a:lnTo>
                  <a:lnTo>
                    <a:pt x="8770" y="1490"/>
                  </a:lnTo>
                  <a:lnTo>
                    <a:pt x="8843" y="1519"/>
                  </a:lnTo>
                  <a:lnTo>
                    <a:pt x="8917" y="1519"/>
                  </a:lnTo>
                  <a:lnTo>
                    <a:pt x="9027" y="1519"/>
                  </a:lnTo>
                  <a:lnTo>
                    <a:pt x="9100" y="1519"/>
                  </a:lnTo>
                  <a:lnTo>
                    <a:pt x="9210" y="1548"/>
                  </a:lnTo>
                  <a:lnTo>
                    <a:pt x="9284" y="1548"/>
                  </a:lnTo>
                  <a:lnTo>
                    <a:pt x="9357" y="1548"/>
                  </a:lnTo>
                  <a:lnTo>
                    <a:pt x="9467" y="1578"/>
                  </a:lnTo>
                  <a:lnTo>
                    <a:pt x="9540" y="1578"/>
                  </a:lnTo>
                  <a:lnTo>
                    <a:pt x="9650" y="1578"/>
                  </a:lnTo>
                  <a:lnTo>
                    <a:pt x="9724" y="1578"/>
                  </a:lnTo>
                  <a:lnTo>
                    <a:pt x="9834" y="1578"/>
                  </a:lnTo>
                  <a:lnTo>
                    <a:pt x="9907" y="1607"/>
                  </a:lnTo>
                  <a:lnTo>
                    <a:pt x="9981" y="1607"/>
                  </a:lnTo>
                  <a:lnTo>
                    <a:pt x="10091" y="1607"/>
                  </a:lnTo>
                  <a:lnTo>
                    <a:pt x="10164" y="1607"/>
                  </a:lnTo>
                  <a:lnTo>
                    <a:pt x="10274" y="1607"/>
                  </a:lnTo>
                  <a:lnTo>
                    <a:pt x="10348" y="1607"/>
                  </a:lnTo>
                  <a:lnTo>
                    <a:pt x="10421" y="1607"/>
                  </a:lnTo>
                  <a:lnTo>
                    <a:pt x="10531" y="1607"/>
                  </a:lnTo>
                  <a:lnTo>
                    <a:pt x="10604" y="1578"/>
                  </a:lnTo>
                  <a:lnTo>
                    <a:pt x="10715" y="1578"/>
                  </a:lnTo>
                  <a:lnTo>
                    <a:pt x="10788" y="1578"/>
                  </a:lnTo>
                  <a:lnTo>
                    <a:pt x="10861" y="1548"/>
                  </a:lnTo>
                  <a:lnTo>
                    <a:pt x="10971" y="1519"/>
                  </a:lnTo>
                  <a:lnTo>
                    <a:pt x="11045" y="1490"/>
                  </a:lnTo>
                  <a:lnTo>
                    <a:pt x="11155" y="1461"/>
                  </a:lnTo>
                  <a:lnTo>
                    <a:pt x="11228" y="1432"/>
                  </a:lnTo>
                </a:path>
              </a:pathLst>
            </a:custGeom>
            <a:noFill/>
            <a:ln w="2222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0" name="Freeform 10"/>
            <p:cNvSpPr>
              <a:spLocks/>
            </p:cNvSpPr>
            <p:nvPr/>
          </p:nvSpPr>
          <p:spPr bwMode="auto">
            <a:xfrm>
              <a:off x="3734" y="1259"/>
              <a:ext cx="891" cy="1815"/>
            </a:xfrm>
            <a:custGeom>
              <a:avLst/>
              <a:gdLst/>
              <a:ahLst/>
              <a:cxnLst>
                <a:cxn ang="0">
                  <a:pos x="0" y="1432"/>
                </a:cxn>
                <a:cxn ang="0">
                  <a:pos x="110" y="1373"/>
                </a:cxn>
                <a:cxn ang="0">
                  <a:pos x="184" y="1286"/>
                </a:cxn>
                <a:cxn ang="0">
                  <a:pos x="257" y="1198"/>
                </a:cxn>
                <a:cxn ang="0">
                  <a:pos x="367" y="1081"/>
                </a:cxn>
                <a:cxn ang="0">
                  <a:pos x="441" y="906"/>
                </a:cxn>
                <a:cxn ang="0">
                  <a:pos x="551" y="643"/>
                </a:cxn>
                <a:cxn ang="0">
                  <a:pos x="624" y="0"/>
                </a:cxn>
                <a:cxn ang="0">
                  <a:pos x="697" y="146"/>
                </a:cxn>
                <a:cxn ang="0">
                  <a:pos x="808" y="292"/>
                </a:cxn>
                <a:cxn ang="0">
                  <a:pos x="881" y="439"/>
                </a:cxn>
                <a:cxn ang="0">
                  <a:pos x="991" y="585"/>
                </a:cxn>
                <a:cxn ang="0">
                  <a:pos x="1064" y="731"/>
                </a:cxn>
                <a:cxn ang="0">
                  <a:pos x="1138" y="906"/>
                </a:cxn>
                <a:cxn ang="0">
                  <a:pos x="1248" y="1052"/>
                </a:cxn>
                <a:cxn ang="0">
                  <a:pos x="1321" y="1198"/>
                </a:cxn>
                <a:cxn ang="0">
                  <a:pos x="1431" y="1373"/>
                </a:cxn>
                <a:cxn ang="0">
                  <a:pos x="1505" y="1519"/>
                </a:cxn>
                <a:cxn ang="0">
                  <a:pos x="1615" y="1694"/>
                </a:cxn>
                <a:cxn ang="0">
                  <a:pos x="1688" y="1840"/>
                </a:cxn>
                <a:cxn ang="0">
                  <a:pos x="1762" y="2016"/>
                </a:cxn>
                <a:cxn ang="0">
                  <a:pos x="1872" y="2191"/>
                </a:cxn>
                <a:cxn ang="0">
                  <a:pos x="1945" y="2366"/>
                </a:cxn>
                <a:cxn ang="0">
                  <a:pos x="2055" y="2541"/>
                </a:cxn>
                <a:cxn ang="0">
                  <a:pos x="2128" y="2717"/>
                </a:cxn>
                <a:cxn ang="0">
                  <a:pos x="2202" y="2892"/>
                </a:cxn>
                <a:cxn ang="0">
                  <a:pos x="2312" y="3067"/>
                </a:cxn>
                <a:cxn ang="0">
                  <a:pos x="2385" y="3272"/>
                </a:cxn>
                <a:cxn ang="0">
                  <a:pos x="2495" y="3447"/>
                </a:cxn>
                <a:cxn ang="0">
                  <a:pos x="2569" y="3651"/>
                </a:cxn>
                <a:cxn ang="0">
                  <a:pos x="2642" y="3826"/>
                </a:cxn>
                <a:cxn ang="0">
                  <a:pos x="2752" y="4031"/>
                </a:cxn>
                <a:cxn ang="0">
                  <a:pos x="2826" y="4235"/>
                </a:cxn>
                <a:cxn ang="0">
                  <a:pos x="2936" y="4469"/>
                </a:cxn>
                <a:cxn ang="0">
                  <a:pos x="3009" y="4673"/>
                </a:cxn>
                <a:cxn ang="0">
                  <a:pos x="3119" y="4907"/>
                </a:cxn>
                <a:cxn ang="0">
                  <a:pos x="3193" y="5141"/>
                </a:cxn>
                <a:cxn ang="0">
                  <a:pos x="3266" y="5404"/>
                </a:cxn>
                <a:cxn ang="0">
                  <a:pos x="3376" y="5666"/>
                </a:cxn>
                <a:cxn ang="0">
                  <a:pos x="3449" y="5929"/>
                </a:cxn>
                <a:cxn ang="0">
                  <a:pos x="3559" y="6251"/>
                </a:cxn>
                <a:cxn ang="0">
                  <a:pos x="3633" y="6572"/>
                </a:cxn>
                <a:cxn ang="0">
                  <a:pos x="3706" y="6922"/>
                </a:cxn>
                <a:cxn ang="0">
                  <a:pos x="3816" y="7360"/>
                </a:cxn>
                <a:cxn ang="0">
                  <a:pos x="3890" y="7915"/>
                </a:cxn>
              </a:cxnLst>
              <a:rect l="0" t="0" r="r" b="b"/>
              <a:pathLst>
                <a:path w="3890" h="7915">
                  <a:moveTo>
                    <a:pt x="0" y="1432"/>
                  </a:moveTo>
                  <a:lnTo>
                    <a:pt x="110" y="1373"/>
                  </a:lnTo>
                  <a:lnTo>
                    <a:pt x="184" y="1286"/>
                  </a:lnTo>
                  <a:lnTo>
                    <a:pt x="257" y="1198"/>
                  </a:lnTo>
                  <a:lnTo>
                    <a:pt x="367" y="1081"/>
                  </a:lnTo>
                  <a:lnTo>
                    <a:pt x="441" y="906"/>
                  </a:lnTo>
                  <a:lnTo>
                    <a:pt x="551" y="643"/>
                  </a:lnTo>
                  <a:lnTo>
                    <a:pt x="624" y="0"/>
                  </a:lnTo>
                  <a:lnTo>
                    <a:pt x="697" y="146"/>
                  </a:lnTo>
                  <a:lnTo>
                    <a:pt x="808" y="292"/>
                  </a:lnTo>
                  <a:lnTo>
                    <a:pt x="881" y="439"/>
                  </a:lnTo>
                  <a:lnTo>
                    <a:pt x="991" y="585"/>
                  </a:lnTo>
                  <a:lnTo>
                    <a:pt x="1064" y="731"/>
                  </a:lnTo>
                  <a:lnTo>
                    <a:pt x="1138" y="906"/>
                  </a:lnTo>
                  <a:lnTo>
                    <a:pt x="1248" y="1052"/>
                  </a:lnTo>
                  <a:lnTo>
                    <a:pt x="1321" y="1198"/>
                  </a:lnTo>
                  <a:lnTo>
                    <a:pt x="1431" y="1373"/>
                  </a:lnTo>
                  <a:lnTo>
                    <a:pt x="1505" y="1519"/>
                  </a:lnTo>
                  <a:lnTo>
                    <a:pt x="1615" y="1694"/>
                  </a:lnTo>
                  <a:lnTo>
                    <a:pt x="1688" y="1840"/>
                  </a:lnTo>
                  <a:lnTo>
                    <a:pt x="1762" y="2016"/>
                  </a:lnTo>
                  <a:lnTo>
                    <a:pt x="1872" y="2191"/>
                  </a:lnTo>
                  <a:lnTo>
                    <a:pt x="1945" y="2366"/>
                  </a:lnTo>
                  <a:lnTo>
                    <a:pt x="2055" y="2541"/>
                  </a:lnTo>
                  <a:lnTo>
                    <a:pt x="2128" y="2717"/>
                  </a:lnTo>
                  <a:lnTo>
                    <a:pt x="2202" y="2892"/>
                  </a:lnTo>
                  <a:lnTo>
                    <a:pt x="2312" y="3067"/>
                  </a:lnTo>
                  <a:lnTo>
                    <a:pt x="2385" y="3272"/>
                  </a:lnTo>
                  <a:lnTo>
                    <a:pt x="2495" y="3447"/>
                  </a:lnTo>
                  <a:lnTo>
                    <a:pt x="2569" y="3651"/>
                  </a:lnTo>
                  <a:lnTo>
                    <a:pt x="2642" y="3826"/>
                  </a:lnTo>
                  <a:lnTo>
                    <a:pt x="2752" y="4031"/>
                  </a:lnTo>
                  <a:lnTo>
                    <a:pt x="2826" y="4235"/>
                  </a:lnTo>
                  <a:lnTo>
                    <a:pt x="2936" y="4469"/>
                  </a:lnTo>
                  <a:lnTo>
                    <a:pt x="3009" y="4673"/>
                  </a:lnTo>
                  <a:lnTo>
                    <a:pt x="3119" y="4907"/>
                  </a:lnTo>
                  <a:lnTo>
                    <a:pt x="3193" y="5141"/>
                  </a:lnTo>
                  <a:lnTo>
                    <a:pt x="3266" y="5404"/>
                  </a:lnTo>
                  <a:lnTo>
                    <a:pt x="3376" y="5666"/>
                  </a:lnTo>
                  <a:lnTo>
                    <a:pt x="3449" y="5929"/>
                  </a:lnTo>
                  <a:lnTo>
                    <a:pt x="3559" y="6251"/>
                  </a:lnTo>
                  <a:lnTo>
                    <a:pt x="3633" y="6572"/>
                  </a:lnTo>
                  <a:lnTo>
                    <a:pt x="3706" y="6922"/>
                  </a:lnTo>
                  <a:lnTo>
                    <a:pt x="3816" y="7360"/>
                  </a:lnTo>
                  <a:lnTo>
                    <a:pt x="3890" y="7915"/>
                  </a:lnTo>
                </a:path>
              </a:pathLst>
            </a:custGeom>
            <a:noFill/>
            <a:ln w="2222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V="1">
            <a:off x="5704210" y="4955811"/>
            <a:ext cx="3228977" cy="952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6162952" y="3176615"/>
            <a:ext cx="1992652" cy="1"/>
          </a:xfrm>
          <a:prstGeom prst="straightConnector1">
            <a:avLst/>
          </a:prstGeom>
          <a:ln w="349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6" name="Object 9"/>
          <p:cNvGraphicFramePr>
            <a:graphicFrameLocks noChangeAspect="1"/>
          </p:cNvGraphicFramePr>
          <p:nvPr/>
        </p:nvGraphicFramePr>
        <p:xfrm>
          <a:off x="6678305" y="3187432"/>
          <a:ext cx="1049337" cy="431800"/>
        </p:xfrm>
        <a:graphic>
          <a:graphicData uri="http://schemas.openxmlformats.org/presentationml/2006/ole">
            <p:oleObj spid="_x0000_s108550" name="Equation" r:id="rId5" imgW="431640" imgH="177480" progId="Equation.3">
              <p:embed/>
            </p:oleObj>
          </a:graphicData>
        </a:graphic>
      </p:graphicFrame>
      <p:sp>
        <p:nvSpPr>
          <p:cNvPr id="34" name="Oval 33"/>
          <p:cNvSpPr/>
          <p:nvPr/>
        </p:nvSpPr>
        <p:spPr>
          <a:xfrm>
            <a:off x="7047915" y="2813538"/>
            <a:ext cx="16881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314050" y="2642380"/>
            <a:ext cx="16881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7831016" y="2640036"/>
            <a:ext cx="16881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01422" y="2920496"/>
            <a:ext cx="16881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8082951" y="2932138"/>
            <a:ext cx="16881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5434137" y="1236076"/>
            <a:ext cx="12250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Angular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support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5994857" y="4940394"/>
            <a:ext cx="2364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Viewing direction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1577699" y="1241356"/>
            <a:ext cx="21723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Near-constant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angular support</a:t>
            </a:r>
          </a:p>
        </p:txBody>
      </p:sp>
      <p:sp>
        <p:nvSpPr>
          <p:cNvPr id="175" name="Arc 174"/>
          <p:cNvSpPr/>
          <p:nvPr/>
        </p:nvSpPr>
        <p:spPr>
          <a:xfrm>
            <a:off x="1221268" y="3005869"/>
            <a:ext cx="2875596" cy="2976773"/>
          </a:xfrm>
          <a:prstGeom prst="arc">
            <a:avLst>
              <a:gd name="adj1" fmla="val 10919526"/>
              <a:gd name="adj2" fmla="val 0"/>
            </a:avLst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6" name="Group 102"/>
          <p:cNvGrpSpPr/>
          <p:nvPr/>
        </p:nvGrpSpPr>
        <p:grpSpPr>
          <a:xfrm>
            <a:off x="2436217" y="4351058"/>
            <a:ext cx="468665" cy="168371"/>
            <a:chOff x="7219950" y="4229100"/>
            <a:chExt cx="847725" cy="266700"/>
          </a:xfrm>
        </p:grpSpPr>
        <p:sp>
          <p:nvSpPr>
            <p:cNvPr id="177" name="Flowchart: Connector 176"/>
            <p:cNvSpPr/>
            <p:nvPr/>
          </p:nvSpPr>
          <p:spPr>
            <a:xfrm>
              <a:off x="7515225" y="4229100"/>
              <a:ext cx="247650" cy="266700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Flowchart: Terminator 177"/>
            <p:cNvSpPr/>
            <p:nvPr/>
          </p:nvSpPr>
          <p:spPr>
            <a:xfrm>
              <a:off x="7219950" y="4248150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lowchart: Terminator 178"/>
            <p:cNvSpPr/>
            <p:nvPr/>
          </p:nvSpPr>
          <p:spPr>
            <a:xfrm>
              <a:off x="7753350" y="4238625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057153" y="2410211"/>
            <a:ext cx="819217" cy="739626"/>
            <a:chOff x="1903541" y="3344100"/>
            <a:chExt cx="376325" cy="361258"/>
          </a:xfrm>
        </p:grpSpPr>
        <p:sp>
          <p:nvSpPr>
            <p:cNvPr id="181" name="Oval 18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82" name="Oval 18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83" name="Oval 18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84" name="Oval 18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85" name="Oval 18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86" name="Oval 18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87" name="Oval 18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88" name="Oval 18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89" name="Oval 18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2256094" y="2175884"/>
            <a:ext cx="696743" cy="618941"/>
            <a:chOff x="1903541" y="3344100"/>
            <a:chExt cx="376325" cy="361258"/>
          </a:xfrm>
        </p:grpSpPr>
        <p:sp>
          <p:nvSpPr>
            <p:cNvPr id="191" name="Oval 19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92" name="Oval 19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93" name="Oval 19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94" name="Oval 19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95" name="Oval 19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96" name="Oval 19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97" name="Oval 19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98" name="Oval 19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199" name="Oval 19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3386318" y="2410210"/>
            <a:ext cx="783980" cy="716723"/>
            <a:chOff x="1903541" y="3344100"/>
            <a:chExt cx="376325" cy="361258"/>
          </a:xfrm>
        </p:grpSpPr>
        <p:sp>
          <p:nvSpPr>
            <p:cNvPr id="201" name="Oval 200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02" name="Oval 201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03" name="Oval 202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04" name="Oval 203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05" name="Oval 204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06" name="Oval 20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07" name="Oval 20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208" name="Oval 20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09" name="Oval 20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627261" y="3332538"/>
            <a:ext cx="696743" cy="618941"/>
            <a:chOff x="1903541" y="3344100"/>
            <a:chExt cx="376325" cy="361258"/>
          </a:xfrm>
        </p:grpSpPr>
        <p:sp>
          <p:nvSpPr>
            <p:cNvPr id="213" name="Oval 212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14" name="Oval 213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15" name="Oval 214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16" name="Oval 215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17" name="Oval 216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18" name="Oval 217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19" name="Oval 218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220" name="Oval 219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21" name="Oval 220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4004727" y="3343109"/>
            <a:ext cx="696743" cy="618941"/>
            <a:chOff x="1903541" y="3344100"/>
            <a:chExt cx="376325" cy="361258"/>
          </a:xfrm>
        </p:grpSpPr>
        <p:sp>
          <p:nvSpPr>
            <p:cNvPr id="233" name="Oval 232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34" name="Oval 233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37" name="Oval 236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38" name="Oval 237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39" name="Oval 238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240" name="Oval 239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</a:endParaRPr>
            </a:p>
          </p:txBody>
        </p:sp>
        <p:sp>
          <p:nvSpPr>
            <p:cNvPr id="241" name="Oval 240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/>
      <p:bldP spid="15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46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Design with </a:t>
            </a:r>
            <a:r>
              <a:rPr lang="en-US" sz="4000" dirty="0" err="1" smtClean="0">
                <a:solidFill>
                  <a:srgbClr val="FFFF0D"/>
                </a:solidFill>
              </a:rPr>
              <a:t>lenslets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30200" y="1517650"/>
            <a:ext cx="4273550" cy="3136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Pie 90"/>
          <p:cNvSpPr/>
          <p:nvPr/>
        </p:nvSpPr>
        <p:spPr>
          <a:xfrm>
            <a:off x="1970539" y="2414637"/>
            <a:ext cx="996975" cy="1278669"/>
          </a:xfrm>
          <a:prstGeom prst="pie">
            <a:avLst>
              <a:gd name="adj1" fmla="val 10819882"/>
              <a:gd name="adj2" fmla="val 2159999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23850" y="4502150"/>
            <a:ext cx="4279900" cy="152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341402" y="3052709"/>
            <a:ext cx="1641088" cy="761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2979465" y="3052708"/>
            <a:ext cx="1613083" cy="698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/>
          <p:nvPr/>
        </p:nvCxnSpPr>
        <p:spPr>
          <a:xfrm>
            <a:off x="1971288" y="3082536"/>
            <a:ext cx="1013778" cy="0"/>
          </a:xfrm>
          <a:prstGeom prst="line">
            <a:avLst/>
          </a:prstGeom>
          <a:ln w="825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1971288" y="3082536"/>
            <a:ext cx="1013778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27025" y="2068458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n</a:t>
            </a:r>
            <a:endParaRPr lang="en-US" sz="4400" dirty="0"/>
          </a:p>
        </p:txBody>
      </p:sp>
      <p:sp>
        <p:nvSpPr>
          <p:cNvPr id="99" name="TextBox 98"/>
          <p:cNvSpPr txBox="1"/>
          <p:nvPr/>
        </p:nvSpPr>
        <p:spPr>
          <a:xfrm>
            <a:off x="612775" y="24605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00" name="TextBox 99"/>
          <p:cNvSpPr txBox="1"/>
          <p:nvPr/>
        </p:nvSpPr>
        <p:spPr>
          <a:xfrm>
            <a:off x="2174875" y="2219271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n</a:t>
            </a:r>
            <a:endParaRPr lang="en-US" sz="4400" dirty="0"/>
          </a:p>
        </p:txBody>
      </p:sp>
      <p:sp>
        <p:nvSpPr>
          <p:cNvPr id="101" name="TextBox 100"/>
          <p:cNvSpPr txBox="1"/>
          <p:nvPr/>
        </p:nvSpPr>
        <p:spPr>
          <a:xfrm>
            <a:off x="2466975" y="261932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2773316" y="2071634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R</a:t>
            </a:r>
            <a:endParaRPr lang="en-US" sz="4400" dirty="0"/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1981200" y="3354333"/>
            <a:ext cx="1026319" cy="3175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2251075" y="3257497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</a:t>
            </a:r>
            <a:endParaRPr lang="en-US" sz="4400" dirty="0"/>
          </a:p>
        </p:txBody>
      </p:sp>
      <p:cxnSp>
        <p:nvCxnSpPr>
          <p:cNvPr id="105" name="Straight Arrow Connector 104"/>
          <p:cNvCxnSpPr/>
          <p:nvPr/>
        </p:nvCxnSpPr>
        <p:spPr>
          <a:xfrm rot="5400000">
            <a:off x="3388315" y="3821674"/>
            <a:ext cx="1400614" cy="4792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3621629" y="3304949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u</a:t>
            </a:r>
            <a:endParaRPr lang="en-US" sz="4400" dirty="0"/>
          </a:p>
        </p:txBody>
      </p:sp>
      <p:sp>
        <p:nvSpPr>
          <p:cNvPr id="33" name="Rectangle 32"/>
          <p:cNvSpPr/>
          <p:nvPr/>
        </p:nvSpPr>
        <p:spPr>
          <a:xfrm>
            <a:off x="0" y="601300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C000"/>
                </a:solidFill>
              </a:rPr>
              <a:t>Lenslets</a:t>
            </a:r>
            <a:r>
              <a:rPr lang="en-US" sz="3200" dirty="0" smtClean="0">
                <a:solidFill>
                  <a:srgbClr val="FFC000"/>
                </a:solidFill>
              </a:rPr>
              <a:t> increase flexibility of the design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37150" y="3006725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</a:t>
            </a:r>
            <a:endParaRPr lang="en-US" sz="4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37150" y="4221163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32341" y="5041901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08575" y="1252539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99CCFF"/>
                </a:solidFill>
              </a:rPr>
              <a:t>d</a:t>
            </a:r>
            <a:endParaRPr lang="en-US" sz="4400" dirty="0">
              <a:solidFill>
                <a:srgbClr val="99CC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08575" y="1857375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99CCFF"/>
                </a:solidFill>
              </a:rPr>
              <a:t>u</a:t>
            </a:r>
            <a:endParaRPr lang="en-US" sz="4400" dirty="0">
              <a:solidFill>
                <a:srgbClr val="99CC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22900" y="339883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29250" y="462121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Text Box 107"/>
          <p:cNvSpPr txBox="1">
            <a:spLocks noChangeArrowheads="1"/>
          </p:cNvSpPr>
          <p:nvPr/>
        </p:nvSpPr>
        <p:spPr bwMode="auto">
          <a:xfrm>
            <a:off x="5889696" y="2991168"/>
            <a:ext cx="21208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Medium 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refractive index</a:t>
            </a:r>
          </a:p>
        </p:txBody>
      </p:sp>
      <p:sp>
        <p:nvSpPr>
          <p:cNvPr id="41" name="Text Box 107"/>
          <p:cNvSpPr txBox="1">
            <a:spLocks noChangeArrowheads="1"/>
          </p:cNvSpPr>
          <p:nvPr/>
        </p:nvSpPr>
        <p:spPr bwMode="auto">
          <a:xfrm>
            <a:off x="5889696" y="4245293"/>
            <a:ext cx="21208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Lenslet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refractive index</a:t>
            </a:r>
          </a:p>
        </p:txBody>
      </p:sp>
      <p:sp>
        <p:nvSpPr>
          <p:cNvPr id="42" name="Text Box 107"/>
          <p:cNvSpPr txBox="1">
            <a:spLocks noChangeArrowheads="1"/>
          </p:cNvSpPr>
          <p:nvPr/>
        </p:nvSpPr>
        <p:spPr bwMode="auto">
          <a:xfrm>
            <a:off x="5756346" y="5073968"/>
            <a:ext cx="23970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Lenslet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radius of curvature</a:t>
            </a:r>
          </a:p>
        </p:txBody>
      </p:sp>
      <p:sp>
        <p:nvSpPr>
          <p:cNvPr id="43" name="Text Box 107"/>
          <p:cNvSpPr txBox="1">
            <a:spLocks noChangeArrowheads="1"/>
          </p:cNvSpPr>
          <p:nvPr/>
        </p:nvSpPr>
        <p:spPr bwMode="auto">
          <a:xfrm>
            <a:off x="5861121" y="1476693"/>
            <a:ext cx="21208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99CCFF"/>
                </a:solidFill>
              </a:rPr>
              <a:t>Template width</a:t>
            </a:r>
          </a:p>
        </p:txBody>
      </p:sp>
      <p:sp>
        <p:nvSpPr>
          <p:cNvPr id="44" name="Text Box 107"/>
          <p:cNvSpPr txBox="1">
            <a:spLocks noChangeArrowheads="1"/>
          </p:cNvSpPr>
          <p:nvPr/>
        </p:nvSpPr>
        <p:spPr bwMode="auto">
          <a:xfrm>
            <a:off x="5861121" y="2095818"/>
            <a:ext cx="21208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99CCFF"/>
                </a:solidFill>
              </a:rPr>
              <a:t>Template height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1" y="1120775"/>
            <a:ext cx="2790824" cy="1895475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029200" y="1139825"/>
            <a:ext cx="2828925" cy="1876425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15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The next wave of micro platforms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38275" y="6480432"/>
            <a:ext cx="8187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92D050"/>
                </a:solidFill>
              </a:rPr>
              <a:t>Shoham</a:t>
            </a:r>
            <a:r>
              <a:rPr lang="en-US" sz="2000" dirty="0" smtClean="0">
                <a:solidFill>
                  <a:srgbClr val="92D050"/>
                </a:solidFill>
              </a:rPr>
              <a:t> et al. 2007, Wood 2008, </a:t>
            </a:r>
            <a:r>
              <a:rPr lang="en-US" sz="2000" dirty="0" err="1" smtClean="0">
                <a:solidFill>
                  <a:srgbClr val="92D050"/>
                </a:solidFill>
              </a:rPr>
              <a:t>Enikov</a:t>
            </a:r>
            <a:r>
              <a:rPr lang="en-US" sz="2000" dirty="0" smtClean="0">
                <a:solidFill>
                  <a:srgbClr val="92D050"/>
                </a:solidFill>
              </a:rPr>
              <a:t> et al. 2009, Lopez et al. 2009  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61821" y="3069809"/>
            <a:ext cx="1723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US" sz="2400" dirty="0" err="1" smtClean="0">
                <a:solidFill>
                  <a:srgbClr val="FFB953"/>
                </a:solidFill>
              </a:rPr>
              <a:t>Microrobots</a:t>
            </a:r>
            <a:endParaRPr lang="en-US" sz="2400" dirty="0" smtClean="0">
              <a:solidFill>
                <a:srgbClr val="FFB953"/>
              </a:solidFill>
            </a:endParaRPr>
          </a:p>
        </p:txBody>
      </p:sp>
      <p:pic>
        <p:nvPicPr>
          <p:cNvPr id="30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488" y="3678238"/>
            <a:ext cx="2799250" cy="1928812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31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74" y="3687763"/>
            <a:ext cx="2781301" cy="1909762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1588342" y="5590024"/>
            <a:ext cx="2176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US" sz="2400" dirty="0" smtClean="0">
                <a:solidFill>
                  <a:srgbClr val="FFB953"/>
                </a:solidFill>
              </a:rPr>
              <a:t>Medical devices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006121" y="5590024"/>
            <a:ext cx="2883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US" sz="2400" dirty="0" smtClean="0">
                <a:solidFill>
                  <a:srgbClr val="FFB953"/>
                </a:solidFill>
              </a:rPr>
              <a:t>Remote sensor nodes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>
            <a:stCxn id="33" idx="1"/>
          </p:cNvCxnSpPr>
          <p:nvPr/>
        </p:nvCxnSpPr>
        <p:spPr>
          <a:xfrm rot="10800000" flipV="1">
            <a:off x="1683094" y="3161224"/>
            <a:ext cx="1076020" cy="1349244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/>
          <p:cNvSpPr/>
          <p:nvPr/>
        </p:nvSpPr>
        <p:spPr>
          <a:xfrm rot="8825408" flipH="1" flipV="1">
            <a:off x="7015017" y="1883132"/>
            <a:ext cx="430548" cy="343096"/>
          </a:xfrm>
          <a:prstGeom prst="arc">
            <a:avLst>
              <a:gd name="adj1" fmla="val 18051177"/>
              <a:gd name="adj2" fmla="val 41756"/>
            </a:avLst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/>
          <p:cNvSpPr/>
          <p:nvPr/>
        </p:nvSpPr>
        <p:spPr>
          <a:xfrm rot="19413500" flipH="1" flipV="1">
            <a:off x="6891195" y="2318106"/>
            <a:ext cx="430548" cy="343096"/>
          </a:xfrm>
          <a:prstGeom prst="arc">
            <a:avLst>
              <a:gd name="adj1" fmla="val 18531181"/>
              <a:gd name="adj2" fmla="val 569089"/>
            </a:avLst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rot="5400000" flipH="1" flipV="1">
            <a:off x="6118416" y="2492241"/>
            <a:ext cx="1974390" cy="314134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1536919" y="3323527"/>
            <a:ext cx="1341307" cy="1070631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1120478" y="3780140"/>
            <a:ext cx="1343474" cy="220008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1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Two designs with identical </a:t>
            </a:r>
            <a:r>
              <a:rPr lang="en-US" sz="4000" dirty="0" err="1" smtClean="0">
                <a:solidFill>
                  <a:srgbClr val="FFFF0D"/>
                </a:solidFill>
              </a:rPr>
              <a:t>eFOV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42" name="Arc 41"/>
          <p:cNvSpPr/>
          <p:nvPr/>
        </p:nvSpPr>
        <p:spPr>
          <a:xfrm rot="7903018" flipH="1" flipV="1">
            <a:off x="1558594" y="4195214"/>
            <a:ext cx="425816" cy="346909"/>
          </a:xfrm>
          <a:prstGeom prst="arc">
            <a:avLst>
              <a:gd name="adj1" fmla="val 18662003"/>
              <a:gd name="adj2" fmla="val 23709"/>
            </a:avLst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endCxn id="14" idx="1"/>
          </p:cNvCxnSpPr>
          <p:nvPr/>
        </p:nvCxnSpPr>
        <p:spPr>
          <a:xfrm flipV="1">
            <a:off x="5848283" y="3645894"/>
            <a:ext cx="1106840" cy="840107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endCxn id="13" idx="3"/>
          </p:cNvCxnSpPr>
          <p:nvPr/>
        </p:nvCxnSpPr>
        <p:spPr>
          <a:xfrm rot="5400000" flipH="1" flipV="1">
            <a:off x="5546677" y="3929744"/>
            <a:ext cx="833363" cy="271060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712571" y="4489119"/>
            <a:ext cx="88768" cy="84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89470" y="3616229"/>
            <a:ext cx="1409419" cy="647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55123" y="3616229"/>
            <a:ext cx="1385367" cy="59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089268" y="3641564"/>
            <a:ext cx="870665" cy="0"/>
          </a:xfrm>
          <a:prstGeom prst="line">
            <a:avLst/>
          </a:prstGeom>
          <a:ln w="825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89268" y="3641564"/>
            <a:ext cx="870665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674396" y="4471128"/>
            <a:ext cx="3675715" cy="12944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rot="5400000" flipH="1" flipV="1">
            <a:off x="5895378" y="1873212"/>
            <a:ext cx="1933209" cy="1526886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93461" y="3131560"/>
            <a:ext cx="1409419" cy="647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759114" y="3131559"/>
            <a:ext cx="1385367" cy="59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893259" y="3156895"/>
            <a:ext cx="870665" cy="0"/>
          </a:xfrm>
          <a:prstGeom prst="line">
            <a:avLst/>
          </a:prstGeom>
          <a:ln w="825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2" idx="3"/>
          </p:cNvCxnSpPr>
          <p:nvPr/>
        </p:nvCxnSpPr>
        <p:spPr>
          <a:xfrm flipH="1">
            <a:off x="1683092" y="3163922"/>
            <a:ext cx="219788" cy="1409411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02927" y="4484775"/>
            <a:ext cx="3675715" cy="12944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 rot="16200000" flipH="1">
            <a:off x="6765260" y="4060666"/>
            <a:ext cx="797592" cy="2031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150821" y="3626507"/>
            <a:ext cx="1448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u’&lt; u</a:t>
            </a:r>
            <a:endParaRPr lang="en-US" sz="4400" dirty="0">
              <a:solidFill>
                <a:schemeClr val="bg1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rot="16200000" flipH="1">
            <a:off x="7319109" y="2940141"/>
            <a:ext cx="1304124" cy="11697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523479" y="2468085"/>
            <a:ext cx="573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u</a:t>
            </a:r>
            <a:endParaRPr lang="en-US" sz="4400" dirty="0">
              <a:solidFill>
                <a:schemeClr val="bg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893259" y="3156895"/>
            <a:ext cx="870665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e 16"/>
          <p:cNvSpPr/>
          <p:nvPr/>
        </p:nvSpPr>
        <p:spPr>
          <a:xfrm>
            <a:off x="6088625" y="3381653"/>
            <a:ext cx="856234" cy="467213"/>
          </a:xfrm>
          <a:prstGeom prst="pie">
            <a:avLst>
              <a:gd name="adj1" fmla="val 10819882"/>
              <a:gd name="adj2" fmla="val 2159999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65120" y="5395107"/>
            <a:ext cx="369459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200" dirty="0" smtClean="0">
                <a:solidFill>
                  <a:srgbClr val="FFB953"/>
                </a:solidFill>
              </a:rPr>
              <a:t>High volume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841034" y="5399499"/>
            <a:ext cx="369459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200" dirty="0" smtClean="0">
                <a:solidFill>
                  <a:srgbClr val="FFB953"/>
                </a:solidFill>
              </a:rPr>
              <a:t>High mass</a:t>
            </a:r>
          </a:p>
        </p:txBody>
      </p:sp>
      <p:sp>
        <p:nvSpPr>
          <p:cNvPr id="51" name="Freeform 50"/>
          <p:cNvSpPr/>
          <p:nvPr/>
        </p:nvSpPr>
        <p:spPr>
          <a:xfrm>
            <a:off x="1680805" y="3129119"/>
            <a:ext cx="1125822" cy="1368958"/>
          </a:xfrm>
          <a:custGeom>
            <a:avLst/>
            <a:gdLst>
              <a:gd name="connsiteX0" fmla="*/ 0 w 1125822"/>
              <a:gd name="connsiteY0" fmla="*/ 1368958 h 1368958"/>
              <a:gd name="connsiteX1" fmla="*/ 206136 w 1125822"/>
              <a:gd name="connsiteY1" fmla="*/ 0 h 1368958"/>
              <a:gd name="connsiteX2" fmla="*/ 1125822 w 1125822"/>
              <a:gd name="connsiteY2" fmla="*/ 0 h 1368958"/>
              <a:gd name="connsiteX3" fmla="*/ 52855 w 1125822"/>
              <a:gd name="connsiteY3" fmla="*/ 1368958 h 1368958"/>
              <a:gd name="connsiteX4" fmla="*/ 0 w 1125822"/>
              <a:gd name="connsiteY4" fmla="*/ 1368958 h 136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5822" h="1368958">
                <a:moveTo>
                  <a:pt x="0" y="1368958"/>
                </a:moveTo>
                <a:lnTo>
                  <a:pt x="206136" y="0"/>
                </a:lnTo>
                <a:lnTo>
                  <a:pt x="1125822" y="0"/>
                </a:lnTo>
                <a:lnTo>
                  <a:pt x="52855" y="1368958"/>
                </a:lnTo>
                <a:lnTo>
                  <a:pt x="0" y="1368958"/>
                </a:lnTo>
                <a:close/>
              </a:path>
            </a:pathLst>
          </a:cu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7155753" y="871234"/>
            <a:ext cx="1125822" cy="1368958"/>
          </a:xfrm>
          <a:custGeom>
            <a:avLst/>
            <a:gdLst>
              <a:gd name="connsiteX0" fmla="*/ 0 w 1125822"/>
              <a:gd name="connsiteY0" fmla="*/ 1368958 h 1368958"/>
              <a:gd name="connsiteX1" fmla="*/ 206136 w 1125822"/>
              <a:gd name="connsiteY1" fmla="*/ 0 h 1368958"/>
              <a:gd name="connsiteX2" fmla="*/ 1125822 w 1125822"/>
              <a:gd name="connsiteY2" fmla="*/ 0 h 1368958"/>
              <a:gd name="connsiteX3" fmla="*/ 52855 w 1125822"/>
              <a:gd name="connsiteY3" fmla="*/ 1368958 h 1368958"/>
              <a:gd name="connsiteX4" fmla="*/ 0 w 1125822"/>
              <a:gd name="connsiteY4" fmla="*/ 1368958 h 136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5822" h="1368958">
                <a:moveTo>
                  <a:pt x="0" y="1368958"/>
                </a:moveTo>
                <a:lnTo>
                  <a:pt x="206136" y="0"/>
                </a:lnTo>
                <a:lnTo>
                  <a:pt x="1125822" y="0"/>
                </a:lnTo>
                <a:lnTo>
                  <a:pt x="52855" y="1368958"/>
                </a:lnTo>
                <a:lnTo>
                  <a:pt x="0" y="1368958"/>
                </a:lnTo>
                <a:close/>
              </a:path>
            </a:pathLst>
          </a:cu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4672426" y="2256931"/>
            <a:ext cx="3652314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6200000" flipH="1">
            <a:off x="3158501" y="3837805"/>
            <a:ext cx="1304124" cy="11697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362871" y="3365749"/>
            <a:ext cx="573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u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70414" y="3113188"/>
            <a:ext cx="3689313" cy="1490525"/>
          </a:xfrm>
          <a:prstGeom prst="rect">
            <a:avLst/>
          </a:prstGeom>
          <a:solidFill>
            <a:schemeClr val="bg2">
              <a:lumMod val="7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666260" y="3610030"/>
            <a:ext cx="3689313" cy="982231"/>
          </a:xfrm>
          <a:prstGeom prst="rect">
            <a:avLst/>
          </a:prstGeom>
          <a:solidFill>
            <a:schemeClr val="bg2">
              <a:lumMod val="7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ie 69"/>
          <p:cNvSpPr/>
          <p:nvPr/>
        </p:nvSpPr>
        <p:spPr>
          <a:xfrm>
            <a:off x="6087731" y="3380759"/>
            <a:ext cx="856234" cy="467213"/>
          </a:xfrm>
          <a:prstGeom prst="pie">
            <a:avLst>
              <a:gd name="adj1" fmla="val 10819882"/>
              <a:gd name="adj2" fmla="val 21599999"/>
            </a:avLst>
          </a:prstGeom>
          <a:solidFill>
            <a:schemeClr val="accent3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76938" y="1945236"/>
            <a:ext cx="573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</a:t>
            </a:r>
            <a:endParaRPr lang="en-US" sz="4400" dirty="0">
              <a:solidFill>
                <a:schemeClr val="bg1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1799763" y="2839112"/>
            <a:ext cx="1026319" cy="3175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308969" y="1197303"/>
            <a:ext cx="573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</a:t>
            </a:r>
            <a:endParaRPr lang="en-US" sz="4400" dirty="0">
              <a:solidFill>
                <a:schemeClr val="bg1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6031794" y="2091179"/>
            <a:ext cx="1026319" cy="3175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3" grpId="0"/>
      <p:bldP spid="40" grpId="0"/>
      <p:bldP spid="41" grpId="0"/>
      <p:bldP spid="51" grpId="0" animBg="1"/>
      <p:bldP spid="51" grpId="1" animBg="1"/>
      <p:bldP spid="52" grpId="0" animBg="1"/>
      <p:bldP spid="52" grpId="1" animBg="1"/>
      <p:bldP spid="67" grpId="0"/>
      <p:bldP spid="68" grpId="0" animBg="1"/>
      <p:bldP spid="69" grpId="0" animBg="1"/>
      <p:bldP spid="70" grpId="0" animBg="1"/>
      <p:bldP spid="43" grpId="0"/>
      <p:bldP spid="4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46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Rich design space for trade-offs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30200" y="1517650"/>
            <a:ext cx="4273550" cy="3136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Pie 90"/>
          <p:cNvSpPr/>
          <p:nvPr/>
        </p:nvSpPr>
        <p:spPr>
          <a:xfrm>
            <a:off x="1970539" y="2414637"/>
            <a:ext cx="996975" cy="1278669"/>
          </a:xfrm>
          <a:prstGeom prst="pie">
            <a:avLst>
              <a:gd name="adj1" fmla="val 10819882"/>
              <a:gd name="adj2" fmla="val 2159999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23850" y="4502150"/>
            <a:ext cx="4279900" cy="152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341402" y="3052709"/>
            <a:ext cx="1641088" cy="761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2979465" y="3052708"/>
            <a:ext cx="1613083" cy="698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/>
          <p:nvPr/>
        </p:nvCxnSpPr>
        <p:spPr>
          <a:xfrm>
            <a:off x="1971288" y="3082536"/>
            <a:ext cx="1013778" cy="0"/>
          </a:xfrm>
          <a:prstGeom prst="line">
            <a:avLst/>
          </a:prstGeom>
          <a:ln w="825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1971288" y="3082536"/>
            <a:ext cx="1013778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27025" y="2068458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n</a:t>
            </a:r>
            <a:endParaRPr lang="en-US" sz="4400" dirty="0"/>
          </a:p>
        </p:txBody>
      </p:sp>
      <p:sp>
        <p:nvSpPr>
          <p:cNvPr id="99" name="TextBox 98"/>
          <p:cNvSpPr txBox="1"/>
          <p:nvPr/>
        </p:nvSpPr>
        <p:spPr>
          <a:xfrm>
            <a:off x="612775" y="24605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00" name="TextBox 99"/>
          <p:cNvSpPr txBox="1"/>
          <p:nvPr/>
        </p:nvSpPr>
        <p:spPr>
          <a:xfrm>
            <a:off x="2174875" y="2219271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n</a:t>
            </a:r>
            <a:endParaRPr lang="en-US" sz="4400" dirty="0"/>
          </a:p>
        </p:txBody>
      </p:sp>
      <p:sp>
        <p:nvSpPr>
          <p:cNvPr id="101" name="TextBox 100"/>
          <p:cNvSpPr txBox="1"/>
          <p:nvPr/>
        </p:nvSpPr>
        <p:spPr>
          <a:xfrm>
            <a:off x="2466975" y="261932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2773316" y="2071634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R</a:t>
            </a:r>
            <a:endParaRPr lang="en-US" sz="4400" dirty="0"/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1981200" y="3354333"/>
            <a:ext cx="1026319" cy="3175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2251075" y="3257497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</a:t>
            </a:r>
            <a:endParaRPr lang="en-US" sz="4400" dirty="0"/>
          </a:p>
        </p:txBody>
      </p:sp>
      <p:cxnSp>
        <p:nvCxnSpPr>
          <p:cNvPr id="105" name="Straight Arrow Connector 104"/>
          <p:cNvCxnSpPr/>
          <p:nvPr/>
        </p:nvCxnSpPr>
        <p:spPr>
          <a:xfrm rot="5400000">
            <a:off x="3388315" y="3821674"/>
            <a:ext cx="1400614" cy="4792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3621629" y="3304949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u</a:t>
            </a:r>
            <a:endParaRPr lang="en-US" sz="4400" dirty="0"/>
          </a:p>
        </p:txBody>
      </p:sp>
      <p:sp>
        <p:nvSpPr>
          <p:cNvPr id="43" name="TextBox 42"/>
          <p:cNvSpPr txBox="1"/>
          <p:nvPr/>
        </p:nvSpPr>
        <p:spPr>
          <a:xfrm>
            <a:off x="5137150" y="3006725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</a:t>
            </a:r>
            <a:endParaRPr lang="en-US" sz="4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37150" y="4221163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32341" y="5041901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08575" y="1252539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99CCFF"/>
                </a:solidFill>
              </a:rPr>
              <a:t>d</a:t>
            </a:r>
            <a:endParaRPr lang="en-US" sz="4400" dirty="0">
              <a:solidFill>
                <a:srgbClr val="99CC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08575" y="1857375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99CCFF"/>
                </a:solidFill>
              </a:rPr>
              <a:t>u</a:t>
            </a:r>
            <a:endParaRPr lang="en-US" sz="4400" dirty="0">
              <a:solidFill>
                <a:srgbClr val="99CC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22900" y="339883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29250" y="462121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Text Box 107"/>
          <p:cNvSpPr txBox="1">
            <a:spLocks noChangeArrowheads="1"/>
          </p:cNvSpPr>
          <p:nvPr/>
        </p:nvSpPr>
        <p:spPr bwMode="auto">
          <a:xfrm>
            <a:off x="5889696" y="2991168"/>
            <a:ext cx="21208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Medium 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refractive index</a:t>
            </a:r>
          </a:p>
        </p:txBody>
      </p:sp>
      <p:sp>
        <p:nvSpPr>
          <p:cNvPr id="51" name="Text Box 107"/>
          <p:cNvSpPr txBox="1">
            <a:spLocks noChangeArrowheads="1"/>
          </p:cNvSpPr>
          <p:nvPr/>
        </p:nvSpPr>
        <p:spPr bwMode="auto">
          <a:xfrm>
            <a:off x="5889696" y="4245293"/>
            <a:ext cx="21208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Lenslet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refractive index</a:t>
            </a:r>
          </a:p>
        </p:txBody>
      </p:sp>
      <p:sp>
        <p:nvSpPr>
          <p:cNvPr id="52" name="Text Box 107"/>
          <p:cNvSpPr txBox="1">
            <a:spLocks noChangeArrowheads="1"/>
          </p:cNvSpPr>
          <p:nvPr/>
        </p:nvSpPr>
        <p:spPr bwMode="auto">
          <a:xfrm>
            <a:off x="5756346" y="5073968"/>
            <a:ext cx="23970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Lenslet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radius of curvature</a:t>
            </a:r>
          </a:p>
        </p:txBody>
      </p:sp>
      <p:sp>
        <p:nvSpPr>
          <p:cNvPr id="53" name="Text Box 107"/>
          <p:cNvSpPr txBox="1">
            <a:spLocks noChangeArrowheads="1"/>
          </p:cNvSpPr>
          <p:nvPr/>
        </p:nvSpPr>
        <p:spPr bwMode="auto">
          <a:xfrm>
            <a:off x="5861121" y="1476693"/>
            <a:ext cx="21208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99CCFF"/>
                </a:solidFill>
              </a:rPr>
              <a:t>Template width</a:t>
            </a:r>
          </a:p>
        </p:txBody>
      </p:sp>
      <p:sp>
        <p:nvSpPr>
          <p:cNvPr id="54" name="Text Box 107"/>
          <p:cNvSpPr txBox="1">
            <a:spLocks noChangeArrowheads="1"/>
          </p:cNvSpPr>
          <p:nvPr/>
        </p:nvSpPr>
        <p:spPr bwMode="auto">
          <a:xfrm>
            <a:off x="5861121" y="2095818"/>
            <a:ext cx="21208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99CCFF"/>
                </a:solidFill>
              </a:rPr>
              <a:t>Template height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4775" name="Object 7"/>
          <p:cNvGraphicFramePr>
            <a:graphicFrameLocks noChangeAspect="1"/>
          </p:cNvGraphicFramePr>
          <p:nvPr/>
        </p:nvGraphicFramePr>
        <p:xfrm>
          <a:off x="5003800" y="3200400"/>
          <a:ext cx="3943350" cy="968048"/>
        </p:xfrm>
        <a:graphic>
          <a:graphicData uri="http://schemas.openxmlformats.org/presentationml/2006/ole">
            <p:oleObj spid="_x0000_s544775" name="Equation" r:id="rId3" imgW="4965480" imgH="1218960" progId="Equation.3">
              <p:embed/>
            </p:oleObj>
          </a:graphicData>
        </a:graphic>
      </p:graphicFrame>
      <p:sp>
        <p:nvSpPr>
          <p:cNvPr id="73" name="Rounded Rectangle 72"/>
          <p:cNvSpPr/>
          <p:nvPr/>
        </p:nvSpPr>
        <p:spPr>
          <a:xfrm>
            <a:off x="4552950" y="2997200"/>
            <a:ext cx="4483100" cy="1320800"/>
          </a:xfrm>
          <a:prstGeom prst="roundRect">
            <a:avLst/>
          </a:prstGeom>
          <a:solidFill>
            <a:schemeClr val="bg1">
              <a:lumMod val="7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5100" y="2085340"/>
            <a:ext cx="4273550" cy="3136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1945" y="2765688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37845" y="30562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47148" y="3609287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3506059" y="3967162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u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0" y="6066346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rgbClr val="FFC000"/>
                </a:solidFill>
              </a:rPr>
              <a:t>Use mass/volume equations for </a:t>
            </a:r>
            <a:r>
              <a:rPr lang="en-US" sz="3000" dirty="0" err="1" smtClean="0">
                <a:solidFill>
                  <a:srgbClr val="FFC000"/>
                </a:solidFill>
              </a:rPr>
              <a:t>cuboid</a:t>
            </a:r>
            <a:r>
              <a:rPr lang="en-US" sz="3000" dirty="0" smtClean="0">
                <a:solidFill>
                  <a:srgbClr val="FFC000"/>
                </a:solidFill>
              </a:rPr>
              <a:t> and spherical cap</a:t>
            </a:r>
            <a:endParaRPr lang="en-US" sz="3000" dirty="0">
              <a:solidFill>
                <a:srgbClr val="FFC000"/>
              </a:solidFill>
            </a:endParaRPr>
          </a:p>
        </p:txBody>
      </p:sp>
      <p:cxnSp>
        <p:nvCxnSpPr>
          <p:cNvPr id="23" name="Straight Connector 22"/>
          <p:cNvCxnSpPr>
            <a:endCxn id="6" idx="3"/>
          </p:cNvCxnSpPr>
          <p:nvPr/>
        </p:nvCxnSpPr>
        <p:spPr>
          <a:xfrm rot="10800000">
            <a:off x="1817390" y="3658500"/>
            <a:ext cx="1504930" cy="1477381"/>
          </a:xfrm>
          <a:prstGeom prst="line">
            <a:avLst/>
          </a:prstGeom>
          <a:ln w="28575">
            <a:solidFill>
              <a:srgbClr val="F4FB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V="1">
            <a:off x="2287909" y="4147188"/>
            <a:ext cx="1555747" cy="543557"/>
          </a:xfrm>
          <a:prstGeom prst="line">
            <a:avLst/>
          </a:prstGeom>
          <a:ln w="28575">
            <a:solidFill>
              <a:srgbClr val="F4FB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V="1">
            <a:off x="915035" y="2727325"/>
            <a:ext cx="1545592" cy="281942"/>
          </a:xfrm>
          <a:prstGeom prst="line">
            <a:avLst/>
          </a:prstGeom>
          <a:ln w="28575">
            <a:solidFill>
              <a:srgbClr val="F4FB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6200000" flipV="1">
            <a:off x="1397000" y="2275840"/>
            <a:ext cx="1549402" cy="1219202"/>
          </a:xfrm>
          <a:prstGeom prst="line">
            <a:avLst/>
          </a:prstGeom>
          <a:ln w="28575">
            <a:solidFill>
              <a:srgbClr val="F4FB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76302" y="3620399"/>
            <a:ext cx="1641088" cy="761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806188" y="3650226"/>
            <a:ext cx="1013778" cy="0"/>
          </a:xfrm>
          <a:prstGeom prst="line">
            <a:avLst/>
          </a:prstGeom>
          <a:ln w="825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806188" y="3650226"/>
            <a:ext cx="1013778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58750" y="5069840"/>
            <a:ext cx="4279900" cy="152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56176" y="3984254"/>
            <a:ext cx="1004934" cy="823966"/>
            <a:chOff x="1274716" y="1760484"/>
            <a:chExt cx="1004934" cy="823966"/>
          </a:xfrm>
        </p:grpSpPr>
        <p:sp>
          <p:nvSpPr>
            <p:cNvPr id="14" name="TextBox 13"/>
            <p:cNvSpPr txBox="1"/>
            <p:nvPr/>
          </p:nvSpPr>
          <p:spPr>
            <a:xfrm>
              <a:off x="1274716" y="1760484"/>
              <a:ext cx="54854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R</a:t>
              </a:r>
              <a:r>
                <a:rPr lang="en-US" sz="4400" dirty="0" smtClean="0"/>
                <a:t>,</a:t>
              </a:r>
              <a:endParaRPr lang="en-US" sz="4400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685925" y="1895421"/>
              <a:ext cx="542986" cy="629682"/>
              <a:chOff x="2174875" y="2358971"/>
              <a:chExt cx="542986" cy="62968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2174875" y="2358971"/>
                <a:ext cx="40107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n</a:t>
                </a:r>
                <a:endParaRPr lang="en-US" sz="32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416175" y="2619321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</p:grpSp>
        <p:sp>
          <p:nvSpPr>
            <p:cNvPr id="38" name="Double Bracket 37"/>
            <p:cNvSpPr/>
            <p:nvPr/>
          </p:nvSpPr>
          <p:spPr>
            <a:xfrm>
              <a:off x="1276350" y="1803400"/>
              <a:ext cx="1003300" cy="781050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 rot="10800000" flipV="1">
            <a:off x="1280160" y="3507740"/>
            <a:ext cx="980440" cy="683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1603965" y="4382287"/>
            <a:ext cx="1400614" cy="4792"/>
          </a:xfrm>
          <a:prstGeom prst="straightConnector1">
            <a:avLst/>
          </a:prstGeom>
          <a:ln w="22225">
            <a:solidFill>
              <a:schemeClr val="tx1">
                <a:alpha val="4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770923" y="3763273"/>
            <a:ext cx="1026319" cy="3175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2310673" y="5160273"/>
            <a:ext cx="1026319" cy="3175"/>
          </a:xfrm>
          <a:prstGeom prst="straightConnector1">
            <a:avLst/>
          </a:prstGeom>
          <a:ln w="22225"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682148" y="4606237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48" name="TextBox 47"/>
          <p:cNvSpPr txBox="1"/>
          <p:nvPr/>
        </p:nvSpPr>
        <p:spPr>
          <a:xfrm>
            <a:off x="1193165" y="2516768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49" name="TextBox 48"/>
          <p:cNvSpPr txBox="1"/>
          <p:nvPr/>
        </p:nvSpPr>
        <p:spPr>
          <a:xfrm>
            <a:off x="2141855" y="2516768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</a:t>
            </a:r>
            <a:endParaRPr lang="en-US" sz="3200" dirty="0"/>
          </a:p>
        </p:txBody>
      </p:sp>
      <p:cxnSp>
        <p:nvCxnSpPr>
          <p:cNvPr id="50" name="Straight Arrow Connector 49"/>
          <p:cNvCxnSpPr/>
          <p:nvPr/>
        </p:nvCxnSpPr>
        <p:spPr>
          <a:xfrm rot="16200000" flipH="1">
            <a:off x="3107282" y="2831692"/>
            <a:ext cx="1550564" cy="4732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3177495" y="4363237"/>
            <a:ext cx="1400614" cy="4792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479389" y="2538412"/>
            <a:ext cx="370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</a:t>
            </a:r>
            <a:endParaRPr lang="en-US" sz="3200" dirty="0"/>
          </a:p>
        </p:txBody>
      </p:sp>
      <p:cxnSp>
        <p:nvCxnSpPr>
          <p:cNvPr id="53" name="Straight Arrow Connector 52"/>
          <p:cNvCxnSpPr/>
          <p:nvPr/>
        </p:nvCxnSpPr>
        <p:spPr>
          <a:xfrm rot="5400000">
            <a:off x="974952" y="2031244"/>
            <a:ext cx="1163214" cy="14318"/>
          </a:xfrm>
          <a:prstGeom prst="straightConnector1">
            <a:avLst/>
          </a:prstGeom>
          <a:ln w="22225">
            <a:solidFill>
              <a:schemeClr val="bg1">
                <a:lumMod val="95000"/>
                <a:alpha val="4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e 3"/>
          <p:cNvSpPr/>
          <p:nvPr/>
        </p:nvSpPr>
        <p:spPr>
          <a:xfrm>
            <a:off x="1818139" y="3310890"/>
            <a:ext cx="996975" cy="626256"/>
          </a:xfrm>
          <a:prstGeom prst="pie">
            <a:avLst>
              <a:gd name="adj1" fmla="val 10819882"/>
              <a:gd name="adj2" fmla="val 2159999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1155065" y="2548255"/>
            <a:ext cx="1558292" cy="728982"/>
          </a:xfrm>
          <a:prstGeom prst="line">
            <a:avLst/>
          </a:prstGeom>
          <a:ln w="19050">
            <a:solidFill>
              <a:srgbClr val="F4FBB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rc 58"/>
          <p:cNvSpPr/>
          <p:nvPr/>
        </p:nvSpPr>
        <p:spPr>
          <a:xfrm flipH="1">
            <a:off x="1588770" y="3121660"/>
            <a:ext cx="933450" cy="990600"/>
          </a:xfrm>
          <a:prstGeom prst="arc">
            <a:avLst>
              <a:gd name="adj1" fmla="val 16200000"/>
              <a:gd name="adj2" fmla="val 21525138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14365" y="3620398"/>
            <a:ext cx="1613083" cy="698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c 59"/>
          <p:cNvSpPr/>
          <p:nvPr/>
        </p:nvSpPr>
        <p:spPr>
          <a:xfrm rot="20215068">
            <a:off x="1201418" y="1691641"/>
            <a:ext cx="825500" cy="990600"/>
          </a:xfrm>
          <a:prstGeom prst="arc">
            <a:avLst>
              <a:gd name="adj1" fmla="val 14851676"/>
              <a:gd name="adj2" fmla="val 17153415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 61"/>
          <p:cNvSpPr/>
          <p:nvPr/>
        </p:nvSpPr>
        <p:spPr>
          <a:xfrm rot="18103783">
            <a:off x="1004570" y="1568449"/>
            <a:ext cx="825500" cy="990600"/>
          </a:xfrm>
          <a:prstGeom prst="arc">
            <a:avLst>
              <a:gd name="adj1" fmla="val 15161657"/>
              <a:gd name="adj2" fmla="val 17416904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/>
          <p:cNvGrpSpPr/>
          <p:nvPr/>
        </p:nvGrpSpPr>
        <p:grpSpPr>
          <a:xfrm flipH="1">
            <a:off x="754380" y="1543050"/>
            <a:ext cx="800102" cy="565152"/>
            <a:chOff x="3429002" y="1123950"/>
            <a:chExt cx="895348" cy="565152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3448052" y="1466850"/>
              <a:ext cx="876298" cy="203202"/>
            </a:xfrm>
            <a:prstGeom prst="line">
              <a:avLst/>
            </a:prstGeom>
            <a:ln w="28575">
              <a:solidFill>
                <a:srgbClr val="F4FB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3429002" y="1123950"/>
              <a:ext cx="666748" cy="565152"/>
            </a:xfrm>
            <a:prstGeom prst="line">
              <a:avLst/>
            </a:prstGeom>
            <a:ln w="28575">
              <a:solidFill>
                <a:srgbClr val="F4FB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44770" name="Object 2"/>
          <p:cNvGraphicFramePr>
            <a:graphicFrameLocks noChangeAspect="1"/>
          </p:cNvGraphicFramePr>
          <p:nvPr/>
        </p:nvGraphicFramePr>
        <p:xfrm>
          <a:off x="1323975" y="3064510"/>
          <a:ext cx="307975" cy="431800"/>
        </p:xfrm>
        <a:graphic>
          <a:graphicData uri="http://schemas.openxmlformats.org/presentationml/2006/ole">
            <p:oleObj spid="_x0000_s544770" name="Equation" r:id="rId4" imgW="126720" imgH="177480" progId="Equation.3">
              <p:embed/>
            </p:oleObj>
          </a:graphicData>
        </a:graphic>
      </p:graphicFrame>
      <p:graphicFrame>
        <p:nvGraphicFramePr>
          <p:cNvPr id="544771" name="Object 3"/>
          <p:cNvGraphicFramePr>
            <a:graphicFrameLocks noChangeAspect="1"/>
          </p:cNvGraphicFramePr>
          <p:nvPr/>
        </p:nvGraphicFramePr>
        <p:xfrm>
          <a:off x="1691005" y="1599248"/>
          <a:ext cx="307975" cy="492125"/>
        </p:xfrm>
        <a:graphic>
          <a:graphicData uri="http://schemas.openxmlformats.org/presentationml/2006/ole">
            <p:oleObj spid="_x0000_s544771" name="Equation" r:id="rId5" imgW="126720" imgH="203040" progId="Equation.3">
              <p:embed/>
            </p:oleObj>
          </a:graphicData>
        </a:graphic>
      </p:graphicFrame>
      <p:graphicFrame>
        <p:nvGraphicFramePr>
          <p:cNvPr id="544772" name="Object 4"/>
          <p:cNvGraphicFramePr>
            <a:graphicFrameLocks noChangeAspect="1"/>
          </p:cNvGraphicFramePr>
          <p:nvPr/>
        </p:nvGraphicFramePr>
        <p:xfrm>
          <a:off x="427355" y="1428750"/>
          <a:ext cx="493713" cy="431800"/>
        </p:xfrm>
        <a:graphic>
          <a:graphicData uri="http://schemas.openxmlformats.org/presentationml/2006/ole">
            <p:oleObj spid="_x0000_s544772" name="Equation" r:id="rId6" imgW="203040" imgH="177480" progId="Equation.3">
              <p:embed/>
            </p:oleObj>
          </a:graphicData>
        </a:graphic>
      </p:graphicFrame>
      <p:sp>
        <p:nvSpPr>
          <p:cNvPr id="66" name="Text Box 107"/>
          <p:cNvSpPr txBox="1">
            <a:spLocks noChangeArrowheads="1"/>
          </p:cNvSpPr>
          <p:nvPr/>
        </p:nvSpPr>
        <p:spPr bwMode="auto">
          <a:xfrm>
            <a:off x="-632460" y="737718"/>
            <a:ext cx="26507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Angular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support</a:t>
            </a:r>
          </a:p>
        </p:txBody>
      </p:sp>
      <p:graphicFrame>
        <p:nvGraphicFramePr>
          <p:cNvPr id="544773" name="Object 5"/>
          <p:cNvGraphicFramePr>
            <a:graphicFrameLocks noChangeAspect="1"/>
          </p:cNvGraphicFramePr>
          <p:nvPr/>
        </p:nvGraphicFramePr>
        <p:xfrm>
          <a:off x="5154613" y="1814830"/>
          <a:ext cx="3217862" cy="1033463"/>
        </p:xfrm>
        <a:graphic>
          <a:graphicData uri="http://schemas.openxmlformats.org/presentationml/2006/ole">
            <p:oleObj spid="_x0000_s544773" name="Equation" r:id="rId7" imgW="3873240" imgH="1244520" progId="Equation.3">
              <p:embed/>
            </p:oleObj>
          </a:graphicData>
        </a:graphic>
      </p:graphicFrame>
      <p:graphicFrame>
        <p:nvGraphicFramePr>
          <p:cNvPr id="544776" name="Object 8"/>
          <p:cNvGraphicFramePr>
            <a:graphicFrameLocks noChangeAspect="1"/>
          </p:cNvGraphicFramePr>
          <p:nvPr/>
        </p:nvGraphicFramePr>
        <p:xfrm>
          <a:off x="4703763" y="4916488"/>
          <a:ext cx="4222750" cy="620712"/>
        </p:xfrm>
        <a:graphic>
          <a:graphicData uri="http://schemas.openxmlformats.org/presentationml/2006/ole">
            <p:oleObj spid="_x0000_s544776" name="Equation" r:id="rId8" imgW="3200400" imgH="469800" progId="Equation.3">
              <p:embed/>
            </p:oleObj>
          </a:graphicData>
        </a:graphic>
      </p:graphicFrame>
      <p:sp>
        <p:nvSpPr>
          <p:cNvPr id="71" name="Rounded Rectangle 70"/>
          <p:cNvSpPr/>
          <p:nvPr/>
        </p:nvSpPr>
        <p:spPr>
          <a:xfrm>
            <a:off x="4552950" y="1516380"/>
            <a:ext cx="4483100" cy="1320800"/>
          </a:xfrm>
          <a:prstGeom prst="roundRect">
            <a:avLst/>
          </a:prstGeom>
          <a:solidFill>
            <a:schemeClr val="bg1">
              <a:lumMod val="7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 Box 107"/>
          <p:cNvSpPr txBox="1">
            <a:spLocks noChangeArrowheads="1"/>
          </p:cNvSpPr>
          <p:nvPr/>
        </p:nvSpPr>
        <p:spPr bwMode="auto">
          <a:xfrm>
            <a:off x="4321517" y="1438758"/>
            <a:ext cx="17998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92D050"/>
                </a:solidFill>
              </a:rPr>
              <a:t>Lensless</a:t>
            </a:r>
            <a:endParaRPr 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74" name="Text Box 107"/>
          <p:cNvSpPr txBox="1">
            <a:spLocks noChangeArrowheads="1"/>
          </p:cNvSpPr>
          <p:nvPr/>
        </p:nvSpPr>
        <p:spPr bwMode="auto">
          <a:xfrm>
            <a:off x="4296117" y="2934818"/>
            <a:ext cx="17998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92D050"/>
                </a:solidFill>
              </a:rPr>
              <a:t>Lenslet</a:t>
            </a:r>
            <a:endParaRPr 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4552950" y="4489450"/>
            <a:ext cx="4483100" cy="1320800"/>
          </a:xfrm>
          <a:prstGeom prst="roundRect">
            <a:avLst/>
          </a:prstGeom>
          <a:solidFill>
            <a:schemeClr val="bg1">
              <a:lumMod val="7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 Box 107"/>
          <p:cNvSpPr txBox="1">
            <a:spLocks noChangeArrowheads="1"/>
          </p:cNvSpPr>
          <p:nvPr/>
        </p:nvSpPr>
        <p:spPr bwMode="auto">
          <a:xfrm>
            <a:off x="4448517" y="4427068"/>
            <a:ext cx="24158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Refractive slab</a:t>
            </a:r>
          </a:p>
        </p:txBody>
      </p:sp>
      <p:cxnSp>
        <p:nvCxnSpPr>
          <p:cNvPr id="84" name="Straight Arrow Connector 83"/>
          <p:cNvCxnSpPr/>
          <p:nvPr/>
        </p:nvCxnSpPr>
        <p:spPr>
          <a:xfrm rot="10800000">
            <a:off x="1409700" y="1859280"/>
            <a:ext cx="355600" cy="1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/>
        </p:nvSpPr>
        <p:spPr>
          <a:xfrm>
            <a:off x="0" y="734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Equations for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eFOV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46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FFFF0D"/>
                </a:solidFill>
              </a:rPr>
              <a:t>               Lookup table for (                     )  </a:t>
            </a:r>
            <a:endParaRPr lang="en-US" sz="4000" dirty="0">
              <a:solidFill>
                <a:srgbClr val="FFFF0D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6200000" flipV="1">
            <a:off x="3038476" y="2943225"/>
            <a:ext cx="2524125" cy="9525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 flipV="1">
            <a:off x="2047876" y="4200526"/>
            <a:ext cx="2257427" cy="1381124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305302" y="4191000"/>
            <a:ext cx="2876548" cy="600075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483076" y="4549259"/>
            <a:ext cx="904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Mass 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6769451" y="3911084"/>
            <a:ext cx="1139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Volume</a:t>
            </a:r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4483451" y="1682234"/>
            <a:ext cx="851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92D050"/>
                </a:solidFill>
              </a:rPr>
              <a:t>eFOV</a:t>
            </a:r>
            <a:endParaRPr lang="en-US" sz="2400" dirty="0"/>
          </a:p>
        </p:txBody>
      </p:sp>
      <p:sp>
        <p:nvSpPr>
          <p:cNvPr id="33" name="Rectangle 32"/>
          <p:cNvSpPr/>
          <p:nvPr/>
        </p:nvSpPr>
        <p:spPr>
          <a:xfrm>
            <a:off x="5622339" y="1673205"/>
            <a:ext cx="2338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“Max” projection</a:t>
            </a:r>
            <a:endParaRPr lang="en-US" sz="2400" dirty="0"/>
          </a:p>
        </p:txBody>
      </p:sp>
      <p:sp>
        <p:nvSpPr>
          <p:cNvPr id="11" name="Right Arrow 10"/>
          <p:cNvSpPr/>
          <p:nvPr/>
        </p:nvSpPr>
        <p:spPr>
          <a:xfrm rot="5400000">
            <a:off x="6051953" y="2278073"/>
            <a:ext cx="1331957" cy="1099396"/>
          </a:xfrm>
          <a:prstGeom prst="rightArrow">
            <a:avLst>
              <a:gd name="adj1" fmla="val 50000"/>
              <a:gd name="adj2" fmla="val 52079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17122" name="Object 2"/>
          <p:cNvGraphicFramePr>
            <a:graphicFrameLocks noChangeAspect="1"/>
          </p:cNvGraphicFramePr>
          <p:nvPr/>
        </p:nvGraphicFramePr>
        <p:xfrm>
          <a:off x="5357813" y="341313"/>
          <a:ext cx="2547937" cy="525462"/>
        </p:xfrm>
        <a:graphic>
          <a:graphicData uri="http://schemas.openxmlformats.org/presentationml/2006/ole">
            <p:oleObj spid="_x0000_s517122" name="Equation" r:id="rId3" imgW="118080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26"/>
          <p:cNvSpPr>
            <a:spLocks noChangeArrowheads="1"/>
          </p:cNvSpPr>
          <p:nvPr/>
        </p:nvSpPr>
        <p:spPr bwMode="auto">
          <a:xfrm rot="16200000">
            <a:off x="447083" y="3392602"/>
            <a:ext cx="10281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Volume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46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Max </a:t>
            </a:r>
            <a:r>
              <a:rPr lang="en-US" sz="4000" dirty="0" err="1" smtClean="0">
                <a:solidFill>
                  <a:srgbClr val="FFFF0D"/>
                </a:solidFill>
              </a:rPr>
              <a:t>eFOV</a:t>
            </a:r>
            <a:r>
              <a:rPr lang="en-US" sz="4000" dirty="0" smtClean="0">
                <a:solidFill>
                  <a:srgbClr val="FFFF0D"/>
                </a:solidFill>
              </a:rPr>
              <a:t> visualization of lookup table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flipH="1" flipV="1">
            <a:off x="1262063" y="2420938"/>
            <a:ext cx="4763" cy="2732088"/>
          </a:xfrm>
          <a:prstGeom prst="line">
            <a:avLst/>
          </a:prstGeom>
          <a:noFill/>
          <a:ln w="38100" cap="flat">
            <a:solidFill>
              <a:srgbClr val="391F6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H="1">
            <a:off x="1303338" y="2428875"/>
            <a:ext cx="1168400" cy="2684463"/>
          </a:xfrm>
          <a:prstGeom prst="line">
            <a:avLst/>
          </a:prstGeom>
          <a:noFill/>
          <a:ln w="38100" cap="flat">
            <a:solidFill>
              <a:srgbClr val="0074B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V="1">
            <a:off x="1266825" y="2420938"/>
            <a:ext cx="604838" cy="2732088"/>
          </a:xfrm>
          <a:prstGeom prst="line">
            <a:avLst/>
          </a:prstGeom>
          <a:noFill/>
          <a:ln w="38100" cap="flat">
            <a:solidFill>
              <a:srgbClr val="00507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V="1">
            <a:off x="1289050" y="2413000"/>
            <a:ext cx="1816100" cy="2711450"/>
          </a:xfrm>
          <a:prstGeom prst="line">
            <a:avLst/>
          </a:prstGeom>
          <a:noFill/>
          <a:ln w="38100" cap="flat">
            <a:solidFill>
              <a:srgbClr val="0089E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 flipV="1">
            <a:off x="2292350" y="2413000"/>
            <a:ext cx="1403350" cy="1590675"/>
          </a:xfrm>
          <a:prstGeom prst="line">
            <a:avLst/>
          </a:prstGeom>
          <a:noFill/>
          <a:ln w="38100" cap="flat">
            <a:solidFill>
              <a:srgbClr val="60BFF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7" name="Line 11"/>
          <p:cNvSpPr>
            <a:spLocks noChangeShapeType="1"/>
          </p:cNvSpPr>
          <p:nvPr/>
        </p:nvSpPr>
        <p:spPr bwMode="auto">
          <a:xfrm flipH="1">
            <a:off x="1284288" y="3981450"/>
            <a:ext cx="1027113" cy="1163638"/>
          </a:xfrm>
          <a:prstGeom prst="line">
            <a:avLst/>
          </a:prstGeom>
          <a:noFill/>
          <a:ln w="38100" cap="flat">
            <a:solidFill>
              <a:srgbClr val="60BFF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 flipH="1">
            <a:off x="1262063" y="2420938"/>
            <a:ext cx="3048000" cy="2749550"/>
          </a:xfrm>
          <a:prstGeom prst="line">
            <a:avLst/>
          </a:prstGeom>
          <a:noFill/>
          <a:ln w="38100" cap="flat">
            <a:solidFill>
              <a:srgbClr val="60BFF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 flipH="1">
            <a:off x="1308100" y="2895600"/>
            <a:ext cx="2960688" cy="2252663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H="1">
            <a:off x="1281113" y="3436938"/>
            <a:ext cx="3028950" cy="1733550"/>
          </a:xfrm>
          <a:prstGeom prst="line">
            <a:avLst/>
          </a:prstGeom>
          <a:noFill/>
          <a:ln w="38100" cap="flat">
            <a:solidFill>
              <a:srgbClr val="E9556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 flipH="1">
            <a:off x="1281113" y="4049713"/>
            <a:ext cx="3028950" cy="1120775"/>
          </a:xfrm>
          <a:prstGeom prst="line">
            <a:avLst/>
          </a:prstGeom>
          <a:noFill/>
          <a:ln w="38100" cap="flat">
            <a:solidFill>
              <a:srgbClr val="F48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H="1">
            <a:off x="1281113" y="4394200"/>
            <a:ext cx="3028950" cy="776288"/>
          </a:xfrm>
          <a:prstGeom prst="line">
            <a:avLst/>
          </a:prstGeom>
          <a:noFill/>
          <a:ln w="38100" cap="flat">
            <a:solidFill>
              <a:srgbClr val="F2AE6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 flipH="1">
            <a:off x="1281113" y="4935538"/>
            <a:ext cx="3028950" cy="234950"/>
          </a:xfrm>
          <a:prstGeom prst="line">
            <a:avLst/>
          </a:prstGeom>
          <a:noFill/>
          <a:ln w="38100" cap="flat">
            <a:solidFill>
              <a:srgbClr val="FDC8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 flipH="1">
            <a:off x="1281113" y="3797300"/>
            <a:ext cx="3028950" cy="1373188"/>
          </a:xfrm>
          <a:prstGeom prst="line">
            <a:avLst/>
          </a:prstGeom>
          <a:noFill/>
          <a:ln w="38100" cap="flat">
            <a:solidFill>
              <a:srgbClr val="EF6C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 flipH="1">
            <a:off x="1281113" y="4203700"/>
            <a:ext cx="3028950" cy="966788"/>
          </a:xfrm>
          <a:prstGeom prst="line">
            <a:avLst/>
          </a:prstGeom>
          <a:noFill/>
          <a:ln w="38100" cap="flat">
            <a:solidFill>
              <a:srgbClr val="F99F6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02" name="Rectangle 26"/>
          <p:cNvSpPr>
            <a:spLocks noChangeArrowheads="1"/>
          </p:cNvSpPr>
          <p:nvPr/>
        </p:nvSpPr>
        <p:spPr bwMode="auto">
          <a:xfrm>
            <a:off x="2381250" y="5268913"/>
            <a:ext cx="7357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Mass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1157288" y="2201863"/>
            <a:ext cx="34925" cy="30210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04" name="Freeform 28"/>
          <p:cNvSpPr>
            <a:spLocks/>
          </p:cNvSpPr>
          <p:nvPr/>
        </p:nvSpPr>
        <p:spPr bwMode="auto">
          <a:xfrm>
            <a:off x="1069975" y="2163763"/>
            <a:ext cx="119063" cy="158750"/>
          </a:xfrm>
          <a:custGeom>
            <a:avLst/>
            <a:gdLst/>
            <a:ahLst/>
            <a:cxnLst>
              <a:cxn ang="0">
                <a:pos x="75" y="0"/>
              </a:cxn>
              <a:cxn ang="0">
                <a:pos x="57" y="0"/>
              </a:cxn>
              <a:cxn ang="0">
                <a:pos x="0" y="88"/>
              </a:cxn>
              <a:cxn ang="0">
                <a:pos x="19" y="100"/>
              </a:cxn>
              <a:cxn ang="0">
                <a:pos x="75" y="12"/>
              </a:cxn>
              <a:cxn ang="0">
                <a:pos x="57" y="12"/>
              </a:cxn>
              <a:cxn ang="0">
                <a:pos x="75" y="0"/>
              </a:cxn>
            </a:cxnLst>
            <a:rect l="0" t="0" r="r" b="b"/>
            <a:pathLst>
              <a:path w="75" h="100">
                <a:moveTo>
                  <a:pt x="75" y="0"/>
                </a:moveTo>
                <a:lnTo>
                  <a:pt x="57" y="0"/>
                </a:lnTo>
                <a:lnTo>
                  <a:pt x="0" y="88"/>
                </a:lnTo>
                <a:lnTo>
                  <a:pt x="19" y="100"/>
                </a:lnTo>
                <a:lnTo>
                  <a:pt x="75" y="12"/>
                </a:lnTo>
                <a:lnTo>
                  <a:pt x="57" y="12"/>
                </a:lnTo>
                <a:lnTo>
                  <a:pt x="75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06" name="Freeform 30"/>
          <p:cNvSpPr>
            <a:spLocks/>
          </p:cNvSpPr>
          <p:nvPr/>
        </p:nvSpPr>
        <p:spPr bwMode="auto">
          <a:xfrm>
            <a:off x="1160463" y="2163763"/>
            <a:ext cx="119063" cy="158750"/>
          </a:xfrm>
          <a:custGeom>
            <a:avLst/>
            <a:gdLst/>
            <a:ahLst/>
            <a:cxnLst>
              <a:cxn ang="0">
                <a:pos x="66" y="94"/>
              </a:cxn>
              <a:cxn ang="0">
                <a:pos x="75" y="88"/>
              </a:cxn>
              <a:cxn ang="0">
                <a:pos x="18" y="0"/>
              </a:cxn>
              <a:cxn ang="0">
                <a:pos x="0" y="12"/>
              </a:cxn>
              <a:cxn ang="0">
                <a:pos x="56" y="100"/>
              </a:cxn>
              <a:cxn ang="0">
                <a:pos x="66" y="94"/>
              </a:cxn>
            </a:cxnLst>
            <a:rect l="0" t="0" r="r" b="b"/>
            <a:pathLst>
              <a:path w="75" h="100">
                <a:moveTo>
                  <a:pt x="66" y="94"/>
                </a:moveTo>
                <a:lnTo>
                  <a:pt x="75" y="88"/>
                </a:lnTo>
                <a:lnTo>
                  <a:pt x="18" y="0"/>
                </a:lnTo>
                <a:lnTo>
                  <a:pt x="0" y="12"/>
                </a:lnTo>
                <a:lnTo>
                  <a:pt x="56" y="100"/>
                </a:lnTo>
                <a:lnTo>
                  <a:pt x="66" y="9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1174750" y="5200650"/>
            <a:ext cx="3336925" cy="34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08" name="Freeform 32"/>
          <p:cNvSpPr>
            <a:spLocks/>
          </p:cNvSpPr>
          <p:nvPr/>
        </p:nvSpPr>
        <p:spPr bwMode="auto">
          <a:xfrm>
            <a:off x="4389438" y="5113338"/>
            <a:ext cx="158750" cy="119063"/>
          </a:xfrm>
          <a:custGeom>
            <a:avLst/>
            <a:gdLst/>
            <a:ahLst/>
            <a:cxnLst>
              <a:cxn ang="0">
                <a:pos x="100" y="75"/>
              </a:cxn>
              <a:cxn ang="0">
                <a:pos x="100" y="57"/>
              </a:cxn>
              <a:cxn ang="0">
                <a:pos x="12" y="0"/>
              </a:cxn>
              <a:cxn ang="0">
                <a:pos x="0" y="19"/>
              </a:cxn>
              <a:cxn ang="0">
                <a:pos x="87" y="75"/>
              </a:cxn>
              <a:cxn ang="0">
                <a:pos x="87" y="57"/>
              </a:cxn>
              <a:cxn ang="0">
                <a:pos x="100" y="75"/>
              </a:cxn>
            </a:cxnLst>
            <a:rect l="0" t="0" r="r" b="b"/>
            <a:pathLst>
              <a:path w="100" h="75">
                <a:moveTo>
                  <a:pt x="100" y="75"/>
                </a:moveTo>
                <a:lnTo>
                  <a:pt x="100" y="57"/>
                </a:lnTo>
                <a:lnTo>
                  <a:pt x="12" y="0"/>
                </a:lnTo>
                <a:lnTo>
                  <a:pt x="0" y="19"/>
                </a:lnTo>
                <a:lnTo>
                  <a:pt x="87" y="75"/>
                </a:lnTo>
                <a:lnTo>
                  <a:pt x="87" y="57"/>
                </a:lnTo>
                <a:lnTo>
                  <a:pt x="100" y="7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09" name="Freeform 33"/>
          <p:cNvSpPr>
            <a:spLocks/>
          </p:cNvSpPr>
          <p:nvPr/>
        </p:nvSpPr>
        <p:spPr bwMode="auto">
          <a:xfrm>
            <a:off x="4548188" y="5203825"/>
            <a:ext cx="22225" cy="28575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14" y="9"/>
              </a:cxn>
              <a:cxn ang="0">
                <a:pos x="0" y="0"/>
              </a:cxn>
              <a:cxn ang="0">
                <a:pos x="0" y="18"/>
              </a:cxn>
            </a:cxnLst>
            <a:rect l="0" t="0" r="r" b="b"/>
            <a:pathLst>
              <a:path w="14" h="18">
                <a:moveTo>
                  <a:pt x="0" y="18"/>
                </a:moveTo>
                <a:lnTo>
                  <a:pt x="14" y="9"/>
                </a:lnTo>
                <a:lnTo>
                  <a:pt x="0" y="0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10" name="Freeform 34"/>
          <p:cNvSpPr>
            <a:spLocks/>
          </p:cNvSpPr>
          <p:nvPr/>
        </p:nvSpPr>
        <p:spPr bwMode="auto">
          <a:xfrm>
            <a:off x="4389438" y="5203825"/>
            <a:ext cx="158750" cy="119063"/>
          </a:xfrm>
          <a:custGeom>
            <a:avLst/>
            <a:gdLst/>
            <a:ahLst/>
            <a:cxnLst>
              <a:cxn ang="0">
                <a:pos x="6" y="66"/>
              </a:cxn>
              <a:cxn ang="0">
                <a:pos x="12" y="75"/>
              </a:cxn>
              <a:cxn ang="0">
                <a:pos x="100" y="18"/>
              </a:cxn>
              <a:cxn ang="0">
                <a:pos x="87" y="0"/>
              </a:cxn>
              <a:cxn ang="0">
                <a:pos x="0" y="56"/>
              </a:cxn>
              <a:cxn ang="0">
                <a:pos x="6" y="66"/>
              </a:cxn>
            </a:cxnLst>
            <a:rect l="0" t="0" r="r" b="b"/>
            <a:pathLst>
              <a:path w="100" h="75">
                <a:moveTo>
                  <a:pt x="6" y="66"/>
                </a:moveTo>
                <a:lnTo>
                  <a:pt x="12" y="75"/>
                </a:lnTo>
                <a:lnTo>
                  <a:pt x="100" y="18"/>
                </a:lnTo>
                <a:lnTo>
                  <a:pt x="87" y="0"/>
                </a:lnTo>
                <a:lnTo>
                  <a:pt x="0" y="56"/>
                </a:lnTo>
                <a:lnTo>
                  <a:pt x="6" y="6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11" name="Rectangle 35"/>
          <p:cNvSpPr>
            <a:spLocks noChangeArrowheads="1"/>
          </p:cNvSpPr>
          <p:nvPr/>
        </p:nvSpPr>
        <p:spPr bwMode="auto">
          <a:xfrm>
            <a:off x="1162050" y="1174750"/>
            <a:ext cx="3028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Maximum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eFOV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 (deg)</a:t>
            </a:r>
          </a:p>
        </p:txBody>
      </p:sp>
      <p:sp>
        <p:nvSpPr>
          <p:cNvPr id="50212" name="Rectangle 36"/>
          <p:cNvSpPr>
            <a:spLocks noChangeArrowheads="1"/>
          </p:cNvSpPr>
          <p:nvPr/>
        </p:nvSpPr>
        <p:spPr bwMode="auto">
          <a:xfrm>
            <a:off x="1128713" y="5268913"/>
            <a:ext cx="171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50213" name="Rectangle 37"/>
          <p:cNvSpPr>
            <a:spLocks noChangeArrowheads="1"/>
          </p:cNvSpPr>
          <p:nvPr/>
        </p:nvSpPr>
        <p:spPr bwMode="auto">
          <a:xfrm>
            <a:off x="3727450" y="5268913"/>
            <a:ext cx="6860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1000</a:t>
            </a:r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936625" y="5075238"/>
            <a:ext cx="171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50215" name="Rectangle 39"/>
          <p:cNvSpPr>
            <a:spLocks noChangeArrowheads="1"/>
          </p:cNvSpPr>
          <p:nvPr/>
        </p:nvSpPr>
        <p:spPr bwMode="auto">
          <a:xfrm>
            <a:off x="377825" y="2284413"/>
            <a:ext cx="6860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1000</a:t>
            </a:r>
          </a:p>
        </p:txBody>
      </p:sp>
      <p:sp>
        <p:nvSpPr>
          <p:cNvPr id="50247" name="Rectangle 71"/>
          <p:cNvSpPr>
            <a:spLocks noChangeArrowheads="1"/>
          </p:cNvSpPr>
          <p:nvPr/>
        </p:nvSpPr>
        <p:spPr bwMode="auto">
          <a:xfrm>
            <a:off x="4438650" y="5267325"/>
            <a:ext cx="428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mg</a:t>
            </a:r>
          </a:p>
        </p:txBody>
      </p:sp>
      <p:sp>
        <p:nvSpPr>
          <p:cNvPr id="50248" name="Rectangle 72"/>
          <p:cNvSpPr>
            <a:spLocks noChangeArrowheads="1"/>
          </p:cNvSpPr>
          <p:nvPr/>
        </p:nvSpPr>
        <p:spPr bwMode="auto">
          <a:xfrm>
            <a:off x="504825" y="2557463"/>
            <a:ext cx="5129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mm</a:t>
            </a:r>
          </a:p>
        </p:txBody>
      </p:sp>
      <p:sp>
        <p:nvSpPr>
          <p:cNvPr id="50249" name="Rectangle 73"/>
          <p:cNvSpPr>
            <a:spLocks noChangeArrowheads="1"/>
          </p:cNvSpPr>
          <p:nvPr/>
        </p:nvSpPr>
        <p:spPr bwMode="auto">
          <a:xfrm>
            <a:off x="968375" y="2633663"/>
            <a:ext cx="93663" cy="9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rgbClr val="24211D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0250" name="Picture 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00" y="1639888"/>
            <a:ext cx="2911475" cy="9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251" name="Rectangle 75"/>
          <p:cNvSpPr>
            <a:spLocks noChangeArrowheads="1"/>
          </p:cNvSpPr>
          <p:nvPr/>
        </p:nvSpPr>
        <p:spPr bwMode="auto">
          <a:xfrm>
            <a:off x="892175" y="1482725"/>
            <a:ext cx="171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0252" name="Rectangle 76"/>
          <p:cNvSpPr>
            <a:spLocks noChangeArrowheads="1"/>
          </p:cNvSpPr>
          <p:nvPr/>
        </p:nvSpPr>
        <p:spPr bwMode="auto">
          <a:xfrm>
            <a:off x="4083050" y="1476375"/>
            <a:ext cx="5145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145</a:t>
            </a:r>
          </a:p>
        </p:txBody>
      </p:sp>
      <p:sp>
        <p:nvSpPr>
          <p:cNvPr id="50253" name="Rectangle 77"/>
          <p:cNvSpPr>
            <a:spLocks noChangeArrowheads="1"/>
          </p:cNvSpPr>
          <p:nvPr/>
        </p:nvSpPr>
        <p:spPr bwMode="auto">
          <a:xfrm>
            <a:off x="4129088" y="3065463"/>
            <a:ext cx="5145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145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5041900" y="2247900"/>
            <a:ext cx="3467100" cy="2527300"/>
            <a:chOff x="323850" y="1517650"/>
            <a:chExt cx="4279900" cy="3136900"/>
          </a:xfrm>
        </p:grpSpPr>
        <p:sp>
          <p:nvSpPr>
            <p:cNvPr id="85" name="Rectangle 84"/>
            <p:cNvSpPr/>
            <p:nvPr/>
          </p:nvSpPr>
          <p:spPr>
            <a:xfrm>
              <a:off x="330200" y="1517650"/>
              <a:ext cx="4273550" cy="31369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Pie 85"/>
            <p:cNvSpPr/>
            <p:nvPr/>
          </p:nvSpPr>
          <p:spPr>
            <a:xfrm>
              <a:off x="1970539" y="2414637"/>
              <a:ext cx="996975" cy="1278669"/>
            </a:xfrm>
            <a:prstGeom prst="pie">
              <a:avLst>
                <a:gd name="adj1" fmla="val 10819882"/>
                <a:gd name="adj2" fmla="val 2159999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23850" y="4502150"/>
              <a:ext cx="4279900" cy="152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41402" y="3052709"/>
              <a:ext cx="1641088" cy="761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979465" y="3052708"/>
              <a:ext cx="1613083" cy="6984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1971288" y="3082536"/>
              <a:ext cx="1013778" cy="0"/>
            </a:xfrm>
            <a:prstGeom prst="line">
              <a:avLst/>
            </a:prstGeom>
            <a:ln w="825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971288" y="3082536"/>
              <a:ext cx="1013778" cy="0"/>
            </a:xfrm>
            <a:prstGeom prst="line">
              <a:avLst/>
            </a:prstGeom>
            <a:ln w="825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7025" y="2068458"/>
              <a:ext cx="526757" cy="802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n</a:t>
              </a:r>
              <a:endParaRPr lang="en-US" sz="36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12775" y="2460571"/>
              <a:ext cx="372411" cy="458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174875" y="2219271"/>
              <a:ext cx="526757" cy="802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n</a:t>
              </a:r>
              <a:endParaRPr lang="en-US" sz="36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466975" y="2619321"/>
              <a:ext cx="372411" cy="458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773317" y="2071634"/>
              <a:ext cx="536650" cy="802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R</a:t>
              </a:r>
              <a:endParaRPr lang="en-US" sz="3600" dirty="0"/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flipV="1">
              <a:off x="1981200" y="3354333"/>
              <a:ext cx="1026319" cy="317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2251075" y="3257497"/>
              <a:ext cx="526757" cy="802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d</a:t>
              </a:r>
              <a:endParaRPr lang="en-US" sz="3600" dirty="0"/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 rot="5400000">
              <a:off x="3388315" y="3821674"/>
              <a:ext cx="1400614" cy="4792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3621630" y="3304949"/>
              <a:ext cx="526757" cy="802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u</a:t>
              </a:r>
              <a:endParaRPr lang="en-US" sz="3600" dirty="0"/>
            </a:p>
          </p:txBody>
        </p:sp>
      </p:grpSp>
      <p:cxnSp>
        <p:nvCxnSpPr>
          <p:cNvPr id="68" name="Straight Arrow Connector 67"/>
          <p:cNvCxnSpPr/>
          <p:nvPr/>
        </p:nvCxnSpPr>
        <p:spPr>
          <a:xfrm rot="10800000">
            <a:off x="3854450" y="3251200"/>
            <a:ext cx="292100" cy="31750"/>
          </a:xfrm>
          <a:prstGeom prst="straightConnector1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2" grpId="0" animBg="1"/>
      <p:bldP spid="50183" grpId="0" animBg="1"/>
      <p:bldP spid="50184" grpId="0" animBg="1"/>
      <p:bldP spid="50185" grpId="0" animBg="1"/>
      <p:bldP spid="50186" grpId="0" animBg="1"/>
      <p:bldP spid="50186" grpId="1" animBg="1"/>
      <p:bldP spid="50187" grpId="0" animBg="1"/>
      <p:bldP spid="50188" grpId="0" animBg="1"/>
      <p:bldP spid="50189" grpId="0" animBg="1"/>
      <p:bldP spid="50190" grpId="0" animBg="1"/>
      <p:bldP spid="50191" grpId="0" animBg="1"/>
      <p:bldP spid="50192" grpId="0" animBg="1"/>
      <p:bldP spid="50193" grpId="0" animBg="1"/>
      <p:bldP spid="50194" grpId="0" animBg="1"/>
      <p:bldP spid="50195" grpId="0" animBg="1"/>
      <p:bldP spid="50211" grpId="0"/>
      <p:bldP spid="50251" grpId="0"/>
      <p:bldP spid="50252" grpId="0"/>
      <p:bldP spid="50253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Milli</a:t>
            </a:r>
            <a:r>
              <a:rPr lang="en-US" dirty="0" smtClean="0">
                <a:solidFill>
                  <a:srgbClr val="FFFF00"/>
                </a:solidFill>
              </a:rPr>
              <a:t>-scale prototypes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and applications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591" y="1528763"/>
            <a:ext cx="292417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ounded Rectangle 19"/>
          <p:cNvSpPr/>
          <p:nvPr/>
        </p:nvSpPr>
        <p:spPr>
          <a:xfrm>
            <a:off x="603543" y="2191796"/>
            <a:ext cx="1215677" cy="798118"/>
          </a:xfrm>
          <a:prstGeom prst="roundRect">
            <a:avLst/>
          </a:prstGeom>
          <a:solidFill>
            <a:schemeClr val="bg1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59111" y="3862196"/>
            <a:ext cx="2685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cs typeface="Times New Roman" pitchFamily="18" charset="0"/>
              </a:rPr>
              <a:t>Camera and holders</a:t>
            </a:r>
            <a:endParaRPr lang="en-US" sz="24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0644" y="3842424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cs typeface="Times New Roman" pitchFamily="18" charset="0"/>
              </a:rPr>
              <a:t>Baffles</a:t>
            </a:r>
            <a:endParaRPr lang="en-US" sz="24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783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Prototype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5558" y="1156991"/>
            <a:ext cx="2405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cs typeface="Times New Roman" pitchFamily="18" charset="0"/>
              </a:rPr>
              <a:t>Array of elements</a:t>
            </a:r>
            <a:endParaRPr lang="en-US" sz="24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pic>
        <p:nvPicPr>
          <p:cNvPr id="1607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2669" y="2009775"/>
            <a:ext cx="114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rot="5400000">
            <a:off x="6395775" y="1719360"/>
            <a:ext cx="748731" cy="45326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3357" y="2147888"/>
            <a:ext cx="12858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rot="16200000" flipH="1">
            <a:off x="1388029" y="2619377"/>
            <a:ext cx="561974" cy="9526"/>
          </a:xfrm>
          <a:prstGeom prst="straightConnector1">
            <a:avLst/>
          </a:prstGeom>
          <a:ln w="539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5952" y="2392171"/>
            <a:ext cx="853119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  <a:cs typeface="Times New Roman" pitchFamily="18" charset="0"/>
              </a:rPr>
              <a:t>~5mm</a:t>
            </a:r>
            <a:endParaRPr lang="en-US" sz="2000" dirty="0">
              <a:solidFill>
                <a:srgbClr val="FFC000"/>
              </a:solidFill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446" y="2010863"/>
            <a:ext cx="1146019" cy="118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rot="16200000" flipH="1">
            <a:off x="6873601" y="1712210"/>
            <a:ext cx="692610" cy="446276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jkoppal.ADMIN\Desktop\fortodd\tsce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138" y="1939097"/>
            <a:ext cx="3075840" cy="2455401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grpSp>
        <p:nvGrpSpPr>
          <p:cNvPr id="2" name="Group 7"/>
          <p:cNvGrpSpPr/>
          <p:nvPr/>
        </p:nvGrpSpPr>
        <p:grpSpPr>
          <a:xfrm>
            <a:off x="5555304" y="1939782"/>
            <a:ext cx="3340468" cy="2452495"/>
            <a:chOff x="4410636" y="2165371"/>
            <a:chExt cx="4652121" cy="298805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0636" y="2165371"/>
              <a:ext cx="4652121" cy="1374904"/>
            </a:xfrm>
            <a:prstGeom prst="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8717" y="3760896"/>
              <a:ext cx="4640713" cy="1392532"/>
            </a:xfrm>
            <a:prstGeom prst="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</p:grpSp>
      <p:pic>
        <p:nvPicPr>
          <p:cNvPr id="9" name="Picture 8" descr="close1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4287" y="2503377"/>
            <a:ext cx="1124562" cy="1484423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672012" y="4187473"/>
            <a:ext cx="1457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Templates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1011" y="4412884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Scene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5592" y="4412884"/>
            <a:ext cx="2966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Sensor measurements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0" name="Title 19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Template tracking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9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Outdoor scene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newtrain_2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1075448" y="2354580"/>
            <a:ext cx="7028850" cy="1978269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graphicFrame>
        <p:nvGraphicFramePr>
          <p:cNvPr id="18" name="Object 226"/>
          <p:cNvGraphicFramePr>
            <a:graphicFrameLocks noChangeAspect="1"/>
          </p:cNvGraphicFramePr>
          <p:nvPr/>
        </p:nvGraphicFramePr>
        <p:xfrm>
          <a:off x="68263" y="-19050"/>
          <a:ext cx="1866900" cy="412750"/>
        </p:xfrm>
        <a:graphic>
          <a:graphicData uri="http://schemas.openxmlformats.org/presentationml/2006/ole">
            <p:oleObj spid="_x0000_s510981" name="Equation" r:id="rId5" imgW="1218960" imgH="266400" progId="Equation.3">
              <p:embed/>
            </p:oleObj>
          </a:graphicData>
        </a:graphic>
      </p:graphicFrame>
      <p:graphicFrame>
        <p:nvGraphicFramePr>
          <p:cNvPr id="19" name="Object 9"/>
          <p:cNvGraphicFramePr>
            <a:graphicFrameLocks noChangeAspect="1"/>
          </p:cNvGraphicFramePr>
          <p:nvPr/>
        </p:nvGraphicFramePr>
        <p:xfrm>
          <a:off x="418696" y="1084987"/>
          <a:ext cx="1206500" cy="311150"/>
        </p:xfrm>
        <a:graphic>
          <a:graphicData uri="http://schemas.openxmlformats.org/presentationml/2006/ole">
            <p:oleObj spid="_x0000_s510982" name="Equation" r:id="rId6" imgW="787320" imgH="203040" progId="Equation.3">
              <p:embed/>
            </p:oleObj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73998" y="344007"/>
            <a:ext cx="1812955" cy="1764927"/>
            <a:chOff x="68712" y="328150"/>
            <a:chExt cx="1812955" cy="1886498"/>
          </a:xfrm>
        </p:grpSpPr>
        <p:sp>
          <p:nvSpPr>
            <p:cNvPr id="21" name="Freeform 20"/>
            <p:cNvSpPr/>
            <p:nvPr/>
          </p:nvSpPr>
          <p:spPr>
            <a:xfrm>
              <a:off x="508589" y="332303"/>
              <a:ext cx="949716" cy="830518"/>
            </a:xfrm>
            <a:custGeom>
              <a:avLst/>
              <a:gdLst>
                <a:gd name="connsiteX0" fmla="*/ 755833 w 1506381"/>
                <a:gd name="connsiteY0" fmla="*/ 1400670 h 1400670"/>
                <a:gd name="connsiteX1" fmla="*/ 0 w 1506381"/>
                <a:gd name="connsiteY1" fmla="*/ 221993 h 1400670"/>
                <a:gd name="connsiteX2" fmla="*/ 211422 w 1506381"/>
                <a:gd name="connsiteY2" fmla="*/ 110996 h 1400670"/>
                <a:gd name="connsiteX3" fmla="*/ 396416 w 1506381"/>
                <a:gd name="connsiteY3" fmla="*/ 47569 h 1400670"/>
                <a:gd name="connsiteX4" fmla="*/ 660693 w 1506381"/>
                <a:gd name="connsiteY4" fmla="*/ 0 h 1400670"/>
                <a:gd name="connsiteX5" fmla="*/ 829831 w 1506381"/>
                <a:gd name="connsiteY5" fmla="*/ 0 h 1400670"/>
                <a:gd name="connsiteX6" fmla="*/ 1051824 w 1506381"/>
                <a:gd name="connsiteY6" fmla="*/ 21142 h 1400670"/>
                <a:gd name="connsiteX7" fmla="*/ 1316101 w 1506381"/>
                <a:gd name="connsiteY7" fmla="*/ 132138 h 1400670"/>
                <a:gd name="connsiteX8" fmla="*/ 1506381 w 1506381"/>
                <a:gd name="connsiteY8" fmla="*/ 211421 h 1400670"/>
                <a:gd name="connsiteX9" fmla="*/ 755833 w 1506381"/>
                <a:gd name="connsiteY9" fmla="*/ 1400670 h 140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6381" h="1400670">
                  <a:moveTo>
                    <a:pt x="755833" y="1400670"/>
                  </a:moveTo>
                  <a:lnTo>
                    <a:pt x="0" y="221993"/>
                  </a:lnTo>
                  <a:lnTo>
                    <a:pt x="211422" y="110996"/>
                  </a:lnTo>
                  <a:lnTo>
                    <a:pt x="396416" y="47569"/>
                  </a:lnTo>
                  <a:lnTo>
                    <a:pt x="660693" y="0"/>
                  </a:lnTo>
                  <a:lnTo>
                    <a:pt x="829831" y="0"/>
                  </a:lnTo>
                  <a:lnTo>
                    <a:pt x="1051824" y="21142"/>
                  </a:lnTo>
                  <a:lnTo>
                    <a:pt x="1316101" y="132138"/>
                  </a:lnTo>
                  <a:lnTo>
                    <a:pt x="1506381" y="211421"/>
                  </a:lnTo>
                  <a:lnTo>
                    <a:pt x="755833" y="140067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>
              <a:off x="68712" y="328150"/>
              <a:ext cx="1812955" cy="1886498"/>
            </a:xfrm>
            <a:prstGeom prst="arc">
              <a:avLst>
                <a:gd name="adj1" fmla="val 10919526"/>
                <a:gd name="adj2" fmla="val 0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0" y="0"/>
            <a:ext cx="2098363" cy="14218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15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The next wave of micro platforms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36925" y="6470907"/>
            <a:ext cx="695325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92D050"/>
                </a:solidFill>
              </a:rPr>
              <a:t>*AAA battery (Alkaline) 1000mAh and 1.5V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2955" y="1096664"/>
            <a:ext cx="2774731" cy="1881778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374549" y="2992874"/>
            <a:ext cx="2591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US" sz="2400" dirty="0" smtClean="0">
                <a:solidFill>
                  <a:srgbClr val="FFB953"/>
                </a:solidFill>
              </a:rPr>
              <a:t>Embedded systems</a:t>
            </a:r>
          </a:p>
        </p:txBody>
      </p:sp>
      <p:grpSp>
        <p:nvGrpSpPr>
          <p:cNvPr id="3" name="Group 26"/>
          <p:cNvGrpSpPr/>
          <p:nvPr/>
        </p:nvGrpSpPr>
        <p:grpSpPr>
          <a:xfrm>
            <a:off x="4735845" y="1083538"/>
            <a:ext cx="1749571" cy="1876694"/>
            <a:chOff x="4688251" y="1218861"/>
            <a:chExt cx="1251920" cy="1722329"/>
          </a:xfrm>
        </p:grpSpPr>
        <p:grpSp>
          <p:nvGrpSpPr>
            <p:cNvPr id="4" name="Group 21"/>
            <p:cNvGrpSpPr/>
            <p:nvPr/>
          </p:nvGrpSpPr>
          <p:grpSpPr>
            <a:xfrm>
              <a:off x="4814654" y="1307855"/>
              <a:ext cx="1005392" cy="1524561"/>
              <a:chOff x="5274736" y="1129173"/>
              <a:chExt cx="1553566" cy="1931161"/>
            </a:xfrm>
          </p:grpSpPr>
          <p:pic>
            <p:nvPicPr>
              <p:cNvPr id="543750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75225" y="1129173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90146" y="1129173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905067" y="1129173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219988" y="1129173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534909" y="1129173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74736" y="2096428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89657" y="2096428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904578" y="2096428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219499" y="2096428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534418" y="2096428"/>
                <a:ext cx="293393" cy="96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9" name="Double Bracket 38"/>
            <p:cNvSpPr/>
            <p:nvPr/>
          </p:nvSpPr>
          <p:spPr>
            <a:xfrm>
              <a:off x="4688251" y="1218861"/>
              <a:ext cx="1251920" cy="1722329"/>
            </a:xfrm>
            <a:prstGeom prst="bracketPair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6383095" y="956677"/>
            <a:ext cx="248945" cy="324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92D050"/>
                </a:solidFill>
              </a:rPr>
              <a:t>*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591080" y="1578341"/>
            <a:ext cx="273477" cy="84635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287898" y="1640256"/>
            <a:ext cx="1111852" cy="691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US" sz="4000" dirty="0" smtClean="0">
                <a:solidFill>
                  <a:srgbClr val="FFB953"/>
                </a:solidFill>
              </a:rPr>
              <a:t>1 hour</a:t>
            </a:r>
          </a:p>
        </p:txBody>
      </p:sp>
      <p:graphicFrame>
        <p:nvGraphicFramePr>
          <p:cNvPr id="696323" name="Object 3"/>
          <p:cNvGraphicFramePr>
            <a:graphicFrameLocks noChangeAspect="1"/>
          </p:cNvGraphicFramePr>
          <p:nvPr/>
        </p:nvGraphicFramePr>
        <p:xfrm>
          <a:off x="2833054" y="1069975"/>
          <a:ext cx="1240471" cy="621011"/>
        </p:xfrm>
        <a:graphic>
          <a:graphicData uri="http://schemas.openxmlformats.org/presentationml/2006/ole">
            <p:oleObj spid="_x0000_s696323" name="Equation" r:id="rId5" imgW="355320" imgH="177480" progId="Equation.3">
              <p:embed/>
            </p:oleObj>
          </a:graphicData>
        </a:graphic>
      </p:graphicFrame>
      <p:pic>
        <p:nvPicPr>
          <p:cNvPr id="25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25" y="3758489"/>
            <a:ext cx="2790824" cy="1895475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1731902" y="5629694"/>
            <a:ext cx="1789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US" sz="2400" dirty="0" smtClean="0">
                <a:solidFill>
                  <a:srgbClr val="FFB953"/>
                </a:solidFill>
              </a:rPr>
              <a:t>Micro device</a:t>
            </a:r>
          </a:p>
        </p:txBody>
      </p:sp>
      <p:grpSp>
        <p:nvGrpSpPr>
          <p:cNvPr id="28" name="Group 21"/>
          <p:cNvGrpSpPr/>
          <p:nvPr/>
        </p:nvGrpSpPr>
        <p:grpSpPr>
          <a:xfrm>
            <a:off x="4911610" y="3849045"/>
            <a:ext cx="1405046" cy="1661203"/>
            <a:chOff x="5274745" y="1129173"/>
            <a:chExt cx="1553566" cy="1931161"/>
          </a:xfrm>
          <a:effectLst>
            <a:outerShdw blurRad="50800" dist="50800" dir="5400000" algn="ctr" rotWithShape="0">
              <a:srgbClr val="000000"/>
            </a:outerShdw>
          </a:effectLst>
        </p:grpSpPr>
        <p:pic>
          <p:nvPicPr>
            <p:cNvPr id="4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75233" y="1129173"/>
              <a:ext cx="293393" cy="963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90154" y="1129173"/>
              <a:ext cx="293393" cy="963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05076" y="1129173"/>
              <a:ext cx="293393" cy="963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19998" y="1129173"/>
              <a:ext cx="293393" cy="963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34918" y="1129173"/>
              <a:ext cx="293393" cy="963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74745" y="2096427"/>
              <a:ext cx="293393" cy="963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89667" y="2096427"/>
              <a:ext cx="293393" cy="963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04586" y="2096427"/>
              <a:ext cx="293393" cy="963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19502" y="2096427"/>
              <a:ext cx="293393" cy="963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34418" y="2096428"/>
              <a:ext cx="293393" cy="963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" name="Double Bracket 37"/>
          <p:cNvSpPr/>
          <p:nvPr/>
        </p:nvSpPr>
        <p:spPr>
          <a:xfrm>
            <a:off x="4734951" y="3752074"/>
            <a:ext cx="1749571" cy="1876694"/>
          </a:xfrm>
          <a:prstGeom prst="bracketPair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382201" y="3625213"/>
            <a:ext cx="248945" cy="324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92D050"/>
                </a:solidFill>
              </a:rPr>
              <a:t>*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2" name="Right Arrow 51"/>
          <p:cNvSpPr/>
          <p:nvPr/>
        </p:nvSpPr>
        <p:spPr>
          <a:xfrm>
            <a:off x="6590186" y="4246877"/>
            <a:ext cx="273477" cy="84635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287004" y="4308792"/>
            <a:ext cx="1111852" cy="691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US" sz="4000" dirty="0" smtClean="0">
                <a:solidFill>
                  <a:srgbClr val="FFB953"/>
                </a:solidFill>
              </a:rPr>
              <a:t>1 hour</a:t>
            </a:r>
          </a:p>
        </p:txBody>
      </p:sp>
      <p:graphicFrame>
        <p:nvGraphicFramePr>
          <p:cNvPr id="696324" name="Object 4"/>
          <p:cNvGraphicFramePr>
            <a:graphicFrameLocks noChangeAspect="1"/>
          </p:cNvGraphicFramePr>
          <p:nvPr/>
        </p:nvGraphicFramePr>
        <p:xfrm>
          <a:off x="2515920" y="3738563"/>
          <a:ext cx="1575811" cy="596695"/>
        </p:xfrm>
        <a:graphic>
          <a:graphicData uri="http://schemas.openxmlformats.org/presentationml/2006/ole">
            <p:oleObj spid="_x0000_s696324" name="Equation" r:id="rId7" imgW="469800" imgH="177480" progId="Equation.3">
              <p:embed/>
            </p:oleObj>
          </a:graphicData>
        </a:graphic>
      </p:graphicFrame>
      <p:sp>
        <p:nvSpPr>
          <p:cNvPr id="55" name="Rectangle 54"/>
          <p:cNvSpPr/>
          <p:nvPr/>
        </p:nvSpPr>
        <p:spPr>
          <a:xfrm>
            <a:off x="4920846" y="3869022"/>
            <a:ext cx="1390100" cy="1633235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926132" y="4112157"/>
            <a:ext cx="221993" cy="63427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96325" name="Object 5"/>
          <p:cNvGraphicFramePr>
            <a:graphicFrameLocks noChangeAspect="1"/>
          </p:cNvGraphicFramePr>
          <p:nvPr/>
        </p:nvGraphicFramePr>
        <p:xfrm>
          <a:off x="5112600" y="4445147"/>
          <a:ext cx="987007" cy="850974"/>
        </p:xfrm>
        <a:graphic>
          <a:graphicData uri="http://schemas.openxmlformats.org/presentationml/2006/ole">
            <p:oleObj spid="_x0000_s696325" name="Equation" r:id="rId8" imgW="457200" imgH="393480" progId="Equation.3">
              <p:embed/>
            </p:oleObj>
          </a:graphicData>
        </a:graphic>
      </p:graphicFrame>
      <p:cxnSp>
        <p:nvCxnSpPr>
          <p:cNvPr id="59" name="Straight Arrow Connector 58"/>
          <p:cNvCxnSpPr/>
          <p:nvPr/>
        </p:nvCxnSpPr>
        <p:spPr>
          <a:xfrm rot="10800000">
            <a:off x="5174556" y="4217869"/>
            <a:ext cx="264274" cy="179709"/>
          </a:xfrm>
          <a:prstGeom prst="straightConnector1">
            <a:avLst/>
          </a:prstGeom>
          <a:ln w="44450">
            <a:solidFill>
              <a:schemeClr val="bg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14853" y="4228393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Scene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0" name="Title 19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</a:rPr>
              <a:t>Lensless</a:t>
            </a:r>
            <a:r>
              <a:rPr lang="en-US" sz="4000" dirty="0" smtClean="0">
                <a:solidFill>
                  <a:srgbClr val="FFFF00"/>
                </a:solidFill>
              </a:rPr>
              <a:t> face detection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625" y="2076449"/>
            <a:ext cx="1991764" cy="206692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54658" name="Picture 2" descr="C:\Users\sjkoppal.ADMIN\Desktop\try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691" y="2073258"/>
            <a:ext cx="2606454" cy="2075899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103503" y="4227499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Baffles</a:t>
            </a:r>
            <a:endParaRPr lang="en-US" sz="2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14853" y="4228393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Scene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0" name="Title 19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</a:rPr>
              <a:t>Lensless</a:t>
            </a:r>
            <a:r>
              <a:rPr lang="en-US" sz="4000" dirty="0" smtClean="0">
                <a:solidFill>
                  <a:srgbClr val="FFFF00"/>
                </a:solidFill>
              </a:rPr>
              <a:t> face detection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54658" name="Picture 2" descr="C:\Users\sjkoppal.ADMIN\Desktop\try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691" y="2073258"/>
            <a:ext cx="2606454" cy="2075899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</a:ln>
        </p:spPr>
      </p:pic>
      <p:pic>
        <p:nvPicPr>
          <p:cNvPr id="454659" name="Picture 3" descr="C:\Users\sjkoppal.ADMIN\Desktop\tmp.bmp"/>
          <p:cNvPicPr>
            <a:picLocks noChangeAspect="1" noChangeArrowheads="1"/>
          </p:cNvPicPr>
          <p:nvPr/>
        </p:nvPicPr>
        <p:blipFill>
          <a:blip r:embed="rId4" cstate="print">
            <a:lum bright="19000"/>
          </a:blip>
          <a:srcRect/>
          <a:stretch>
            <a:fillRect/>
          </a:stretch>
        </p:blipFill>
        <p:spPr bwMode="auto">
          <a:xfrm>
            <a:off x="5969001" y="2049170"/>
            <a:ext cx="2673349" cy="2139096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837053" y="4227499"/>
            <a:ext cx="2966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Sensor measurements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8248" y="1416488"/>
            <a:ext cx="1929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Face detected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62650" y="2044700"/>
            <a:ext cx="336550" cy="317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99422" y="3775890"/>
            <a:ext cx="1457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Templates</a:t>
            </a:r>
            <a:endParaRPr lang="en-US" sz="2400" dirty="0">
              <a:solidFill>
                <a:srgbClr val="92D05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4250" y="2203334"/>
            <a:ext cx="2020677" cy="1623577"/>
          </a:xfrm>
          <a:prstGeom prst="rect">
            <a:avLst/>
          </a:prstGeom>
          <a:noFill/>
          <a:ln w="222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4938984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        Center of each </a:t>
            </a:r>
            <a:r>
              <a:rPr lang="en-US" sz="3200" dirty="0" err="1" smtClean="0">
                <a:solidFill>
                  <a:srgbClr val="FFC000"/>
                </a:solidFill>
              </a:rPr>
              <a:t>subimage</a:t>
            </a:r>
            <a:r>
              <a:rPr lang="en-US" sz="3200" dirty="0" smtClean="0">
                <a:solidFill>
                  <a:srgbClr val="FFC000"/>
                </a:solidFill>
              </a:rPr>
              <a:t> gives 8 numbers      </a:t>
            </a:r>
          </a:p>
          <a:p>
            <a:r>
              <a:rPr lang="en-US" sz="1000" dirty="0" smtClean="0">
                <a:solidFill>
                  <a:srgbClr val="FFC000"/>
                </a:solidFill>
              </a:rPr>
              <a:t>                           </a:t>
            </a:r>
          </a:p>
          <a:p>
            <a:r>
              <a:rPr lang="en-US" sz="3200" dirty="0" smtClean="0">
                <a:solidFill>
                  <a:srgbClr val="FFC000"/>
                </a:solidFill>
              </a:rPr>
              <a:t>                          Linear classifier: 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61461" y="6509007"/>
            <a:ext cx="5158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92D050"/>
                </a:solidFill>
              </a:rPr>
              <a:t>                                                           Kumar et al. 2009</a:t>
            </a:r>
            <a:endParaRPr lang="en-US" dirty="0">
              <a:solidFill>
                <a:srgbClr val="FFC000"/>
              </a:solidFill>
            </a:endParaRPr>
          </a:p>
        </p:txBody>
      </p:sp>
      <p:graphicFrame>
        <p:nvGraphicFramePr>
          <p:cNvPr id="468996" name="Object 226"/>
          <p:cNvGraphicFramePr>
            <a:graphicFrameLocks noChangeAspect="1"/>
          </p:cNvGraphicFramePr>
          <p:nvPr/>
        </p:nvGraphicFramePr>
        <p:xfrm>
          <a:off x="7808913" y="4951413"/>
          <a:ext cx="533400" cy="595312"/>
        </p:xfrm>
        <a:graphic>
          <a:graphicData uri="http://schemas.openxmlformats.org/presentationml/2006/ole">
            <p:oleObj spid="_x0000_s468996" name="Equation" r:id="rId6" imgW="114120" imgH="139680" progId="Equation.3">
              <p:embed/>
            </p:oleObj>
          </a:graphicData>
        </a:graphic>
      </p:graphicFrame>
      <p:graphicFrame>
        <p:nvGraphicFramePr>
          <p:cNvPr id="468997" name="Object 5"/>
          <p:cNvGraphicFramePr>
            <a:graphicFrameLocks noChangeAspect="1"/>
          </p:cNvGraphicFramePr>
          <p:nvPr/>
        </p:nvGraphicFramePr>
        <p:xfrm>
          <a:off x="5332413" y="5416550"/>
          <a:ext cx="2074862" cy="757238"/>
        </p:xfrm>
        <a:graphic>
          <a:graphicData uri="http://schemas.openxmlformats.org/presentationml/2006/ole">
            <p:oleObj spid="_x0000_s468997" name="Equation" r:id="rId7" imgW="444240" imgH="177480" progId="Equation.3">
              <p:embed/>
            </p:oleObj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537341" y="1422789"/>
            <a:ext cx="2915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Pinhole for validation 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3782111">
            <a:off x="3578540" y="2255902"/>
            <a:ext cx="1203137" cy="274849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9280240">
            <a:off x="6075058" y="1838518"/>
            <a:ext cx="633440" cy="274849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9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Face detection</a:t>
            </a:r>
            <a:endParaRPr lang="en-US" sz="4000" dirty="0">
              <a:solidFill>
                <a:srgbClr val="FFFF00"/>
              </a:solidFill>
            </a:endParaRPr>
          </a:p>
        </p:txBody>
      </p:sp>
      <p:graphicFrame>
        <p:nvGraphicFramePr>
          <p:cNvPr id="39" name="Object 9"/>
          <p:cNvGraphicFramePr>
            <a:graphicFrameLocks noChangeAspect="1"/>
          </p:cNvGraphicFramePr>
          <p:nvPr/>
        </p:nvGraphicFramePr>
        <p:xfrm>
          <a:off x="418696" y="1084987"/>
          <a:ext cx="1206500" cy="311150"/>
        </p:xfrm>
        <a:graphic>
          <a:graphicData uri="http://schemas.openxmlformats.org/presentationml/2006/ole">
            <p:oleObj spid="_x0000_s648194" name="Equation" r:id="rId5" imgW="787320" imgH="203040" progId="Equation.3">
              <p:embed/>
            </p:oleObj>
          </a:graphicData>
        </a:graphic>
      </p:graphicFrame>
      <p:grpSp>
        <p:nvGrpSpPr>
          <p:cNvPr id="2" name="Group 39"/>
          <p:cNvGrpSpPr/>
          <p:nvPr/>
        </p:nvGrpSpPr>
        <p:grpSpPr>
          <a:xfrm>
            <a:off x="73998" y="316142"/>
            <a:ext cx="1812955" cy="1792792"/>
            <a:chOff x="68712" y="298367"/>
            <a:chExt cx="1812955" cy="1916281"/>
          </a:xfrm>
        </p:grpSpPr>
        <p:sp>
          <p:nvSpPr>
            <p:cNvPr id="41" name="Freeform 40"/>
            <p:cNvSpPr/>
            <p:nvPr/>
          </p:nvSpPr>
          <p:spPr>
            <a:xfrm>
              <a:off x="597489" y="298367"/>
              <a:ext cx="749775" cy="830517"/>
            </a:xfrm>
            <a:custGeom>
              <a:avLst/>
              <a:gdLst>
                <a:gd name="connsiteX0" fmla="*/ 755833 w 1506381"/>
                <a:gd name="connsiteY0" fmla="*/ 1400670 h 1400670"/>
                <a:gd name="connsiteX1" fmla="*/ 0 w 1506381"/>
                <a:gd name="connsiteY1" fmla="*/ 221993 h 1400670"/>
                <a:gd name="connsiteX2" fmla="*/ 211422 w 1506381"/>
                <a:gd name="connsiteY2" fmla="*/ 110996 h 1400670"/>
                <a:gd name="connsiteX3" fmla="*/ 396416 w 1506381"/>
                <a:gd name="connsiteY3" fmla="*/ 47569 h 1400670"/>
                <a:gd name="connsiteX4" fmla="*/ 660693 w 1506381"/>
                <a:gd name="connsiteY4" fmla="*/ 0 h 1400670"/>
                <a:gd name="connsiteX5" fmla="*/ 829831 w 1506381"/>
                <a:gd name="connsiteY5" fmla="*/ 0 h 1400670"/>
                <a:gd name="connsiteX6" fmla="*/ 1051824 w 1506381"/>
                <a:gd name="connsiteY6" fmla="*/ 21142 h 1400670"/>
                <a:gd name="connsiteX7" fmla="*/ 1316101 w 1506381"/>
                <a:gd name="connsiteY7" fmla="*/ 132138 h 1400670"/>
                <a:gd name="connsiteX8" fmla="*/ 1506381 w 1506381"/>
                <a:gd name="connsiteY8" fmla="*/ 211421 h 1400670"/>
                <a:gd name="connsiteX9" fmla="*/ 755833 w 1506381"/>
                <a:gd name="connsiteY9" fmla="*/ 1400670 h 140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6381" h="1400670">
                  <a:moveTo>
                    <a:pt x="755833" y="1400670"/>
                  </a:moveTo>
                  <a:lnTo>
                    <a:pt x="0" y="221993"/>
                  </a:lnTo>
                  <a:lnTo>
                    <a:pt x="211422" y="110996"/>
                  </a:lnTo>
                  <a:lnTo>
                    <a:pt x="396416" y="47569"/>
                  </a:lnTo>
                  <a:lnTo>
                    <a:pt x="660693" y="0"/>
                  </a:lnTo>
                  <a:lnTo>
                    <a:pt x="829831" y="0"/>
                  </a:lnTo>
                  <a:lnTo>
                    <a:pt x="1051824" y="21142"/>
                  </a:lnTo>
                  <a:lnTo>
                    <a:pt x="1316101" y="132138"/>
                  </a:lnTo>
                  <a:lnTo>
                    <a:pt x="1506381" y="211421"/>
                  </a:lnTo>
                  <a:lnTo>
                    <a:pt x="755833" y="140067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>
              <a:off x="68712" y="328150"/>
              <a:ext cx="1812955" cy="1886498"/>
            </a:xfrm>
            <a:prstGeom prst="arc">
              <a:avLst>
                <a:gd name="adj1" fmla="val 10919526"/>
                <a:gd name="adj2" fmla="val 0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0" y="0"/>
            <a:ext cx="2098363" cy="14218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70028" name="Object 12"/>
          <p:cNvGraphicFramePr>
            <a:graphicFrameLocks noChangeAspect="1"/>
          </p:cNvGraphicFramePr>
          <p:nvPr/>
        </p:nvGraphicFramePr>
        <p:xfrm>
          <a:off x="125413" y="-19050"/>
          <a:ext cx="1751012" cy="412750"/>
        </p:xfrm>
        <a:graphic>
          <a:graphicData uri="http://schemas.openxmlformats.org/presentationml/2006/ole">
            <p:oleObj spid="_x0000_s648195" name="Equation" r:id="rId6" imgW="1143000" imgH="266400" progId="Equation.3">
              <p:embed/>
            </p:oleObj>
          </a:graphicData>
        </a:graphic>
      </p:graphicFrame>
      <p:pic>
        <p:nvPicPr>
          <p:cNvPr id="11" name="san_detection_short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1674054" y="1848728"/>
            <a:ext cx="5709727" cy="3806484"/>
          </a:xfrm>
          <a:prstGeom prst="rect">
            <a:avLst/>
          </a:prstGeom>
          <a:ln w="31750"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46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Templates for micro sensors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0254" y="4614090"/>
            <a:ext cx="2413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Printed templates</a:t>
            </a:r>
            <a:endParaRPr lang="en-US" sz="2400" dirty="0">
              <a:solidFill>
                <a:srgbClr val="92D05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916" y="1824968"/>
            <a:ext cx="3386625" cy="2721091"/>
          </a:xfrm>
          <a:prstGeom prst="rect">
            <a:avLst/>
          </a:prstGeom>
          <a:noFill/>
          <a:ln w="222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533900" y="1254754"/>
            <a:ext cx="43299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Limited number of templates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Only positive values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No normalization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Noise in the printing process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Learn with tolerance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Learn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spatio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-spectral templates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87384" y="1900257"/>
            <a:ext cx="885825" cy="847725"/>
          </a:xfrm>
          <a:prstGeom prst="round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059084" y="1919307"/>
            <a:ext cx="885825" cy="847725"/>
          </a:xfrm>
          <a:prstGeom prst="roundRect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916084" y="3662382"/>
            <a:ext cx="885825" cy="847725"/>
          </a:xfrm>
          <a:prstGeom prst="roundRect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001934" y="3652857"/>
            <a:ext cx="885825" cy="847725"/>
          </a:xfrm>
          <a:prstGeom prst="roundRect">
            <a:avLst/>
          </a:prstGeom>
          <a:solidFill>
            <a:schemeClr val="accent6">
              <a:lumMod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61506" name="Object 2"/>
          <p:cNvGraphicFramePr>
            <a:graphicFrameLocks noChangeAspect="1"/>
          </p:cNvGraphicFramePr>
          <p:nvPr/>
        </p:nvGraphicFramePr>
        <p:xfrm>
          <a:off x="7421563" y="4143375"/>
          <a:ext cx="368300" cy="417513"/>
        </p:xfrm>
        <a:graphic>
          <a:graphicData uri="http://schemas.openxmlformats.org/presentationml/2006/ole">
            <p:oleObj spid="_x0000_s661506" name="Equation" r:id="rId4" imgW="19044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9"/>
          <p:cNvSpPr>
            <a:spLocks noGrp="1"/>
          </p:cNvSpPr>
          <p:nvPr>
            <p:ph type="title"/>
          </p:nvPr>
        </p:nvSpPr>
        <p:spPr>
          <a:xfrm>
            <a:off x="0" y="-3195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Tracking with spectral templates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52611" name="Picture 3" descr="C:\Users\sjkoppal.ADMIN\Desktop\frontview.BMP"/>
          <p:cNvPicPr>
            <a:picLocks noChangeAspect="1" noChangeArrowheads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4889499" y="1092200"/>
            <a:ext cx="3022599" cy="2266950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452613" name="Picture 5" descr="C:\Users\sjkoppal.ADMIN\Desktop\IMG_23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9400" y="1130300"/>
            <a:ext cx="1766177" cy="1314450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452614" name="Picture 6" descr="C:\Users\sjkoppal.ADMIN\Desktop\backview.BMP"/>
          <p:cNvPicPr>
            <a:picLocks noChangeAspect="1" noChangeArrowheads="1"/>
          </p:cNvPicPr>
          <p:nvPr/>
        </p:nvPicPr>
        <p:blipFill>
          <a:blip r:embed="rId4" cstate="print">
            <a:lum bright="5000"/>
          </a:blip>
          <a:srcRect/>
          <a:stretch>
            <a:fillRect/>
          </a:stretch>
        </p:blipFill>
        <p:spPr bwMode="auto">
          <a:xfrm>
            <a:off x="1358899" y="3945196"/>
            <a:ext cx="2139951" cy="2014393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021654" y="2575740"/>
            <a:ext cx="2880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Templates embedded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in acrylic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16200000">
            <a:off x="5264899" y="2817040"/>
            <a:ext cx="717351" cy="274849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683250" y="2984500"/>
            <a:ext cx="198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Arduino</a:t>
            </a:r>
            <a:r>
              <a:rPr lang="en-US" sz="2400" dirty="0" smtClean="0"/>
              <a:t> board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972050" y="1085850"/>
            <a:ext cx="1865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Imager shield</a:t>
            </a:r>
            <a:endParaRPr lang="en-US" sz="2400" dirty="0"/>
          </a:p>
        </p:txBody>
      </p:sp>
      <p:sp>
        <p:nvSpPr>
          <p:cNvPr id="17" name="Right Arrow 16"/>
          <p:cNvSpPr/>
          <p:nvPr/>
        </p:nvSpPr>
        <p:spPr>
          <a:xfrm rot="5400000">
            <a:off x="5033804" y="1627096"/>
            <a:ext cx="633440" cy="274849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22058" y="5922190"/>
            <a:ext cx="1740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Reverse side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5213349" y="4076700"/>
            <a:ext cx="2409735" cy="1487063"/>
          </a:xfrm>
          <a:custGeom>
            <a:avLst/>
            <a:gdLst>
              <a:gd name="connsiteX0" fmla="*/ 755650 w 1555750"/>
              <a:gd name="connsiteY0" fmla="*/ 825500 h 825500"/>
              <a:gd name="connsiteX1" fmla="*/ 0 w 1555750"/>
              <a:gd name="connsiteY1" fmla="*/ 431800 h 825500"/>
              <a:gd name="connsiteX2" fmla="*/ 95250 w 1555750"/>
              <a:gd name="connsiteY2" fmla="*/ 292100 h 825500"/>
              <a:gd name="connsiteX3" fmla="*/ 234950 w 1555750"/>
              <a:gd name="connsiteY3" fmla="*/ 177800 h 825500"/>
              <a:gd name="connsiteX4" fmla="*/ 406400 w 1555750"/>
              <a:gd name="connsiteY4" fmla="*/ 69850 h 825500"/>
              <a:gd name="connsiteX5" fmla="*/ 552450 w 1555750"/>
              <a:gd name="connsiteY5" fmla="*/ 31750 h 825500"/>
              <a:gd name="connsiteX6" fmla="*/ 692150 w 1555750"/>
              <a:gd name="connsiteY6" fmla="*/ 0 h 825500"/>
              <a:gd name="connsiteX7" fmla="*/ 844550 w 1555750"/>
              <a:gd name="connsiteY7" fmla="*/ 0 h 825500"/>
              <a:gd name="connsiteX8" fmla="*/ 1028700 w 1555750"/>
              <a:gd name="connsiteY8" fmla="*/ 25400 h 825500"/>
              <a:gd name="connsiteX9" fmla="*/ 1168400 w 1555750"/>
              <a:gd name="connsiteY9" fmla="*/ 88900 h 825500"/>
              <a:gd name="connsiteX10" fmla="*/ 1333500 w 1555750"/>
              <a:gd name="connsiteY10" fmla="*/ 184150 h 825500"/>
              <a:gd name="connsiteX11" fmla="*/ 1435100 w 1555750"/>
              <a:gd name="connsiteY11" fmla="*/ 266700 h 825500"/>
              <a:gd name="connsiteX12" fmla="*/ 1555750 w 1555750"/>
              <a:gd name="connsiteY12" fmla="*/ 412750 h 825500"/>
              <a:gd name="connsiteX13" fmla="*/ 755650 w 1555750"/>
              <a:gd name="connsiteY13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55750" h="825500">
                <a:moveTo>
                  <a:pt x="755650" y="825500"/>
                </a:moveTo>
                <a:lnTo>
                  <a:pt x="0" y="431800"/>
                </a:lnTo>
                <a:lnTo>
                  <a:pt x="95250" y="292100"/>
                </a:lnTo>
                <a:lnTo>
                  <a:pt x="234950" y="177800"/>
                </a:lnTo>
                <a:lnTo>
                  <a:pt x="406400" y="69850"/>
                </a:lnTo>
                <a:lnTo>
                  <a:pt x="552450" y="31750"/>
                </a:lnTo>
                <a:lnTo>
                  <a:pt x="692150" y="0"/>
                </a:lnTo>
                <a:lnTo>
                  <a:pt x="844550" y="0"/>
                </a:lnTo>
                <a:lnTo>
                  <a:pt x="1028700" y="25400"/>
                </a:lnTo>
                <a:lnTo>
                  <a:pt x="1168400" y="88900"/>
                </a:lnTo>
                <a:lnTo>
                  <a:pt x="1333500" y="184150"/>
                </a:lnTo>
                <a:lnTo>
                  <a:pt x="1435100" y="266700"/>
                </a:lnTo>
                <a:lnTo>
                  <a:pt x="1555750" y="412750"/>
                </a:lnTo>
                <a:lnTo>
                  <a:pt x="755650" y="825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5400000">
            <a:off x="2154079" y="4329020"/>
            <a:ext cx="538190" cy="274849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460500" y="3841750"/>
            <a:ext cx="1360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LED array</a:t>
            </a:r>
            <a:endParaRPr lang="en-US" sz="2400" dirty="0"/>
          </a:p>
        </p:txBody>
      </p:sp>
      <p:sp>
        <p:nvSpPr>
          <p:cNvPr id="27" name="Freeform 26"/>
          <p:cNvSpPr/>
          <p:nvPr/>
        </p:nvSpPr>
        <p:spPr>
          <a:xfrm>
            <a:off x="5226050" y="4857750"/>
            <a:ext cx="1174750" cy="698500"/>
          </a:xfrm>
          <a:custGeom>
            <a:avLst/>
            <a:gdLst>
              <a:gd name="connsiteX0" fmla="*/ 1174750 w 1174750"/>
              <a:gd name="connsiteY0" fmla="*/ 698500 h 698500"/>
              <a:gd name="connsiteX1" fmla="*/ 0 w 1174750"/>
              <a:gd name="connsiteY1" fmla="*/ 0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4750" h="698500">
                <a:moveTo>
                  <a:pt x="1174750" y="69850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 rot="10800000">
            <a:off x="6203950" y="4114800"/>
            <a:ext cx="387350" cy="1428750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10089758">
            <a:off x="2620419" y="1373658"/>
            <a:ext cx="873196" cy="274849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449668" y="1127940"/>
            <a:ext cx="780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Red </a:t>
            </a:r>
          </a:p>
          <a:p>
            <a:r>
              <a:rPr lang="en-US" sz="2400" dirty="0" smtClean="0">
                <a:solidFill>
                  <a:srgbClr val="92D050"/>
                </a:solidFill>
              </a:rPr>
              <a:t>filter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31" name="Isosceles Triangle 30"/>
          <p:cNvSpPr/>
          <p:nvPr/>
        </p:nvSpPr>
        <p:spPr>
          <a:xfrm rot="7775841">
            <a:off x="5687033" y="4440473"/>
            <a:ext cx="403104" cy="1364437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 rot="13798082">
            <a:off x="6722084" y="4408723"/>
            <a:ext cx="403104" cy="1364437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 rot="8836464">
            <a:off x="5814032" y="4269023"/>
            <a:ext cx="403104" cy="1364437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 rot="9869532">
            <a:off x="5988226" y="4181224"/>
            <a:ext cx="403104" cy="1343911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 rot="12763536" flipH="1">
            <a:off x="6582652" y="4249973"/>
            <a:ext cx="406131" cy="1364437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 rot="11730468" flipH="1">
            <a:off x="6407150" y="4162174"/>
            <a:ext cx="406131" cy="1343911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>
            <a:off x="5022850" y="4116792"/>
            <a:ext cx="2781300" cy="3179358"/>
          </a:xfrm>
          <a:prstGeom prst="arc">
            <a:avLst>
              <a:gd name="adj1" fmla="val 10919526"/>
              <a:gd name="adj2" fmla="val 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719110" y="5865040"/>
            <a:ext cx="338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92D050"/>
                </a:solidFill>
              </a:rPr>
              <a:t>eFOV</a:t>
            </a:r>
            <a:r>
              <a:rPr lang="en-US" sz="2400" dirty="0" smtClean="0">
                <a:solidFill>
                  <a:srgbClr val="92D050"/>
                </a:solidFill>
              </a:rPr>
              <a:t> divided into regions</a:t>
            </a:r>
            <a:endParaRPr lang="en-US" sz="2400" dirty="0">
              <a:solidFill>
                <a:srgbClr val="92D050"/>
              </a:solidFill>
            </a:endParaRPr>
          </a:p>
        </p:txBody>
      </p:sp>
      <p:pic>
        <p:nvPicPr>
          <p:cNvPr id="37" name="Picture 36" descr="close1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77537" y="1036527"/>
            <a:ext cx="1124562" cy="1484423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grpSp>
        <p:nvGrpSpPr>
          <p:cNvPr id="40" name="Group 14"/>
          <p:cNvGrpSpPr/>
          <p:nvPr/>
        </p:nvGrpSpPr>
        <p:grpSpPr>
          <a:xfrm>
            <a:off x="6088673" y="5601140"/>
            <a:ext cx="638979" cy="232123"/>
            <a:chOff x="7219950" y="4229100"/>
            <a:chExt cx="847725" cy="266700"/>
          </a:xfrm>
        </p:grpSpPr>
        <p:sp>
          <p:nvSpPr>
            <p:cNvPr id="41" name="Flowchart: Connector 40"/>
            <p:cNvSpPr/>
            <p:nvPr/>
          </p:nvSpPr>
          <p:spPr>
            <a:xfrm>
              <a:off x="7515225" y="4229100"/>
              <a:ext cx="247650" cy="266700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lowchart: Terminator 41"/>
            <p:cNvSpPr/>
            <p:nvPr/>
          </p:nvSpPr>
          <p:spPr>
            <a:xfrm>
              <a:off x="7219950" y="4248150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Terminator 42"/>
            <p:cNvSpPr/>
            <p:nvPr/>
          </p:nvSpPr>
          <p:spPr>
            <a:xfrm>
              <a:off x="7753350" y="4238625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/>
      <p:bldP spid="16" grpId="0"/>
      <p:bldP spid="17" grpId="0" animBg="1"/>
      <p:bldP spid="18" grpId="0"/>
      <p:bldP spid="19" grpId="0" animBg="1"/>
      <p:bldP spid="25" grpId="0" animBg="1"/>
      <p:bldP spid="26" grpId="0"/>
      <p:bldP spid="27" grpId="0" animBg="1"/>
      <p:bldP spid="28" grpId="1" animBg="1"/>
      <p:bldP spid="29" grpId="0" animBg="1"/>
      <p:bldP spid="30" grpId="0"/>
      <p:bldP spid="31" grpId="0" animBg="1"/>
      <p:bldP spid="32" grpId="1" animBg="1"/>
      <p:bldP spid="33" grpId="0" animBg="1"/>
      <p:bldP spid="34" grpId="0" animBg="1"/>
      <p:bldP spid="35" grpId="1" animBg="1"/>
      <p:bldP spid="36" grpId="1" animBg="1"/>
      <p:bldP spid="20" grpId="0" animBg="1"/>
      <p:bldP spid="3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203200" y="342900"/>
            <a:ext cx="1555750" cy="825500"/>
          </a:xfrm>
          <a:custGeom>
            <a:avLst/>
            <a:gdLst>
              <a:gd name="connsiteX0" fmla="*/ 755650 w 1555750"/>
              <a:gd name="connsiteY0" fmla="*/ 825500 h 825500"/>
              <a:gd name="connsiteX1" fmla="*/ 0 w 1555750"/>
              <a:gd name="connsiteY1" fmla="*/ 431800 h 825500"/>
              <a:gd name="connsiteX2" fmla="*/ 95250 w 1555750"/>
              <a:gd name="connsiteY2" fmla="*/ 292100 h 825500"/>
              <a:gd name="connsiteX3" fmla="*/ 234950 w 1555750"/>
              <a:gd name="connsiteY3" fmla="*/ 177800 h 825500"/>
              <a:gd name="connsiteX4" fmla="*/ 406400 w 1555750"/>
              <a:gd name="connsiteY4" fmla="*/ 69850 h 825500"/>
              <a:gd name="connsiteX5" fmla="*/ 552450 w 1555750"/>
              <a:gd name="connsiteY5" fmla="*/ 31750 h 825500"/>
              <a:gd name="connsiteX6" fmla="*/ 692150 w 1555750"/>
              <a:gd name="connsiteY6" fmla="*/ 0 h 825500"/>
              <a:gd name="connsiteX7" fmla="*/ 844550 w 1555750"/>
              <a:gd name="connsiteY7" fmla="*/ 0 h 825500"/>
              <a:gd name="connsiteX8" fmla="*/ 1028700 w 1555750"/>
              <a:gd name="connsiteY8" fmla="*/ 25400 h 825500"/>
              <a:gd name="connsiteX9" fmla="*/ 1168400 w 1555750"/>
              <a:gd name="connsiteY9" fmla="*/ 88900 h 825500"/>
              <a:gd name="connsiteX10" fmla="*/ 1333500 w 1555750"/>
              <a:gd name="connsiteY10" fmla="*/ 184150 h 825500"/>
              <a:gd name="connsiteX11" fmla="*/ 1435100 w 1555750"/>
              <a:gd name="connsiteY11" fmla="*/ 266700 h 825500"/>
              <a:gd name="connsiteX12" fmla="*/ 1555750 w 1555750"/>
              <a:gd name="connsiteY12" fmla="*/ 412750 h 825500"/>
              <a:gd name="connsiteX13" fmla="*/ 755650 w 1555750"/>
              <a:gd name="connsiteY13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55750" h="825500">
                <a:moveTo>
                  <a:pt x="755650" y="825500"/>
                </a:moveTo>
                <a:lnTo>
                  <a:pt x="0" y="431800"/>
                </a:lnTo>
                <a:lnTo>
                  <a:pt x="95250" y="292100"/>
                </a:lnTo>
                <a:lnTo>
                  <a:pt x="234950" y="177800"/>
                </a:lnTo>
                <a:lnTo>
                  <a:pt x="406400" y="69850"/>
                </a:lnTo>
                <a:lnTo>
                  <a:pt x="552450" y="31750"/>
                </a:lnTo>
                <a:lnTo>
                  <a:pt x="692150" y="0"/>
                </a:lnTo>
                <a:lnTo>
                  <a:pt x="844550" y="0"/>
                </a:lnTo>
                <a:lnTo>
                  <a:pt x="1028700" y="25400"/>
                </a:lnTo>
                <a:lnTo>
                  <a:pt x="1168400" y="88900"/>
                </a:lnTo>
                <a:lnTo>
                  <a:pt x="1333500" y="184150"/>
                </a:lnTo>
                <a:lnTo>
                  <a:pt x="1435100" y="266700"/>
                </a:lnTo>
                <a:lnTo>
                  <a:pt x="1555750" y="412750"/>
                </a:lnTo>
                <a:lnTo>
                  <a:pt x="755650" y="825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9"/>
          <p:cNvSpPr>
            <a:spLocks noGrp="1"/>
          </p:cNvSpPr>
          <p:nvPr>
            <p:ph type="title"/>
          </p:nvPr>
        </p:nvSpPr>
        <p:spPr>
          <a:xfrm>
            <a:off x="0" y="-3195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Tracking a simple target</a:t>
            </a:r>
          </a:p>
        </p:txBody>
      </p:sp>
      <p:pic>
        <p:nvPicPr>
          <p:cNvPr id="4" name="tracking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2270125" y="1702594"/>
            <a:ext cx="4603750" cy="3452813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graphicFrame>
        <p:nvGraphicFramePr>
          <p:cNvPr id="7" name="Object 9"/>
          <p:cNvGraphicFramePr>
            <a:graphicFrameLocks noChangeAspect="1"/>
          </p:cNvGraphicFramePr>
          <p:nvPr/>
        </p:nvGraphicFramePr>
        <p:xfrm>
          <a:off x="369888" y="1084263"/>
          <a:ext cx="1304925" cy="311150"/>
        </p:xfrm>
        <a:graphic>
          <a:graphicData uri="http://schemas.openxmlformats.org/presentationml/2006/ole">
            <p:oleObj spid="_x0000_s473091" name="Equation" r:id="rId5" imgW="850680" imgH="203040" progId="Equation.3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1" y="0"/>
            <a:ext cx="2038350" cy="14218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>
            <a:off x="73998" y="344006"/>
            <a:ext cx="1812955" cy="1764928"/>
          </a:xfrm>
          <a:prstGeom prst="arc">
            <a:avLst>
              <a:gd name="adj1" fmla="val 10919526"/>
              <a:gd name="adj2" fmla="val 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73092" name="Object 4"/>
          <p:cNvGraphicFramePr>
            <a:graphicFrameLocks noChangeAspect="1"/>
          </p:cNvGraphicFramePr>
          <p:nvPr/>
        </p:nvGraphicFramePr>
        <p:xfrm>
          <a:off x="58738" y="-19050"/>
          <a:ext cx="1887537" cy="412750"/>
        </p:xfrm>
        <a:graphic>
          <a:graphicData uri="http://schemas.openxmlformats.org/presentationml/2006/ole">
            <p:oleObj spid="_x0000_s473092" name="Equation" r:id="rId6" imgW="1231560" imgH="266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42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Recap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Rectangle 27"/>
          <p:cNvSpPr txBox="1">
            <a:spLocks noChangeArrowheads="1"/>
          </p:cNvSpPr>
          <p:nvPr/>
        </p:nvSpPr>
        <p:spPr bwMode="auto">
          <a:xfrm>
            <a:off x="-161925" y="3257550"/>
            <a:ext cx="91440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defRPr/>
            </a:pPr>
            <a:endParaRPr lang="en-US" sz="2000" kern="0" dirty="0">
              <a:latin typeface="+mn-lt"/>
            </a:endParaRP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l" eaLnBrk="1" hangingPunct="1">
              <a:spcBef>
                <a:spcPct val="20000"/>
              </a:spcBef>
              <a:defRPr/>
            </a:pPr>
            <a:endParaRPr lang="en-US" sz="2000" kern="0" dirty="0">
              <a:latin typeface="+mn-lt"/>
            </a:endParaRPr>
          </a:p>
        </p:txBody>
      </p:sp>
      <p:grpSp>
        <p:nvGrpSpPr>
          <p:cNvPr id="3" name="Group 36"/>
          <p:cNvGrpSpPr/>
          <p:nvPr/>
        </p:nvGrpSpPr>
        <p:grpSpPr>
          <a:xfrm>
            <a:off x="949456" y="1179419"/>
            <a:ext cx="2397181" cy="1651299"/>
            <a:chOff x="1157605" y="2383155"/>
            <a:chExt cx="3428679" cy="2252504"/>
          </a:xfrm>
        </p:grpSpPr>
        <p:sp>
          <p:nvSpPr>
            <p:cNvPr id="23" name="Freeform 22"/>
            <p:cNvSpPr/>
            <p:nvPr/>
          </p:nvSpPr>
          <p:spPr>
            <a:xfrm>
              <a:off x="1202055" y="2383155"/>
              <a:ext cx="3381375" cy="1304925"/>
            </a:xfrm>
            <a:custGeom>
              <a:avLst/>
              <a:gdLst>
                <a:gd name="connsiteX0" fmla="*/ 0 w 3381375"/>
                <a:gd name="connsiteY0" fmla="*/ 1257300 h 1304925"/>
                <a:gd name="connsiteX1" fmla="*/ 19050 w 3381375"/>
                <a:gd name="connsiteY1" fmla="*/ 352425 h 1304925"/>
                <a:gd name="connsiteX2" fmla="*/ 647700 w 3381375"/>
                <a:gd name="connsiteY2" fmla="*/ 0 h 1304925"/>
                <a:gd name="connsiteX3" fmla="*/ 3381375 w 3381375"/>
                <a:gd name="connsiteY3" fmla="*/ 0 h 1304925"/>
                <a:gd name="connsiteX4" fmla="*/ 3362325 w 3381375"/>
                <a:gd name="connsiteY4" fmla="*/ 933450 h 1304925"/>
                <a:gd name="connsiteX5" fmla="*/ 2705100 w 3381375"/>
                <a:gd name="connsiteY5" fmla="*/ 1304925 h 1304925"/>
                <a:gd name="connsiteX6" fmla="*/ 0 w 3381375"/>
                <a:gd name="connsiteY6" fmla="*/ 1257300 h 13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1375" h="1304925">
                  <a:moveTo>
                    <a:pt x="0" y="1257300"/>
                  </a:moveTo>
                  <a:lnTo>
                    <a:pt x="19050" y="352425"/>
                  </a:lnTo>
                  <a:lnTo>
                    <a:pt x="647700" y="0"/>
                  </a:lnTo>
                  <a:lnTo>
                    <a:pt x="3381375" y="0"/>
                  </a:lnTo>
                  <a:lnTo>
                    <a:pt x="3362325" y="933450"/>
                  </a:lnTo>
                  <a:lnTo>
                    <a:pt x="2705100" y="1304925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1183005" y="3297555"/>
              <a:ext cx="3371850" cy="1314450"/>
            </a:xfrm>
            <a:custGeom>
              <a:avLst/>
              <a:gdLst>
                <a:gd name="connsiteX0" fmla="*/ 9525 w 3371850"/>
                <a:gd name="connsiteY0" fmla="*/ 361950 h 1314450"/>
                <a:gd name="connsiteX1" fmla="*/ 2724150 w 3371850"/>
                <a:gd name="connsiteY1" fmla="*/ 361950 h 1314450"/>
                <a:gd name="connsiteX2" fmla="*/ 3371850 w 3371850"/>
                <a:gd name="connsiteY2" fmla="*/ 0 h 1314450"/>
                <a:gd name="connsiteX3" fmla="*/ 3352800 w 3371850"/>
                <a:gd name="connsiteY3" fmla="*/ 1009650 h 1314450"/>
                <a:gd name="connsiteX4" fmla="*/ 2762250 w 3371850"/>
                <a:gd name="connsiteY4" fmla="*/ 1304925 h 1314450"/>
                <a:gd name="connsiteX5" fmla="*/ 0 w 3371850"/>
                <a:gd name="connsiteY5" fmla="*/ 1314450 h 1314450"/>
                <a:gd name="connsiteX6" fmla="*/ 9525 w 3371850"/>
                <a:gd name="connsiteY6" fmla="*/ 361950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71850" h="1314450">
                  <a:moveTo>
                    <a:pt x="9525" y="361950"/>
                  </a:moveTo>
                  <a:lnTo>
                    <a:pt x="2724150" y="361950"/>
                  </a:lnTo>
                  <a:lnTo>
                    <a:pt x="3371850" y="0"/>
                  </a:lnTo>
                  <a:lnTo>
                    <a:pt x="3352800" y="1009650"/>
                  </a:lnTo>
                  <a:lnTo>
                    <a:pt x="2762250" y="1304925"/>
                  </a:lnTo>
                  <a:lnTo>
                    <a:pt x="0" y="1314450"/>
                  </a:lnTo>
                  <a:lnTo>
                    <a:pt x="9525" y="36195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/>
          </p:nvSpPr>
          <p:spPr>
            <a:xfrm>
              <a:off x="1157605" y="3289382"/>
              <a:ext cx="3428679" cy="374727"/>
            </a:xfrm>
            <a:prstGeom prst="parallelogram">
              <a:avLst>
                <a:gd name="adj" fmla="val 18368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Parallelogram 25"/>
            <p:cNvSpPr/>
            <p:nvPr/>
          </p:nvSpPr>
          <p:spPr>
            <a:xfrm>
              <a:off x="2071475" y="3398526"/>
              <a:ext cx="1600940" cy="174631"/>
            </a:xfrm>
            <a:prstGeom prst="parallelogram">
              <a:avLst>
                <a:gd name="adj" fmla="val 183685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7" name="Picture 17"/>
            <p:cNvPicPr>
              <a:picLocks noChangeAspect="1"/>
            </p:cNvPicPr>
            <p:nvPr/>
          </p:nvPicPr>
          <p:blipFill>
            <a:blip r:embed="rId3" cstate="print">
              <a:lum bright="26000"/>
            </a:blip>
            <a:srcRect/>
            <a:stretch>
              <a:fillRect/>
            </a:stretch>
          </p:blipFill>
          <p:spPr bwMode="auto">
            <a:xfrm>
              <a:off x="2551757" y="3423992"/>
              <a:ext cx="623701" cy="127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Parallelogram 27"/>
            <p:cNvSpPr/>
            <p:nvPr/>
          </p:nvSpPr>
          <p:spPr>
            <a:xfrm>
              <a:off x="1195705" y="2392680"/>
              <a:ext cx="3368675" cy="366554"/>
            </a:xfrm>
            <a:prstGeom prst="parallelogram">
              <a:avLst>
                <a:gd name="adj" fmla="val 183685"/>
              </a:avLst>
            </a:prstGeom>
            <a:solidFill>
              <a:schemeClr val="tx1">
                <a:lumMod val="50000"/>
                <a:lumOff val="50000"/>
                <a:alpha val="0"/>
              </a:schemeClr>
            </a:solidFill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11580" y="2764155"/>
              <a:ext cx="2705100" cy="904875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rot="5400000">
              <a:off x="1378267" y="2845117"/>
              <a:ext cx="904880" cy="3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1516381" y="3983353"/>
              <a:ext cx="628651" cy="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Parallelogram 31"/>
            <p:cNvSpPr/>
            <p:nvPr/>
          </p:nvSpPr>
          <p:spPr>
            <a:xfrm>
              <a:off x="1176655" y="4260932"/>
              <a:ext cx="3387725" cy="374727"/>
            </a:xfrm>
            <a:prstGeom prst="parallelogram">
              <a:avLst>
                <a:gd name="adj" fmla="val 18368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02055" y="3659505"/>
              <a:ext cx="2705100" cy="962025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1192530" y="2392680"/>
              <a:ext cx="3362325" cy="2228850"/>
            </a:xfrm>
            <a:custGeom>
              <a:avLst/>
              <a:gdLst>
                <a:gd name="connsiteX0" fmla="*/ 0 w 3362325"/>
                <a:gd name="connsiteY0" fmla="*/ 2219325 h 2228850"/>
                <a:gd name="connsiteX1" fmla="*/ 0 w 3362325"/>
                <a:gd name="connsiteY1" fmla="*/ 371475 h 2228850"/>
                <a:gd name="connsiteX2" fmla="*/ 666750 w 3362325"/>
                <a:gd name="connsiteY2" fmla="*/ 0 h 2228850"/>
                <a:gd name="connsiteX3" fmla="*/ 3362325 w 3362325"/>
                <a:gd name="connsiteY3" fmla="*/ 0 h 2228850"/>
                <a:gd name="connsiteX4" fmla="*/ 3352800 w 3362325"/>
                <a:gd name="connsiteY4" fmla="*/ 1924050 h 2228850"/>
                <a:gd name="connsiteX5" fmla="*/ 2695575 w 3362325"/>
                <a:gd name="connsiteY5" fmla="*/ 2228850 h 2228850"/>
                <a:gd name="connsiteX6" fmla="*/ 0 w 3362325"/>
                <a:gd name="connsiteY6" fmla="*/ 2219325 h 22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2325" h="2228850">
                  <a:moveTo>
                    <a:pt x="0" y="2219325"/>
                  </a:moveTo>
                  <a:lnTo>
                    <a:pt x="0" y="371475"/>
                  </a:lnTo>
                  <a:lnTo>
                    <a:pt x="666750" y="0"/>
                  </a:lnTo>
                  <a:lnTo>
                    <a:pt x="3362325" y="0"/>
                  </a:lnTo>
                  <a:lnTo>
                    <a:pt x="3352800" y="1924050"/>
                  </a:lnTo>
                  <a:lnTo>
                    <a:pt x="2695575" y="2228850"/>
                  </a:lnTo>
                  <a:lnTo>
                    <a:pt x="0" y="2219325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2092643" y="3404711"/>
              <a:ext cx="1593056" cy="173831"/>
            </a:xfrm>
            <a:custGeom>
              <a:avLst/>
              <a:gdLst>
                <a:gd name="connsiteX0" fmla="*/ 0 w 1593056"/>
                <a:gd name="connsiteY0" fmla="*/ 176212 h 176212"/>
                <a:gd name="connsiteX1" fmla="*/ 1593056 w 1593056"/>
                <a:gd name="connsiteY1" fmla="*/ 0 h 176212"/>
                <a:gd name="connsiteX2" fmla="*/ 1269206 w 1593056"/>
                <a:gd name="connsiteY2" fmla="*/ 171450 h 176212"/>
                <a:gd name="connsiteX3" fmla="*/ 0 w 1593056"/>
                <a:gd name="connsiteY3" fmla="*/ 176212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3056" h="176212">
                  <a:moveTo>
                    <a:pt x="0" y="176212"/>
                  </a:moveTo>
                  <a:lnTo>
                    <a:pt x="1593056" y="0"/>
                  </a:lnTo>
                  <a:lnTo>
                    <a:pt x="1269206" y="171450"/>
                  </a:lnTo>
                  <a:lnTo>
                    <a:pt x="0" y="176212"/>
                  </a:lnTo>
                  <a:close/>
                </a:path>
              </a:pathLst>
            </a:cu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2075974" y="2913776"/>
              <a:ext cx="1581150" cy="674291"/>
            </a:xfrm>
            <a:custGeom>
              <a:avLst/>
              <a:gdLst>
                <a:gd name="connsiteX0" fmla="*/ 0 w 1581150"/>
                <a:gd name="connsiteY0" fmla="*/ 657622 h 657622"/>
                <a:gd name="connsiteX1" fmla="*/ 783431 w 1581150"/>
                <a:gd name="connsiteY1" fmla="*/ 28972 h 657622"/>
                <a:gd name="connsiteX2" fmla="*/ 1581150 w 1581150"/>
                <a:gd name="connsiteY2" fmla="*/ 483791 h 65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1150" h="657622">
                  <a:moveTo>
                    <a:pt x="0" y="657622"/>
                  </a:moveTo>
                  <a:cubicBezTo>
                    <a:pt x="259953" y="357783"/>
                    <a:pt x="519906" y="57944"/>
                    <a:pt x="783431" y="28972"/>
                  </a:cubicBezTo>
                  <a:cubicBezTo>
                    <a:pt x="1046956" y="0"/>
                    <a:pt x="1314053" y="241895"/>
                    <a:pt x="1581150" y="483791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7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750" y="3952513"/>
            <a:ext cx="2322632" cy="2119638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7" name="Rectangle 27"/>
          <p:cNvSpPr txBox="1">
            <a:spLocks noChangeArrowheads="1"/>
          </p:cNvSpPr>
          <p:nvPr/>
        </p:nvSpPr>
        <p:spPr>
          <a:xfrm>
            <a:off x="-453452" y="5734416"/>
            <a:ext cx="5381570" cy="125128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smtClean="0">
                <a:solidFill>
                  <a:srgbClr val="92D050"/>
                </a:solidFill>
              </a:rPr>
              <a:t>Provided design tools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Rectangle 27"/>
          <p:cNvSpPr txBox="1">
            <a:spLocks noChangeArrowheads="1"/>
          </p:cNvSpPr>
          <p:nvPr/>
        </p:nvSpPr>
        <p:spPr>
          <a:xfrm>
            <a:off x="4517350" y="5734416"/>
            <a:ext cx="4656569" cy="125128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err="1" smtClean="0">
                <a:solidFill>
                  <a:srgbClr val="92D050"/>
                </a:solidFill>
              </a:rPr>
              <a:t>Milli</a:t>
            </a:r>
            <a:r>
              <a:rPr lang="en-US" sz="2400" dirty="0" smtClean="0">
                <a:solidFill>
                  <a:srgbClr val="92D050"/>
                </a:solidFill>
              </a:rPr>
              <a:t>-scale prototypes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" name="Picture 3" descr="C:\Users\sjkoppal.ADMIN\Desktop\frontview.BMP"/>
          <p:cNvPicPr>
            <a:picLocks noChangeAspect="1" noChangeArrowheads="1"/>
          </p:cNvPicPr>
          <p:nvPr/>
        </p:nvPicPr>
        <p:blipFill>
          <a:blip r:embed="rId5" cstate="print">
            <a:lum bright="16000"/>
          </a:blip>
          <a:srcRect/>
          <a:stretch>
            <a:fillRect/>
          </a:stretch>
        </p:blipFill>
        <p:spPr bwMode="auto">
          <a:xfrm>
            <a:off x="5438775" y="3933825"/>
            <a:ext cx="2720973" cy="2133600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graphicFrame>
        <p:nvGraphicFramePr>
          <p:cNvPr id="42" name="Object 7"/>
          <p:cNvGraphicFramePr>
            <a:graphicFrameLocks noChangeAspect="1"/>
          </p:cNvGraphicFramePr>
          <p:nvPr/>
        </p:nvGraphicFramePr>
        <p:xfrm>
          <a:off x="5019675" y="1290486"/>
          <a:ext cx="415900" cy="345877"/>
        </p:xfrm>
        <a:graphic>
          <a:graphicData uri="http://schemas.openxmlformats.org/presentationml/2006/ole">
            <p:oleObj spid="_x0000_s457731" name="Equation" r:id="rId6" imgW="241200" imgH="228600" progId="Equation.3">
              <p:embed/>
            </p:oleObj>
          </a:graphicData>
        </a:graphic>
      </p:graphicFrame>
      <p:grpSp>
        <p:nvGrpSpPr>
          <p:cNvPr id="43" name="Group 41"/>
          <p:cNvGrpSpPr/>
          <p:nvPr/>
        </p:nvGrpSpPr>
        <p:grpSpPr>
          <a:xfrm>
            <a:off x="5493989" y="1282208"/>
            <a:ext cx="2245709" cy="329025"/>
            <a:chOff x="5533968" y="2167075"/>
            <a:chExt cx="3144903" cy="528555"/>
          </a:xfrm>
        </p:grpSpPr>
        <p:cxnSp>
          <p:nvCxnSpPr>
            <p:cNvPr id="44" name="Straight Connector 43"/>
            <p:cNvCxnSpPr>
              <a:stCxn id="45" idx="1"/>
            </p:cNvCxnSpPr>
            <p:nvPr/>
          </p:nvCxnSpPr>
          <p:spPr>
            <a:xfrm rot="10800000" flipH="1">
              <a:off x="5533968" y="2426067"/>
              <a:ext cx="3144903" cy="52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533969" y="2167075"/>
              <a:ext cx="3134332" cy="528555"/>
            </a:xfrm>
            <a:prstGeom prst="rect">
              <a:avLst/>
            </a:prstGeom>
            <a:solidFill>
              <a:schemeClr val="accent1">
                <a:alpha val="4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6" name="Object 8"/>
          <p:cNvGraphicFramePr>
            <a:graphicFrameLocks noChangeAspect="1"/>
          </p:cNvGraphicFramePr>
          <p:nvPr/>
        </p:nvGraphicFramePr>
        <p:xfrm>
          <a:off x="7788351" y="1285344"/>
          <a:ext cx="269799" cy="327100"/>
        </p:xfrm>
        <a:graphic>
          <a:graphicData uri="http://schemas.openxmlformats.org/presentationml/2006/ole">
            <p:oleObj spid="_x0000_s457732" name="Equation" r:id="rId7" imgW="190440" imgH="215640" progId="Equation.3">
              <p:embed/>
            </p:oleObj>
          </a:graphicData>
        </a:graphic>
      </p:graphicFrame>
      <p:cxnSp>
        <p:nvCxnSpPr>
          <p:cNvPr id="47" name="Straight Arrow Connector 46"/>
          <p:cNvCxnSpPr/>
          <p:nvPr/>
        </p:nvCxnSpPr>
        <p:spPr>
          <a:xfrm rot="16200000" flipV="1">
            <a:off x="4553615" y="1899941"/>
            <a:ext cx="1849946" cy="1544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8"/>
          <p:cNvGrpSpPr>
            <a:grpSpLocks noChangeAspect="1"/>
          </p:cNvGrpSpPr>
          <p:nvPr/>
        </p:nvGrpSpPr>
        <p:grpSpPr bwMode="auto">
          <a:xfrm>
            <a:off x="5520269" y="1287334"/>
            <a:ext cx="2301956" cy="1550565"/>
            <a:chOff x="1162" y="1259"/>
            <a:chExt cx="3463" cy="1815"/>
          </a:xfrm>
        </p:grpSpPr>
        <p:sp>
          <p:nvSpPr>
            <p:cNvPr id="49" name="Freeform 9"/>
            <p:cNvSpPr>
              <a:spLocks/>
            </p:cNvSpPr>
            <p:nvPr/>
          </p:nvSpPr>
          <p:spPr bwMode="auto">
            <a:xfrm>
              <a:off x="1162" y="1259"/>
              <a:ext cx="2572" cy="1815"/>
            </a:xfrm>
            <a:custGeom>
              <a:avLst/>
              <a:gdLst/>
              <a:ahLst/>
              <a:cxnLst>
                <a:cxn ang="0">
                  <a:pos x="184" y="6922"/>
                </a:cxn>
                <a:cxn ang="0">
                  <a:pos x="441" y="5929"/>
                </a:cxn>
                <a:cxn ang="0">
                  <a:pos x="698" y="5141"/>
                </a:cxn>
                <a:cxn ang="0">
                  <a:pos x="954" y="4469"/>
                </a:cxn>
                <a:cxn ang="0">
                  <a:pos x="1248" y="3826"/>
                </a:cxn>
                <a:cxn ang="0">
                  <a:pos x="1505" y="3272"/>
                </a:cxn>
                <a:cxn ang="0">
                  <a:pos x="1762" y="2717"/>
                </a:cxn>
                <a:cxn ang="0">
                  <a:pos x="2018" y="2191"/>
                </a:cxn>
                <a:cxn ang="0">
                  <a:pos x="2312" y="1694"/>
                </a:cxn>
                <a:cxn ang="0">
                  <a:pos x="2569" y="1198"/>
                </a:cxn>
                <a:cxn ang="0">
                  <a:pos x="2826" y="731"/>
                </a:cxn>
                <a:cxn ang="0">
                  <a:pos x="3083" y="292"/>
                </a:cxn>
                <a:cxn ang="0">
                  <a:pos x="3376" y="643"/>
                </a:cxn>
                <a:cxn ang="0">
                  <a:pos x="3633" y="1198"/>
                </a:cxn>
                <a:cxn ang="0">
                  <a:pos x="3890" y="1432"/>
                </a:cxn>
                <a:cxn ang="0">
                  <a:pos x="4147" y="1519"/>
                </a:cxn>
                <a:cxn ang="0">
                  <a:pos x="4403" y="1578"/>
                </a:cxn>
                <a:cxn ang="0">
                  <a:pos x="4697" y="1607"/>
                </a:cxn>
                <a:cxn ang="0">
                  <a:pos x="4954" y="1607"/>
                </a:cxn>
                <a:cxn ang="0">
                  <a:pos x="5211" y="1607"/>
                </a:cxn>
                <a:cxn ang="0">
                  <a:pos x="5468" y="1578"/>
                </a:cxn>
                <a:cxn ang="0">
                  <a:pos x="5761" y="1548"/>
                </a:cxn>
                <a:cxn ang="0">
                  <a:pos x="6018" y="1519"/>
                </a:cxn>
                <a:cxn ang="0">
                  <a:pos x="6275" y="1519"/>
                </a:cxn>
                <a:cxn ang="0">
                  <a:pos x="6532" y="1490"/>
                </a:cxn>
                <a:cxn ang="0">
                  <a:pos x="6825" y="1461"/>
                </a:cxn>
                <a:cxn ang="0">
                  <a:pos x="7082" y="1432"/>
                </a:cxn>
                <a:cxn ang="0">
                  <a:pos x="7339" y="1402"/>
                </a:cxn>
                <a:cxn ang="0">
                  <a:pos x="7596" y="1402"/>
                </a:cxn>
                <a:cxn ang="0">
                  <a:pos x="7889" y="1432"/>
                </a:cxn>
                <a:cxn ang="0">
                  <a:pos x="8146" y="1432"/>
                </a:cxn>
                <a:cxn ang="0">
                  <a:pos x="8403" y="1461"/>
                </a:cxn>
                <a:cxn ang="0">
                  <a:pos x="8660" y="1490"/>
                </a:cxn>
                <a:cxn ang="0">
                  <a:pos x="8917" y="1519"/>
                </a:cxn>
                <a:cxn ang="0">
                  <a:pos x="9210" y="1548"/>
                </a:cxn>
                <a:cxn ang="0">
                  <a:pos x="9467" y="1578"/>
                </a:cxn>
                <a:cxn ang="0">
                  <a:pos x="9724" y="1578"/>
                </a:cxn>
                <a:cxn ang="0">
                  <a:pos x="9981" y="1607"/>
                </a:cxn>
                <a:cxn ang="0">
                  <a:pos x="10274" y="1607"/>
                </a:cxn>
                <a:cxn ang="0">
                  <a:pos x="10531" y="1607"/>
                </a:cxn>
                <a:cxn ang="0">
                  <a:pos x="10788" y="1578"/>
                </a:cxn>
                <a:cxn ang="0">
                  <a:pos x="11045" y="1490"/>
                </a:cxn>
              </a:cxnLst>
              <a:rect l="0" t="0" r="r" b="b"/>
              <a:pathLst>
                <a:path w="11228" h="7915">
                  <a:moveTo>
                    <a:pt x="0" y="7915"/>
                  </a:moveTo>
                  <a:lnTo>
                    <a:pt x="74" y="7360"/>
                  </a:lnTo>
                  <a:lnTo>
                    <a:pt x="184" y="6922"/>
                  </a:lnTo>
                  <a:lnTo>
                    <a:pt x="257" y="6572"/>
                  </a:lnTo>
                  <a:lnTo>
                    <a:pt x="367" y="6251"/>
                  </a:lnTo>
                  <a:lnTo>
                    <a:pt x="441" y="5929"/>
                  </a:lnTo>
                  <a:lnTo>
                    <a:pt x="514" y="5666"/>
                  </a:lnTo>
                  <a:lnTo>
                    <a:pt x="624" y="5404"/>
                  </a:lnTo>
                  <a:lnTo>
                    <a:pt x="698" y="5141"/>
                  </a:lnTo>
                  <a:lnTo>
                    <a:pt x="808" y="4907"/>
                  </a:lnTo>
                  <a:lnTo>
                    <a:pt x="881" y="4673"/>
                  </a:lnTo>
                  <a:lnTo>
                    <a:pt x="954" y="4469"/>
                  </a:lnTo>
                  <a:lnTo>
                    <a:pt x="1064" y="4235"/>
                  </a:lnTo>
                  <a:lnTo>
                    <a:pt x="1138" y="4031"/>
                  </a:lnTo>
                  <a:lnTo>
                    <a:pt x="1248" y="3826"/>
                  </a:lnTo>
                  <a:lnTo>
                    <a:pt x="1321" y="3651"/>
                  </a:lnTo>
                  <a:lnTo>
                    <a:pt x="1395" y="3447"/>
                  </a:lnTo>
                  <a:lnTo>
                    <a:pt x="1505" y="3272"/>
                  </a:lnTo>
                  <a:lnTo>
                    <a:pt x="1578" y="3067"/>
                  </a:lnTo>
                  <a:lnTo>
                    <a:pt x="1688" y="2892"/>
                  </a:lnTo>
                  <a:lnTo>
                    <a:pt x="1762" y="2717"/>
                  </a:lnTo>
                  <a:lnTo>
                    <a:pt x="1872" y="2541"/>
                  </a:lnTo>
                  <a:lnTo>
                    <a:pt x="1945" y="2366"/>
                  </a:lnTo>
                  <a:lnTo>
                    <a:pt x="2018" y="2191"/>
                  </a:lnTo>
                  <a:lnTo>
                    <a:pt x="2129" y="2016"/>
                  </a:lnTo>
                  <a:lnTo>
                    <a:pt x="2202" y="1840"/>
                  </a:lnTo>
                  <a:lnTo>
                    <a:pt x="2312" y="1694"/>
                  </a:lnTo>
                  <a:lnTo>
                    <a:pt x="2385" y="1519"/>
                  </a:lnTo>
                  <a:lnTo>
                    <a:pt x="2459" y="1373"/>
                  </a:lnTo>
                  <a:lnTo>
                    <a:pt x="2569" y="1198"/>
                  </a:lnTo>
                  <a:lnTo>
                    <a:pt x="2642" y="1052"/>
                  </a:lnTo>
                  <a:lnTo>
                    <a:pt x="2752" y="906"/>
                  </a:lnTo>
                  <a:lnTo>
                    <a:pt x="2826" y="731"/>
                  </a:lnTo>
                  <a:lnTo>
                    <a:pt x="2899" y="585"/>
                  </a:lnTo>
                  <a:lnTo>
                    <a:pt x="3009" y="439"/>
                  </a:lnTo>
                  <a:lnTo>
                    <a:pt x="3083" y="292"/>
                  </a:lnTo>
                  <a:lnTo>
                    <a:pt x="3193" y="146"/>
                  </a:lnTo>
                  <a:lnTo>
                    <a:pt x="3266" y="0"/>
                  </a:lnTo>
                  <a:lnTo>
                    <a:pt x="3376" y="643"/>
                  </a:lnTo>
                  <a:lnTo>
                    <a:pt x="3449" y="906"/>
                  </a:lnTo>
                  <a:lnTo>
                    <a:pt x="3523" y="1081"/>
                  </a:lnTo>
                  <a:lnTo>
                    <a:pt x="3633" y="1198"/>
                  </a:lnTo>
                  <a:lnTo>
                    <a:pt x="3706" y="1286"/>
                  </a:lnTo>
                  <a:lnTo>
                    <a:pt x="3816" y="1373"/>
                  </a:lnTo>
                  <a:lnTo>
                    <a:pt x="3890" y="1432"/>
                  </a:lnTo>
                  <a:lnTo>
                    <a:pt x="3963" y="1461"/>
                  </a:lnTo>
                  <a:lnTo>
                    <a:pt x="4073" y="1490"/>
                  </a:lnTo>
                  <a:lnTo>
                    <a:pt x="4147" y="1519"/>
                  </a:lnTo>
                  <a:lnTo>
                    <a:pt x="4257" y="1548"/>
                  </a:lnTo>
                  <a:lnTo>
                    <a:pt x="4330" y="1578"/>
                  </a:lnTo>
                  <a:lnTo>
                    <a:pt x="4403" y="1578"/>
                  </a:lnTo>
                  <a:lnTo>
                    <a:pt x="4514" y="1578"/>
                  </a:lnTo>
                  <a:lnTo>
                    <a:pt x="4587" y="1607"/>
                  </a:lnTo>
                  <a:lnTo>
                    <a:pt x="4697" y="1607"/>
                  </a:lnTo>
                  <a:lnTo>
                    <a:pt x="4770" y="1607"/>
                  </a:lnTo>
                  <a:lnTo>
                    <a:pt x="4880" y="1607"/>
                  </a:lnTo>
                  <a:lnTo>
                    <a:pt x="4954" y="1607"/>
                  </a:lnTo>
                  <a:lnTo>
                    <a:pt x="5027" y="1607"/>
                  </a:lnTo>
                  <a:lnTo>
                    <a:pt x="5137" y="1607"/>
                  </a:lnTo>
                  <a:lnTo>
                    <a:pt x="5211" y="1607"/>
                  </a:lnTo>
                  <a:lnTo>
                    <a:pt x="5321" y="1578"/>
                  </a:lnTo>
                  <a:lnTo>
                    <a:pt x="5394" y="1578"/>
                  </a:lnTo>
                  <a:lnTo>
                    <a:pt x="5468" y="1578"/>
                  </a:lnTo>
                  <a:lnTo>
                    <a:pt x="5578" y="1578"/>
                  </a:lnTo>
                  <a:lnTo>
                    <a:pt x="5651" y="1578"/>
                  </a:lnTo>
                  <a:lnTo>
                    <a:pt x="5761" y="1548"/>
                  </a:lnTo>
                  <a:lnTo>
                    <a:pt x="5834" y="1548"/>
                  </a:lnTo>
                  <a:lnTo>
                    <a:pt x="5908" y="1548"/>
                  </a:lnTo>
                  <a:lnTo>
                    <a:pt x="6018" y="1519"/>
                  </a:lnTo>
                  <a:lnTo>
                    <a:pt x="6091" y="1519"/>
                  </a:lnTo>
                  <a:lnTo>
                    <a:pt x="6201" y="1519"/>
                  </a:lnTo>
                  <a:lnTo>
                    <a:pt x="6275" y="1519"/>
                  </a:lnTo>
                  <a:lnTo>
                    <a:pt x="6385" y="1490"/>
                  </a:lnTo>
                  <a:lnTo>
                    <a:pt x="6458" y="1490"/>
                  </a:lnTo>
                  <a:lnTo>
                    <a:pt x="6532" y="1490"/>
                  </a:lnTo>
                  <a:lnTo>
                    <a:pt x="6642" y="1461"/>
                  </a:lnTo>
                  <a:lnTo>
                    <a:pt x="6715" y="1461"/>
                  </a:lnTo>
                  <a:lnTo>
                    <a:pt x="6825" y="1461"/>
                  </a:lnTo>
                  <a:lnTo>
                    <a:pt x="6899" y="1461"/>
                  </a:lnTo>
                  <a:lnTo>
                    <a:pt x="6972" y="1432"/>
                  </a:lnTo>
                  <a:lnTo>
                    <a:pt x="7082" y="1432"/>
                  </a:lnTo>
                  <a:lnTo>
                    <a:pt x="7155" y="1432"/>
                  </a:lnTo>
                  <a:lnTo>
                    <a:pt x="7265" y="1432"/>
                  </a:lnTo>
                  <a:lnTo>
                    <a:pt x="7339" y="1402"/>
                  </a:lnTo>
                  <a:lnTo>
                    <a:pt x="7412" y="1402"/>
                  </a:lnTo>
                  <a:lnTo>
                    <a:pt x="7522" y="1402"/>
                  </a:lnTo>
                  <a:lnTo>
                    <a:pt x="7596" y="1402"/>
                  </a:lnTo>
                  <a:lnTo>
                    <a:pt x="7706" y="1402"/>
                  </a:lnTo>
                  <a:lnTo>
                    <a:pt x="7779" y="1402"/>
                  </a:lnTo>
                  <a:lnTo>
                    <a:pt x="7889" y="1432"/>
                  </a:lnTo>
                  <a:lnTo>
                    <a:pt x="7963" y="1432"/>
                  </a:lnTo>
                  <a:lnTo>
                    <a:pt x="8036" y="1432"/>
                  </a:lnTo>
                  <a:lnTo>
                    <a:pt x="8146" y="1432"/>
                  </a:lnTo>
                  <a:lnTo>
                    <a:pt x="8219" y="1461"/>
                  </a:lnTo>
                  <a:lnTo>
                    <a:pt x="8330" y="1461"/>
                  </a:lnTo>
                  <a:lnTo>
                    <a:pt x="8403" y="1461"/>
                  </a:lnTo>
                  <a:lnTo>
                    <a:pt x="8476" y="1461"/>
                  </a:lnTo>
                  <a:lnTo>
                    <a:pt x="8586" y="1490"/>
                  </a:lnTo>
                  <a:lnTo>
                    <a:pt x="8660" y="1490"/>
                  </a:lnTo>
                  <a:lnTo>
                    <a:pt x="8770" y="1490"/>
                  </a:lnTo>
                  <a:lnTo>
                    <a:pt x="8843" y="1519"/>
                  </a:lnTo>
                  <a:lnTo>
                    <a:pt x="8917" y="1519"/>
                  </a:lnTo>
                  <a:lnTo>
                    <a:pt x="9027" y="1519"/>
                  </a:lnTo>
                  <a:lnTo>
                    <a:pt x="9100" y="1519"/>
                  </a:lnTo>
                  <a:lnTo>
                    <a:pt x="9210" y="1548"/>
                  </a:lnTo>
                  <a:lnTo>
                    <a:pt x="9284" y="1548"/>
                  </a:lnTo>
                  <a:lnTo>
                    <a:pt x="9357" y="1548"/>
                  </a:lnTo>
                  <a:lnTo>
                    <a:pt x="9467" y="1578"/>
                  </a:lnTo>
                  <a:lnTo>
                    <a:pt x="9540" y="1578"/>
                  </a:lnTo>
                  <a:lnTo>
                    <a:pt x="9650" y="1578"/>
                  </a:lnTo>
                  <a:lnTo>
                    <a:pt x="9724" y="1578"/>
                  </a:lnTo>
                  <a:lnTo>
                    <a:pt x="9834" y="1578"/>
                  </a:lnTo>
                  <a:lnTo>
                    <a:pt x="9907" y="1607"/>
                  </a:lnTo>
                  <a:lnTo>
                    <a:pt x="9981" y="1607"/>
                  </a:lnTo>
                  <a:lnTo>
                    <a:pt x="10091" y="1607"/>
                  </a:lnTo>
                  <a:lnTo>
                    <a:pt x="10164" y="1607"/>
                  </a:lnTo>
                  <a:lnTo>
                    <a:pt x="10274" y="1607"/>
                  </a:lnTo>
                  <a:lnTo>
                    <a:pt x="10348" y="1607"/>
                  </a:lnTo>
                  <a:lnTo>
                    <a:pt x="10421" y="1607"/>
                  </a:lnTo>
                  <a:lnTo>
                    <a:pt x="10531" y="1607"/>
                  </a:lnTo>
                  <a:lnTo>
                    <a:pt x="10604" y="1578"/>
                  </a:lnTo>
                  <a:lnTo>
                    <a:pt x="10715" y="1578"/>
                  </a:lnTo>
                  <a:lnTo>
                    <a:pt x="10788" y="1578"/>
                  </a:lnTo>
                  <a:lnTo>
                    <a:pt x="10861" y="1548"/>
                  </a:lnTo>
                  <a:lnTo>
                    <a:pt x="10971" y="1519"/>
                  </a:lnTo>
                  <a:lnTo>
                    <a:pt x="11045" y="1490"/>
                  </a:lnTo>
                  <a:lnTo>
                    <a:pt x="11155" y="1461"/>
                  </a:lnTo>
                  <a:lnTo>
                    <a:pt x="11228" y="1432"/>
                  </a:lnTo>
                </a:path>
              </a:pathLst>
            </a:custGeom>
            <a:noFill/>
            <a:ln w="2222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0"/>
            <p:cNvSpPr>
              <a:spLocks/>
            </p:cNvSpPr>
            <p:nvPr/>
          </p:nvSpPr>
          <p:spPr bwMode="auto">
            <a:xfrm>
              <a:off x="3734" y="1259"/>
              <a:ext cx="891" cy="1815"/>
            </a:xfrm>
            <a:custGeom>
              <a:avLst/>
              <a:gdLst/>
              <a:ahLst/>
              <a:cxnLst>
                <a:cxn ang="0">
                  <a:pos x="0" y="1432"/>
                </a:cxn>
                <a:cxn ang="0">
                  <a:pos x="110" y="1373"/>
                </a:cxn>
                <a:cxn ang="0">
                  <a:pos x="184" y="1286"/>
                </a:cxn>
                <a:cxn ang="0">
                  <a:pos x="257" y="1198"/>
                </a:cxn>
                <a:cxn ang="0">
                  <a:pos x="367" y="1081"/>
                </a:cxn>
                <a:cxn ang="0">
                  <a:pos x="441" y="906"/>
                </a:cxn>
                <a:cxn ang="0">
                  <a:pos x="551" y="643"/>
                </a:cxn>
                <a:cxn ang="0">
                  <a:pos x="624" y="0"/>
                </a:cxn>
                <a:cxn ang="0">
                  <a:pos x="697" y="146"/>
                </a:cxn>
                <a:cxn ang="0">
                  <a:pos x="808" y="292"/>
                </a:cxn>
                <a:cxn ang="0">
                  <a:pos x="881" y="439"/>
                </a:cxn>
                <a:cxn ang="0">
                  <a:pos x="991" y="585"/>
                </a:cxn>
                <a:cxn ang="0">
                  <a:pos x="1064" y="731"/>
                </a:cxn>
                <a:cxn ang="0">
                  <a:pos x="1138" y="906"/>
                </a:cxn>
                <a:cxn ang="0">
                  <a:pos x="1248" y="1052"/>
                </a:cxn>
                <a:cxn ang="0">
                  <a:pos x="1321" y="1198"/>
                </a:cxn>
                <a:cxn ang="0">
                  <a:pos x="1431" y="1373"/>
                </a:cxn>
                <a:cxn ang="0">
                  <a:pos x="1505" y="1519"/>
                </a:cxn>
                <a:cxn ang="0">
                  <a:pos x="1615" y="1694"/>
                </a:cxn>
                <a:cxn ang="0">
                  <a:pos x="1688" y="1840"/>
                </a:cxn>
                <a:cxn ang="0">
                  <a:pos x="1762" y="2016"/>
                </a:cxn>
                <a:cxn ang="0">
                  <a:pos x="1872" y="2191"/>
                </a:cxn>
                <a:cxn ang="0">
                  <a:pos x="1945" y="2366"/>
                </a:cxn>
                <a:cxn ang="0">
                  <a:pos x="2055" y="2541"/>
                </a:cxn>
                <a:cxn ang="0">
                  <a:pos x="2128" y="2717"/>
                </a:cxn>
                <a:cxn ang="0">
                  <a:pos x="2202" y="2892"/>
                </a:cxn>
                <a:cxn ang="0">
                  <a:pos x="2312" y="3067"/>
                </a:cxn>
                <a:cxn ang="0">
                  <a:pos x="2385" y="3272"/>
                </a:cxn>
                <a:cxn ang="0">
                  <a:pos x="2495" y="3447"/>
                </a:cxn>
                <a:cxn ang="0">
                  <a:pos x="2569" y="3651"/>
                </a:cxn>
                <a:cxn ang="0">
                  <a:pos x="2642" y="3826"/>
                </a:cxn>
                <a:cxn ang="0">
                  <a:pos x="2752" y="4031"/>
                </a:cxn>
                <a:cxn ang="0">
                  <a:pos x="2826" y="4235"/>
                </a:cxn>
                <a:cxn ang="0">
                  <a:pos x="2936" y="4469"/>
                </a:cxn>
                <a:cxn ang="0">
                  <a:pos x="3009" y="4673"/>
                </a:cxn>
                <a:cxn ang="0">
                  <a:pos x="3119" y="4907"/>
                </a:cxn>
                <a:cxn ang="0">
                  <a:pos x="3193" y="5141"/>
                </a:cxn>
                <a:cxn ang="0">
                  <a:pos x="3266" y="5404"/>
                </a:cxn>
                <a:cxn ang="0">
                  <a:pos x="3376" y="5666"/>
                </a:cxn>
                <a:cxn ang="0">
                  <a:pos x="3449" y="5929"/>
                </a:cxn>
                <a:cxn ang="0">
                  <a:pos x="3559" y="6251"/>
                </a:cxn>
                <a:cxn ang="0">
                  <a:pos x="3633" y="6572"/>
                </a:cxn>
                <a:cxn ang="0">
                  <a:pos x="3706" y="6922"/>
                </a:cxn>
                <a:cxn ang="0">
                  <a:pos x="3816" y="7360"/>
                </a:cxn>
                <a:cxn ang="0">
                  <a:pos x="3890" y="7915"/>
                </a:cxn>
              </a:cxnLst>
              <a:rect l="0" t="0" r="r" b="b"/>
              <a:pathLst>
                <a:path w="3890" h="7915">
                  <a:moveTo>
                    <a:pt x="0" y="1432"/>
                  </a:moveTo>
                  <a:lnTo>
                    <a:pt x="110" y="1373"/>
                  </a:lnTo>
                  <a:lnTo>
                    <a:pt x="184" y="1286"/>
                  </a:lnTo>
                  <a:lnTo>
                    <a:pt x="257" y="1198"/>
                  </a:lnTo>
                  <a:lnTo>
                    <a:pt x="367" y="1081"/>
                  </a:lnTo>
                  <a:lnTo>
                    <a:pt x="441" y="906"/>
                  </a:lnTo>
                  <a:lnTo>
                    <a:pt x="551" y="643"/>
                  </a:lnTo>
                  <a:lnTo>
                    <a:pt x="624" y="0"/>
                  </a:lnTo>
                  <a:lnTo>
                    <a:pt x="697" y="146"/>
                  </a:lnTo>
                  <a:lnTo>
                    <a:pt x="808" y="292"/>
                  </a:lnTo>
                  <a:lnTo>
                    <a:pt x="881" y="439"/>
                  </a:lnTo>
                  <a:lnTo>
                    <a:pt x="991" y="585"/>
                  </a:lnTo>
                  <a:lnTo>
                    <a:pt x="1064" y="731"/>
                  </a:lnTo>
                  <a:lnTo>
                    <a:pt x="1138" y="906"/>
                  </a:lnTo>
                  <a:lnTo>
                    <a:pt x="1248" y="1052"/>
                  </a:lnTo>
                  <a:lnTo>
                    <a:pt x="1321" y="1198"/>
                  </a:lnTo>
                  <a:lnTo>
                    <a:pt x="1431" y="1373"/>
                  </a:lnTo>
                  <a:lnTo>
                    <a:pt x="1505" y="1519"/>
                  </a:lnTo>
                  <a:lnTo>
                    <a:pt x="1615" y="1694"/>
                  </a:lnTo>
                  <a:lnTo>
                    <a:pt x="1688" y="1840"/>
                  </a:lnTo>
                  <a:lnTo>
                    <a:pt x="1762" y="2016"/>
                  </a:lnTo>
                  <a:lnTo>
                    <a:pt x="1872" y="2191"/>
                  </a:lnTo>
                  <a:lnTo>
                    <a:pt x="1945" y="2366"/>
                  </a:lnTo>
                  <a:lnTo>
                    <a:pt x="2055" y="2541"/>
                  </a:lnTo>
                  <a:lnTo>
                    <a:pt x="2128" y="2717"/>
                  </a:lnTo>
                  <a:lnTo>
                    <a:pt x="2202" y="2892"/>
                  </a:lnTo>
                  <a:lnTo>
                    <a:pt x="2312" y="3067"/>
                  </a:lnTo>
                  <a:lnTo>
                    <a:pt x="2385" y="3272"/>
                  </a:lnTo>
                  <a:lnTo>
                    <a:pt x="2495" y="3447"/>
                  </a:lnTo>
                  <a:lnTo>
                    <a:pt x="2569" y="3651"/>
                  </a:lnTo>
                  <a:lnTo>
                    <a:pt x="2642" y="3826"/>
                  </a:lnTo>
                  <a:lnTo>
                    <a:pt x="2752" y="4031"/>
                  </a:lnTo>
                  <a:lnTo>
                    <a:pt x="2826" y="4235"/>
                  </a:lnTo>
                  <a:lnTo>
                    <a:pt x="2936" y="4469"/>
                  </a:lnTo>
                  <a:lnTo>
                    <a:pt x="3009" y="4673"/>
                  </a:lnTo>
                  <a:lnTo>
                    <a:pt x="3119" y="4907"/>
                  </a:lnTo>
                  <a:lnTo>
                    <a:pt x="3193" y="5141"/>
                  </a:lnTo>
                  <a:lnTo>
                    <a:pt x="3266" y="5404"/>
                  </a:lnTo>
                  <a:lnTo>
                    <a:pt x="3376" y="5666"/>
                  </a:lnTo>
                  <a:lnTo>
                    <a:pt x="3449" y="5929"/>
                  </a:lnTo>
                  <a:lnTo>
                    <a:pt x="3559" y="6251"/>
                  </a:lnTo>
                  <a:lnTo>
                    <a:pt x="3633" y="6572"/>
                  </a:lnTo>
                  <a:lnTo>
                    <a:pt x="3706" y="6922"/>
                  </a:lnTo>
                  <a:lnTo>
                    <a:pt x="3816" y="7360"/>
                  </a:lnTo>
                  <a:lnTo>
                    <a:pt x="3890" y="7915"/>
                  </a:lnTo>
                </a:path>
              </a:pathLst>
            </a:custGeom>
            <a:noFill/>
            <a:ln w="2222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51" name="Straight Arrow Connector 50"/>
          <p:cNvCxnSpPr/>
          <p:nvPr/>
        </p:nvCxnSpPr>
        <p:spPr>
          <a:xfrm flipV="1">
            <a:off x="5486312" y="2820780"/>
            <a:ext cx="2618163" cy="5928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971550" y="2819400"/>
            <a:ext cx="2326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Optics for vision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on micro devices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62469" y="2819400"/>
            <a:ext cx="2821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Wide FOV filtering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due to refractive slab</a:t>
            </a:r>
            <a:endParaRPr lang="en-US" sz="2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52" grpId="0"/>
      <p:bldP spid="5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46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rgbClr val="FFFF00"/>
                </a:solidFill>
              </a:rPr>
              <a:t>Future work: fabricating micro vision sensors</a:t>
            </a:r>
            <a:endParaRPr lang="en-US" sz="38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38375" y="6490384"/>
            <a:ext cx="72732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92D050"/>
                </a:solidFill>
              </a:rPr>
              <a:t>                                                       </a:t>
            </a:r>
            <a:r>
              <a:rPr lang="en-US" sz="2000" dirty="0" err="1" smtClean="0">
                <a:solidFill>
                  <a:srgbClr val="92D050"/>
                </a:solidFill>
              </a:rPr>
              <a:t>Nalux</a:t>
            </a:r>
            <a:r>
              <a:rPr lang="en-US" sz="2000" dirty="0" smtClean="0">
                <a:solidFill>
                  <a:srgbClr val="92D050"/>
                </a:solidFill>
              </a:rPr>
              <a:t> 2011, Bruckner et al. 2009 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4650" y="1860549"/>
            <a:ext cx="3841751" cy="2552701"/>
            <a:chOff x="2328863" y="1452563"/>
            <a:chExt cx="4612179" cy="3062287"/>
          </a:xfrm>
        </p:grpSpPr>
        <p:pic>
          <p:nvPicPr>
            <p:cNvPr id="2488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28863" y="1452563"/>
              <a:ext cx="4612179" cy="3062287"/>
            </a:xfrm>
            <a:prstGeom prst="rect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</p:pic>
        <p:graphicFrame>
          <p:nvGraphicFramePr>
            <p:cNvPr id="248835" name="Object 3"/>
            <p:cNvGraphicFramePr>
              <a:graphicFrameLocks noChangeAspect="1"/>
            </p:cNvGraphicFramePr>
            <p:nvPr/>
          </p:nvGraphicFramePr>
          <p:xfrm>
            <a:off x="3890963" y="3208337"/>
            <a:ext cx="1399902" cy="741615"/>
          </p:xfrm>
          <a:graphic>
            <a:graphicData uri="http://schemas.openxmlformats.org/presentationml/2006/ole">
              <p:oleObj spid="_x0000_s430082" name="Equation" r:id="rId4" imgW="380880" imgH="203040" progId="Equation.3">
                <p:embed/>
              </p:oleObj>
            </a:graphicData>
          </a:graphic>
        </p:graphicFrame>
      </p:grpSp>
      <p:pic>
        <p:nvPicPr>
          <p:cNvPr id="4300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7550" y="1858963"/>
            <a:ext cx="4260850" cy="2554287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47700" y="0"/>
            <a:ext cx="77724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FF0D"/>
                </a:solidFill>
              </a:rPr>
              <a:t>Thanks</a:t>
            </a:r>
            <a:endParaRPr lang="en-US" dirty="0">
              <a:solidFill>
                <a:srgbClr val="FFFF0D"/>
              </a:solidFill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7475" y="1616075"/>
            <a:ext cx="1295400" cy="1554480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9214" y="1608138"/>
            <a:ext cx="1449804" cy="1589087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3499" y="1600199"/>
            <a:ext cx="1616075" cy="161607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064555" y="3364984"/>
            <a:ext cx="1085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err="1" smtClean="0">
                <a:solidFill>
                  <a:srgbClr val="92D050"/>
                </a:solidFill>
              </a:rPr>
              <a:t>Ioannis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613455" y="3364984"/>
            <a:ext cx="821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smtClean="0">
                <a:solidFill>
                  <a:srgbClr val="92D050"/>
                </a:solidFill>
              </a:rPr>
              <a:t>Todd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826805" y="3364984"/>
            <a:ext cx="788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err="1" smtClean="0">
                <a:solidFill>
                  <a:srgbClr val="92D050"/>
                </a:solidFill>
              </a:rPr>
              <a:t>Geof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0" y="43175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Come by our demo tomorrow!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904" y="5008563"/>
            <a:ext cx="1311275" cy="1579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94938" y="5377524"/>
            <a:ext cx="2215207" cy="87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1" y="1120775"/>
            <a:ext cx="2790824" cy="1895475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15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The next wave of micro platforms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631661"/>
            <a:ext cx="9143999" cy="117570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200" dirty="0" smtClean="0">
                <a:solidFill>
                  <a:srgbClr val="FFB953"/>
                </a:solidFill>
              </a:rPr>
              <a:t>In </a:t>
            </a:r>
            <a:r>
              <a:rPr lang="en-US" sz="3200" i="1" dirty="0" smtClean="0">
                <a:solidFill>
                  <a:srgbClr val="FFB953"/>
                </a:solidFill>
              </a:rPr>
              <a:t>addition</a:t>
            </a:r>
            <a:r>
              <a:rPr lang="en-US" sz="3200" dirty="0" smtClean="0">
                <a:solidFill>
                  <a:srgbClr val="FFB953"/>
                </a:solidFill>
              </a:rPr>
              <a:t> to efficient hardware and software</a:t>
            </a:r>
          </a:p>
          <a:p>
            <a:pPr lvl="0" algn="ctr">
              <a:spcBef>
                <a:spcPct val="20000"/>
              </a:spcBef>
            </a:pPr>
            <a:r>
              <a:rPr lang="en-US" sz="3200" dirty="0" smtClean="0">
                <a:solidFill>
                  <a:srgbClr val="FFB953"/>
                </a:solidFill>
              </a:rPr>
              <a:t>we need </a:t>
            </a:r>
            <a:r>
              <a:rPr lang="en-US" sz="3200" i="1" dirty="0" smtClean="0">
                <a:solidFill>
                  <a:srgbClr val="FFB953"/>
                </a:solidFill>
              </a:rPr>
              <a:t>new</a:t>
            </a:r>
            <a:r>
              <a:rPr lang="en-US" sz="3200" dirty="0" smtClean="0">
                <a:solidFill>
                  <a:srgbClr val="FFB953"/>
                </a:solidFill>
              </a:rPr>
              <a:t> sources of efficiency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04289" y="3834884"/>
            <a:ext cx="2571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 smtClean="0">
                <a:solidFill>
                  <a:srgbClr val="92D050"/>
                </a:solidFill>
              </a:rPr>
              <a:t>Programmable templates</a:t>
            </a:r>
            <a:endParaRPr lang="en-US" dirty="0"/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5488" y="1646238"/>
            <a:ext cx="2563812" cy="2138122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Speculative directions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1655763"/>
            <a:ext cx="2420388" cy="2107821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46789" y="3828534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 smtClean="0">
                <a:solidFill>
                  <a:srgbClr val="92D050"/>
                </a:solidFill>
              </a:rPr>
              <a:t>Exploiting diffraction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62050" y="6407834"/>
            <a:ext cx="809244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92D050"/>
                </a:solidFill>
              </a:rPr>
              <a:t>Goodman 1968, Dudley et al. 2003, </a:t>
            </a:r>
            <a:r>
              <a:rPr lang="en-US" sz="2000" dirty="0" err="1" smtClean="0">
                <a:solidFill>
                  <a:srgbClr val="92D050"/>
                </a:solidFill>
              </a:rPr>
              <a:t>Nayar</a:t>
            </a:r>
            <a:r>
              <a:rPr lang="en-US" sz="2000" dirty="0" smtClean="0">
                <a:solidFill>
                  <a:srgbClr val="92D050"/>
                </a:solidFill>
              </a:rPr>
              <a:t> et al. 2006, </a:t>
            </a:r>
            <a:r>
              <a:rPr lang="en-US" sz="2000" dirty="0" err="1" smtClean="0">
                <a:solidFill>
                  <a:srgbClr val="92D050"/>
                </a:solidFill>
              </a:rPr>
              <a:t>Steier</a:t>
            </a:r>
            <a:r>
              <a:rPr lang="en-US" sz="2000" dirty="0" smtClean="0">
                <a:solidFill>
                  <a:srgbClr val="92D050"/>
                </a:solidFill>
              </a:rPr>
              <a:t> and </a:t>
            </a:r>
            <a:r>
              <a:rPr lang="en-US" sz="2000" dirty="0" err="1" smtClean="0">
                <a:solidFill>
                  <a:srgbClr val="92D050"/>
                </a:solidFill>
              </a:rPr>
              <a:t>Shori</a:t>
            </a:r>
            <a:r>
              <a:rPr lang="en-US" sz="2000" dirty="0" smtClean="0">
                <a:solidFill>
                  <a:srgbClr val="92D050"/>
                </a:solidFill>
              </a:rPr>
              <a:t> 1986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4763" y="1639888"/>
            <a:ext cx="2509837" cy="2157412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6167182" y="3822184"/>
            <a:ext cx="294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 smtClean="0">
                <a:solidFill>
                  <a:srgbClr val="92D050"/>
                </a:solidFill>
              </a:rPr>
              <a:t>Traditional optical computing</a:t>
            </a:r>
            <a:endParaRPr lang="en-US" dirty="0"/>
          </a:p>
        </p:txBody>
      </p:sp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5" cstate="print">
            <a:lum bright="-24000"/>
          </a:blip>
          <a:srcRect/>
          <a:stretch>
            <a:fillRect/>
          </a:stretch>
        </p:blipFill>
        <p:spPr bwMode="auto">
          <a:xfrm>
            <a:off x="1936750" y="1241425"/>
            <a:ext cx="5315576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4998863" y="1269484"/>
            <a:ext cx="2238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smtClean="0">
                <a:solidFill>
                  <a:schemeClr val="accent6">
                    <a:lumMod val="75000"/>
                  </a:schemeClr>
                </a:solidFill>
              </a:rPr>
              <a:t>Rotating prisms!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9293986">
            <a:off x="3990462" y="1813530"/>
            <a:ext cx="1349332" cy="274849"/>
          </a:xfrm>
          <a:prstGeom prst="rightArrow">
            <a:avLst>
              <a:gd name="adj1" fmla="val 50000"/>
              <a:gd name="adj2" fmla="val 119346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20" grpId="0"/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961143" y="4695226"/>
            <a:ext cx="5866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http://robobees.seas.harvard.edu/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69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3895" y="3340886"/>
            <a:ext cx="6983520" cy="119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593491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Fully autonomous robot insect in 3-5 years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754689" name="Picture 1" descr="C:\Users\sjkoppal.ADMIN\Desktop\IMG_23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0335" y="283754"/>
            <a:ext cx="1917326" cy="254096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95600" y="1386840"/>
            <a:ext cx="502920" cy="35814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470698">
            <a:off x="3399604" y="1009738"/>
            <a:ext cx="1305464" cy="35814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00283" y="450886"/>
            <a:ext cx="4338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Our current optics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with 2 templates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1183355">
            <a:off x="3384365" y="1847937"/>
            <a:ext cx="1305464" cy="35814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0" y="1821180"/>
            <a:ext cx="274320" cy="16764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60303" y="1609126"/>
            <a:ext cx="4338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Our future optics size: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1/4</a:t>
            </a:r>
            <a:r>
              <a:rPr lang="en-US" sz="2400" baseline="30000" dirty="0" smtClean="0">
                <a:solidFill>
                  <a:srgbClr val="92D050"/>
                </a:solidFill>
              </a:rPr>
              <a:t>th</a:t>
            </a:r>
            <a:r>
              <a:rPr lang="en-US" sz="2400" dirty="0" smtClean="0">
                <a:solidFill>
                  <a:srgbClr val="92D050"/>
                </a:solidFill>
              </a:rPr>
              <a:t> the size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with 6 templates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7" grpId="0"/>
      <p:bldP spid="6" grpId="0" animBg="1"/>
      <p:bldP spid="7" grpId="0" animBg="1"/>
      <p:bldP spid="8" grpId="0"/>
      <p:bldP spid="8" grpId="1"/>
      <p:bldP spid="9" grpId="0" animBg="1"/>
      <p:bldP spid="10" grpId="0" animBg="1"/>
      <p:bldP spid="11" grpId="0"/>
      <p:bldP spid="11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reeform 118"/>
          <p:cNvSpPr/>
          <p:nvPr/>
        </p:nvSpPr>
        <p:spPr>
          <a:xfrm flipH="1">
            <a:off x="7250892" y="3218019"/>
            <a:ext cx="1216558" cy="1146964"/>
          </a:xfrm>
          <a:custGeom>
            <a:avLst/>
            <a:gdLst>
              <a:gd name="connsiteX0" fmla="*/ 1215676 w 1215676"/>
              <a:gd name="connsiteY0" fmla="*/ 1146964 h 1146964"/>
              <a:gd name="connsiteX1" fmla="*/ 470414 w 1215676"/>
              <a:gd name="connsiteY1" fmla="*/ 0 h 1146964"/>
              <a:gd name="connsiteX2" fmla="*/ 295991 w 1215676"/>
              <a:gd name="connsiteY2" fmla="*/ 132138 h 1146964"/>
              <a:gd name="connsiteX3" fmla="*/ 58141 w 1215676"/>
              <a:gd name="connsiteY3" fmla="*/ 396416 h 1146964"/>
              <a:gd name="connsiteX4" fmla="*/ 0 w 1215676"/>
              <a:gd name="connsiteY4" fmla="*/ 517983 h 1146964"/>
              <a:gd name="connsiteX5" fmla="*/ 1215676 w 1215676"/>
              <a:gd name="connsiteY5" fmla="*/ 1146964 h 114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5676" h="1146964">
                <a:moveTo>
                  <a:pt x="1215676" y="1146964"/>
                </a:moveTo>
                <a:lnTo>
                  <a:pt x="470414" y="0"/>
                </a:lnTo>
                <a:lnTo>
                  <a:pt x="295991" y="132138"/>
                </a:lnTo>
                <a:lnTo>
                  <a:pt x="58141" y="396416"/>
                </a:lnTo>
                <a:lnTo>
                  <a:pt x="0" y="517983"/>
                </a:lnTo>
                <a:lnTo>
                  <a:pt x="1215676" y="1146964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 117"/>
          <p:cNvSpPr/>
          <p:nvPr/>
        </p:nvSpPr>
        <p:spPr>
          <a:xfrm>
            <a:off x="6025526" y="3240042"/>
            <a:ext cx="1215676" cy="1146964"/>
          </a:xfrm>
          <a:custGeom>
            <a:avLst/>
            <a:gdLst>
              <a:gd name="connsiteX0" fmla="*/ 1215676 w 1215676"/>
              <a:gd name="connsiteY0" fmla="*/ 1146964 h 1146964"/>
              <a:gd name="connsiteX1" fmla="*/ 470414 w 1215676"/>
              <a:gd name="connsiteY1" fmla="*/ 0 h 1146964"/>
              <a:gd name="connsiteX2" fmla="*/ 295991 w 1215676"/>
              <a:gd name="connsiteY2" fmla="*/ 132138 h 1146964"/>
              <a:gd name="connsiteX3" fmla="*/ 58141 w 1215676"/>
              <a:gd name="connsiteY3" fmla="*/ 396416 h 1146964"/>
              <a:gd name="connsiteX4" fmla="*/ 0 w 1215676"/>
              <a:gd name="connsiteY4" fmla="*/ 517983 h 1146964"/>
              <a:gd name="connsiteX5" fmla="*/ 1215676 w 1215676"/>
              <a:gd name="connsiteY5" fmla="*/ 1146964 h 114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5676" h="1146964">
                <a:moveTo>
                  <a:pt x="1215676" y="1146964"/>
                </a:moveTo>
                <a:lnTo>
                  <a:pt x="470414" y="0"/>
                </a:lnTo>
                <a:lnTo>
                  <a:pt x="295991" y="132138"/>
                </a:lnTo>
                <a:lnTo>
                  <a:pt x="58141" y="396416"/>
                </a:lnTo>
                <a:lnTo>
                  <a:pt x="0" y="517983"/>
                </a:lnTo>
                <a:lnTo>
                  <a:pt x="1215676" y="1146964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19"/>
          <p:cNvSpPr/>
          <p:nvPr/>
        </p:nvSpPr>
        <p:spPr>
          <a:xfrm>
            <a:off x="6481762" y="3000374"/>
            <a:ext cx="1509713" cy="1409700"/>
          </a:xfrm>
          <a:custGeom>
            <a:avLst/>
            <a:gdLst>
              <a:gd name="connsiteX0" fmla="*/ 762000 w 1509713"/>
              <a:gd name="connsiteY0" fmla="*/ 1409700 h 1409700"/>
              <a:gd name="connsiteX1" fmla="*/ 0 w 1509713"/>
              <a:gd name="connsiteY1" fmla="*/ 233363 h 1409700"/>
              <a:gd name="connsiteX2" fmla="*/ 357188 w 1509713"/>
              <a:gd name="connsiteY2" fmla="*/ 57150 h 1409700"/>
              <a:gd name="connsiteX3" fmla="*/ 762000 w 1509713"/>
              <a:gd name="connsiteY3" fmla="*/ 0 h 1409700"/>
              <a:gd name="connsiteX4" fmla="*/ 1166813 w 1509713"/>
              <a:gd name="connsiteY4" fmla="*/ 42863 h 1409700"/>
              <a:gd name="connsiteX5" fmla="*/ 1509713 w 1509713"/>
              <a:gd name="connsiteY5" fmla="*/ 195263 h 1409700"/>
              <a:gd name="connsiteX6" fmla="*/ 762000 w 1509713"/>
              <a:gd name="connsiteY6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9713" h="1409700">
                <a:moveTo>
                  <a:pt x="762000" y="1409700"/>
                </a:moveTo>
                <a:lnTo>
                  <a:pt x="0" y="233363"/>
                </a:lnTo>
                <a:lnTo>
                  <a:pt x="357188" y="57150"/>
                </a:lnTo>
                <a:lnTo>
                  <a:pt x="762000" y="0"/>
                </a:lnTo>
                <a:lnTo>
                  <a:pt x="1166813" y="42863"/>
                </a:lnTo>
                <a:lnTo>
                  <a:pt x="1509713" y="195263"/>
                </a:lnTo>
                <a:lnTo>
                  <a:pt x="762000" y="140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>
            <a:stCxn id="80" idx="1"/>
          </p:cNvCxnSpPr>
          <p:nvPr/>
        </p:nvCxnSpPr>
        <p:spPr>
          <a:xfrm rot="10800000" flipH="1">
            <a:off x="705077" y="2426067"/>
            <a:ext cx="2769630" cy="5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054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Packing/</a:t>
            </a:r>
            <a:r>
              <a:rPr lang="en-US" sz="4000" dirty="0" err="1" smtClean="0">
                <a:solidFill>
                  <a:srgbClr val="FFFF0D"/>
                </a:solidFill>
              </a:rPr>
              <a:t>Mosaicing</a:t>
            </a:r>
            <a:r>
              <a:rPr lang="en-US" sz="4000" dirty="0" smtClean="0">
                <a:solidFill>
                  <a:srgbClr val="FFFF0D"/>
                </a:solidFill>
              </a:rPr>
              <a:t> optics </a:t>
            </a:r>
            <a:br>
              <a:rPr lang="en-US" sz="4000" dirty="0" smtClean="0">
                <a:solidFill>
                  <a:srgbClr val="FFFF0D"/>
                </a:solidFill>
              </a:rPr>
            </a:br>
            <a:r>
              <a:rPr lang="en-US" sz="4000" dirty="0" smtClean="0">
                <a:solidFill>
                  <a:srgbClr val="FFFF0D"/>
                </a:solidFill>
              </a:rPr>
              <a:t>to maximize </a:t>
            </a:r>
            <a:r>
              <a:rPr lang="en-US" sz="4000" dirty="0" err="1" smtClean="0">
                <a:solidFill>
                  <a:srgbClr val="FFFF0D"/>
                </a:solidFill>
              </a:rPr>
              <a:t>eFOV</a:t>
            </a:r>
            <a:endParaRPr lang="en-US" sz="4000" dirty="0">
              <a:solidFill>
                <a:srgbClr val="FFFF0D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95609" y="4638678"/>
            <a:ext cx="3228977" cy="952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1123677" y="4602090"/>
            <a:ext cx="2364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Viewing direction</a:t>
            </a:r>
          </a:p>
        </p:txBody>
      </p:sp>
      <p:grpSp>
        <p:nvGrpSpPr>
          <p:cNvPr id="3" name="Group 31"/>
          <p:cNvGrpSpPr/>
          <p:nvPr/>
        </p:nvGrpSpPr>
        <p:grpSpPr>
          <a:xfrm>
            <a:off x="730534" y="2152357"/>
            <a:ext cx="3041650" cy="2462507"/>
            <a:chOff x="5454650" y="2392363"/>
            <a:chExt cx="2689225" cy="2089150"/>
          </a:xfrm>
        </p:grpSpPr>
        <p:sp>
          <p:nvSpPr>
            <p:cNvPr id="33" name="Freeform 9"/>
            <p:cNvSpPr>
              <a:spLocks/>
            </p:cNvSpPr>
            <p:nvPr/>
          </p:nvSpPr>
          <p:spPr bwMode="auto">
            <a:xfrm>
              <a:off x="5454650" y="2468563"/>
              <a:ext cx="1158875" cy="2012950"/>
            </a:xfrm>
            <a:custGeom>
              <a:avLst/>
              <a:gdLst/>
              <a:ahLst/>
              <a:cxnLst>
                <a:cxn ang="0">
                  <a:pos x="106" y="11288"/>
                </a:cxn>
                <a:cxn ang="0">
                  <a:pos x="247" y="11218"/>
                </a:cxn>
                <a:cxn ang="0">
                  <a:pos x="423" y="11147"/>
                </a:cxn>
                <a:cxn ang="0">
                  <a:pos x="564" y="11041"/>
                </a:cxn>
                <a:cxn ang="0">
                  <a:pos x="705" y="10900"/>
                </a:cxn>
                <a:cxn ang="0">
                  <a:pos x="882" y="10759"/>
                </a:cxn>
                <a:cxn ang="0">
                  <a:pos x="1023" y="10618"/>
                </a:cxn>
                <a:cxn ang="0">
                  <a:pos x="1164" y="10406"/>
                </a:cxn>
                <a:cxn ang="0">
                  <a:pos x="1340" y="10230"/>
                </a:cxn>
                <a:cxn ang="0">
                  <a:pos x="1481" y="9983"/>
                </a:cxn>
                <a:cxn ang="0">
                  <a:pos x="1622" y="9771"/>
                </a:cxn>
                <a:cxn ang="0">
                  <a:pos x="1799" y="9489"/>
                </a:cxn>
                <a:cxn ang="0">
                  <a:pos x="1940" y="9207"/>
                </a:cxn>
                <a:cxn ang="0">
                  <a:pos x="2081" y="8925"/>
                </a:cxn>
                <a:cxn ang="0">
                  <a:pos x="2257" y="8607"/>
                </a:cxn>
                <a:cxn ang="0">
                  <a:pos x="2399" y="8290"/>
                </a:cxn>
                <a:cxn ang="0">
                  <a:pos x="2540" y="7972"/>
                </a:cxn>
                <a:cxn ang="0">
                  <a:pos x="2716" y="7620"/>
                </a:cxn>
                <a:cxn ang="0">
                  <a:pos x="2857" y="7267"/>
                </a:cxn>
                <a:cxn ang="0">
                  <a:pos x="2998" y="6879"/>
                </a:cxn>
                <a:cxn ang="0">
                  <a:pos x="3175" y="6526"/>
                </a:cxn>
                <a:cxn ang="0">
                  <a:pos x="3316" y="6138"/>
                </a:cxn>
                <a:cxn ang="0">
                  <a:pos x="3457" y="5750"/>
                </a:cxn>
                <a:cxn ang="0">
                  <a:pos x="3633" y="5397"/>
                </a:cxn>
                <a:cxn ang="0">
                  <a:pos x="3774" y="5009"/>
                </a:cxn>
                <a:cxn ang="0">
                  <a:pos x="3915" y="4621"/>
                </a:cxn>
                <a:cxn ang="0">
                  <a:pos x="4092" y="4233"/>
                </a:cxn>
                <a:cxn ang="0">
                  <a:pos x="4233" y="3880"/>
                </a:cxn>
                <a:cxn ang="0">
                  <a:pos x="4374" y="3528"/>
                </a:cxn>
                <a:cxn ang="0">
                  <a:pos x="4550" y="3175"/>
                </a:cxn>
                <a:cxn ang="0">
                  <a:pos x="4691" y="2822"/>
                </a:cxn>
                <a:cxn ang="0">
                  <a:pos x="4832" y="2469"/>
                </a:cxn>
                <a:cxn ang="0">
                  <a:pos x="5009" y="2152"/>
                </a:cxn>
                <a:cxn ang="0">
                  <a:pos x="5150" y="1834"/>
                </a:cxn>
                <a:cxn ang="0">
                  <a:pos x="5291" y="1552"/>
                </a:cxn>
                <a:cxn ang="0">
                  <a:pos x="5467" y="1270"/>
                </a:cxn>
                <a:cxn ang="0">
                  <a:pos x="5609" y="1023"/>
                </a:cxn>
                <a:cxn ang="0">
                  <a:pos x="5750" y="776"/>
                </a:cxn>
                <a:cxn ang="0">
                  <a:pos x="5926" y="565"/>
                </a:cxn>
                <a:cxn ang="0">
                  <a:pos x="6067" y="388"/>
                </a:cxn>
                <a:cxn ang="0">
                  <a:pos x="6208" y="247"/>
                </a:cxn>
                <a:cxn ang="0">
                  <a:pos x="6385" y="106"/>
                </a:cxn>
              </a:cxnLst>
              <a:rect l="0" t="0" r="r" b="b"/>
              <a:pathLst>
                <a:path w="6490" h="11288">
                  <a:moveTo>
                    <a:pt x="0" y="11288"/>
                  </a:moveTo>
                  <a:lnTo>
                    <a:pt x="35" y="11288"/>
                  </a:lnTo>
                  <a:lnTo>
                    <a:pt x="106" y="11288"/>
                  </a:lnTo>
                  <a:lnTo>
                    <a:pt x="141" y="11253"/>
                  </a:lnTo>
                  <a:lnTo>
                    <a:pt x="211" y="11253"/>
                  </a:lnTo>
                  <a:lnTo>
                    <a:pt x="247" y="11218"/>
                  </a:lnTo>
                  <a:lnTo>
                    <a:pt x="317" y="11182"/>
                  </a:lnTo>
                  <a:lnTo>
                    <a:pt x="353" y="11147"/>
                  </a:lnTo>
                  <a:lnTo>
                    <a:pt x="423" y="11147"/>
                  </a:lnTo>
                  <a:lnTo>
                    <a:pt x="458" y="11112"/>
                  </a:lnTo>
                  <a:lnTo>
                    <a:pt x="494" y="11076"/>
                  </a:lnTo>
                  <a:lnTo>
                    <a:pt x="564" y="11041"/>
                  </a:lnTo>
                  <a:lnTo>
                    <a:pt x="599" y="11006"/>
                  </a:lnTo>
                  <a:lnTo>
                    <a:pt x="670" y="10971"/>
                  </a:lnTo>
                  <a:lnTo>
                    <a:pt x="705" y="10900"/>
                  </a:lnTo>
                  <a:lnTo>
                    <a:pt x="776" y="10865"/>
                  </a:lnTo>
                  <a:lnTo>
                    <a:pt x="811" y="10830"/>
                  </a:lnTo>
                  <a:lnTo>
                    <a:pt x="882" y="10759"/>
                  </a:lnTo>
                  <a:lnTo>
                    <a:pt x="917" y="10724"/>
                  </a:lnTo>
                  <a:lnTo>
                    <a:pt x="952" y="10653"/>
                  </a:lnTo>
                  <a:lnTo>
                    <a:pt x="1023" y="10618"/>
                  </a:lnTo>
                  <a:lnTo>
                    <a:pt x="1058" y="10547"/>
                  </a:lnTo>
                  <a:lnTo>
                    <a:pt x="1129" y="10477"/>
                  </a:lnTo>
                  <a:lnTo>
                    <a:pt x="1164" y="10406"/>
                  </a:lnTo>
                  <a:lnTo>
                    <a:pt x="1234" y="10371"/>
                  </a:lnTo>
                  <a:lnTo>
                    <a:pt x="1270" y="10300"/>
                  </a:lnTo>
                  <a:lnTo>
                    <a:pt x="1340" y="10230"/>
                  </a:lnTo>
                  <a:lnTo>
                    <a:pt x="1376" y="10159"/>
                  </a:lnTo>
                  <a:lnTo>
                    <a:pt x="1411" y="10089"/>
                  </a:lnTo>
                  <a:lnTo>
                    <a:pt x="1481" y="9983"/>
                  </a:lnTo>
                  <a:lnTo>
                    <a:pt x="1517" y="9912"/>
                  </a:lnTo>
                  <a:lnTo>
                    <a:pt x="1587" y="9842"/>
                  </a:lnTo>
                  <a:lnTo>
                    <a:pt x="1622" y="9771"/>
                  </a:lnTo>
                  <a:lnTo>
                    <a:pt x="1693" y="9665"/>
                  </a:lnTo>
                  <a:lnTo>
                    <a:pt x="1728" y="9595"/>
                  </a:lnTo>
                  <a:lnTo>
                    <a:pt x="1799" y="9489"/>
                  </a:lnTo>
                  <a:lnTo>
                    <a:pt x="1834" y="9419"/>
                  </a:lnTo>
                  <a:lnTo>
                    <a:pt x="1869" y="9313"/>
                  </a:lnTo>
                  <a:lnTo>
                    <a:pt x="1940" y="9207"/>
                  </a:lnTo>
                  <a:lnTo>
                    <a:pt x="1975" y="9136"/>
                  </a:lnTo>
                  <a:lnTo>
                    <a:pt x="2046" y="9031"/>
                  </a:lnTo>
                  <a:lnTo>
                    <a:pt x="2081" y="8925"/>
                  </a:lnTo>
                  <a:lnTo>
                    <a:pt x="2152" y="8819"/>
                  </a:lnTo>
                  <a:lnTo>
                    <a:pt x="2187" y="8713"/>
                  </a:lnTo>
                  <a:lnTo>
                    <a:pt x="2257" y="8607"/>
                  </a:lnTo>
                  <a:lnTo>
                    <a:pt x="2293" y="8501"/>
                  </a:lnTo>
                  <a:lnTo>
                    <a:pt x="2328" y="8396"/>
                  </a:lnTo>
                  <a:lnTo>
                    <a:pt x="2399" y="8290"/>
                  </a:lnTo>
                  <a:lnTo>
                    <a:pt x="2434" y="8184"/>
                  </a:lnTo>
                  <a:lnTo>
                    <a:pt x="2504" y="8078"/>
                  </a:lnTo>
                  <a:lnTo>
                    <a:pt x="2540" y="7972"/>
                  </a:lnTo>
                  <a:lnTo>
                    <a:pt x="2610" y="7831"/>
                  </a:lnTo>
                  <a:lnTo>
                    <a:pt x="2645" y="7725"/>
                  </a:lnTo>
                  <a:lnTo>
                    <a:pt x="2716" y="7620"/>
                  </a:lnTo>
                  <a:lnTo>
                    <a:pt x="2751" y="7514"/>
                  </a:lnTo>
                  <a:lnTo>
                    <a:pt x="2822" y="7373"/>
                  </a:lnTo>
                  <a:lnTo>
                    <a:pt x="2857" y="7267"/>
                  </a:lnTo>
                  <a:lnTo>
                    <a:pt x="2892" y="7126"/>
                  </a:lnTo>
                  <a:lnTo>
                    <a:pt x="2963" y="7020"/>
                  </a:lnTo>
                  <a:lnTo>
                    <a:pt x="2998" y="6879"/>
                  </a:lnTo>
                  <a:lnTo>
                    <a:pt x="3069" y="6773"/>
                  </a:lnTo>
                  <a:lnTo>
                    <a:pt x="3104" y="6632"/>
                  </a:lnTo>
                  <a:lnTo>
                    <a:pt x="3175" y="6526"/>
                  </a:lnTo>
                  <a:lnTo>
                    <a:pt x="3210" y="6385"/>
                  </a:lnTo>
                  <a:lnTo>
                    <a:pt x="3280" y="6279"/>
                  </a:lnTo>
                  <a:lnTo>
                    <a:pt x="3316" y="6138"/>
                  </a:lnTo>
                  <a:lnTo>
                    <a:pt x="3351" y="6032"/>
                  </a:lnTo>
                  <a:lnTo>
                    <a:pt x="3421" y="5891"/>
                  </a:lnTo>
                  <a:lnTo>
                    <a:pt x="3457" y="5750"/>
                  </a:lnTo>
                  <a:lnTo>
                    <a:pt x="3527" y="5644"/>
                  </a:lnTo>
                  <a:lnTo>
                    <a:pt x="3563" y="5503"/>
                  </a:lnTo>
                  <a:lnTo>
                    <a:pt x="3633" y="5397"/>
                  </a:lnTo>
                  <a:lnTo>
                    <a:pt x="3668" y="5256"/>
                  </a:lnTo>
                  <a:lnTo>
                    <a:pt x="3739" y="5115"/>
                  </a:lnTo>
                  <a:lnTo>
                    <a:pt x="3774" y="5009"/>
                  </a:lnTo>
                  <a:lnTo>
                    <a:pt x="3810" y="4868"/>
                  </a:lnTo>
                  <a:lnTo>
                    <a:pt x="3880" y="4762"/>
                  </a:lnTo>
                  <a:lnTo>
                    <a:pt x="3915" y="4621"/>
                  </a:lnTo>
                  <a:lnTo>
                    <a:pt x="3986" y="4480"/>
                  </a:lnTo>
                  <a:lnTo>
                    <a:pt x="4021" y="4374"/>
                  </a:lnTo>
                  <a:lnTo>
                    <a:pt x="4092" y="4233"/>
                  </a:lnTo>
                  <a:lnTo>
                    <a:pt x="4127" y="4127"/>
                  </a:lnTo>
                  <a:lnTo>
                    <a:pt x="4198" y="3986"/>
                  </a:lnTo>
                  <a:lnTo>
                    <a:pt x="4233" y="3880"/>
                  </a:lnTo>
                  <a:lnTo>
                    <a:pt x="4268" y="3739"/>
                  </a:lnTo>
                  <a:lnTo>
                    <a:pt x="4339" y="3633"/>
                  </a:lnTo>
                  <a:lnTo>
                    <a:pt x="4374" y="3528"/>
                  </a:lnTo>
                  <a:lnTo>
                    <a:pt x="4444" y="3387"/>
                  </a:lnTo>
                  <a:lnTo>
                    <a:pt x="4480" y="3281"/>
                  </a:lnTo>
                  <a:lnTo>
                    <a:pt x="4550" y="3175"/>
                  </a:lnTo>
                  <a:lnTo>
                    <a:pt x="4586" y="3034"/>
                  </a:lnTo>
                  <a:lnTo>
                    <a:pt x="4656" y="2928"/>
                  </a:lnTo>
                  <a:lnTo>
                    <a:pt x="4691" y="2822"/>
                  </a:lnTo>
                  <a:lnTo>
                    <a:pt x="4727" y="2716"/>
                  </a:lnTo>
                  <a:lnTo>
                    <a:pt x="4797" y="2575"/>
                  </a:lnTo>
                  <a:lnTo>
                    <a:pt x="4832" y="2469"/>
                  </a:lnTo>
                  <a:lnTo>
                    <a:pt x="4903" y="2364"/>
                  </a:lnTo>
                  <a:lnTo>
                    <a:pt x="4938" y="2258"/>
                  </a:lnTo>
                  <a:lnTo>
                    <a:pt x="5009" y="2152"/>
                  </a:lnTo>
                  <a:lnTo>
                    <a:pt x="5044" y="2046"/>
                  </a:lnTo>
                  <a:lnTo>
                    <a:pt x="5115" y="1940"/>
                  </a:lnTo>
                  <a:lnTo>
                    <a:pt x="5150" y="1834"/>
                  </a:lnTo>
                  <a:lnTo>
                    <a:pt x="5221" y="1764"/>
                  </a:lnTo>
                  <a:lnTo>
                    <a:pt x="5256" y="1658"/>
                  </a:lnTo>
                  <a:lnTo>
                    <a:pt x="5291" y="1552"/>
                  </a:lnTo>
                  <a:lnTo>
                    <a:pt x="5362" y="1482"/>
                  </a:lnTo>
                  <a:lnTo>
                    <a:pt x="5397" y="1376"/>
                  </a:lnTo>
                  <a:lnTo>
                    <a:pt x="5467" y="1270"/>
                  </a:lnTo>
                  <a:lnTo>
                    <a:pt x="5503" y="1199"/>
                  </a:lnTo>
                  <a:lnTo>
                    <a:pt x="5573" y="1094"/>
                  </a:lnTo>
                  <a:lnTo>
                    <a:pt x="5609" y="1023"/>
                  </a:lnTo>
                  <a:lnTo>
                    <a:pt x="5679" y="953"/>
                  </a:lnTo>
                  <a:lnTo>
                    <a:pt x="5714" y="847"/>
                  </a:lnTo>
                  <a:lnTo>
                    <a:pt x="5750" y="776"/>
                  </a:lnTo>
                  <a:lnTo>
                    <a:pt x="5820" y="706"/>
                  </a:lnTo>
                  <a:lnTo>
                    <a:pt x="5855" y="635"/>
                  </a:lnTo>
                  <a:lnTo>
                    <a:pt x="5926" y="565"/>
                  </a:lnTo>
                  <a:lnTo>
                    <a:pt x="5961" y="494"/>
                  </a:lnTo>
                  <a:lnTo>
                    <a:pt x="6032" y="459"/>
                  </a:lnTo>
                  <a:lnTo>
                    <a:pt x="6067" y="388"/>
                  </a:lnTo>
                  <a:lnTo>
                    <a:pt x="6138" y="353"/>
                  </a:lnTo>
                  <a:lnTo>
                    <a:pt x="6173" y="282"/>
                  </a:lnTo>
                  <a:lnTo>
                    <a:pt x="6208" y="247"/>
                  </a:lnTo>
                  <a:lnTo>
                    <a:pt x="6279" y="176"/>
                  </a:lnTo>
                  <a:lnTo>
                    <a:pt x="6314" y="141"/>
                  </a:lnTo>
                  <a:lnTo>
                    <a:pt x="6385" y="106"/>
                  </a:lnTo>
                  <a:lnTo>
                    <a:pt x="6420" y="35"/>
                  </a:lnTo>
                  <a:lnTo>
                    <a:pt x="6490" y="0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0"/>
            <p:cNvSpPr>
              <a:spLocks/>
            </p:cNvSpPr>
            <p:nvPr/>
          </p:nvSpPr>
          <p:spPr bwMode="auto">
            <a:xfrm>
              <a:off x="6613525" y="2392363"/>
              <a:ext cx="1152525" cy="1668462"/>
            </a:xfrm>
            <a:custGeom>
              <a:avLst/>
              <a:gdLst/>
              <a:ahLst/>
              <a:cxnLst>
                <a:cxn ang="0">
                  <a:pos x="106" y="353"/>
                </a:cxn>
                <a:cxn ang="0">
                  <a:pos x="247" y="247"/>
                </a:cxn>
                <a:cxn ang="0">
                  <a:pos x="388" y="176"/>
                </a:cxn>
                <a:cxn ang="0">
                  <a:pos x="565" y="106"/>
                </a:cxn>
                <a:cxn ang="0">
                  <a:pos x="706" y="35"/>
                </a:cxn>
                <a:cxn ang="0">
                  <a:pos x="847" y="35"/>
                </a:cxn>
                <a:cxn ang="0">
                  <a:pos x="1023" y="0"/>
                </a:cxn>
                <a:cxn ang="0">
                  <a:pos x="1164" y="0"/>
                </a:cxn>
                <a:cxn ang="0">
                  <a:pos x="1306" y="35"/>
                </a:cxn>
                <a:cxn ang="0">
                  <a:pos x="1482" y="70"/>
                </a:cxn>
                <a:cxn ang="0">
                  <a:pos x="1623" y="141"/>
                </a:cxn>
                <a:cxn ang="0">
                  <a:pos x="1764" y="211"/>
                </a:cxn>
                <a:cxn ang="0">
                  <a:pos x="1941" y="317"/>
                </a:cxn>
                <a:cxn ang="0">
                  <a:pos x="2082" y="423"/>
                </a:cxn>
                <a:cxn ang="0">
                  <a:pos x="2223" y="564"/>
                </a:cxn>
                <a:cxn ang="0">
                  <a:pos x="2399" y="705"/>
                </a:cxn>
                <a:cxn ang="0">
                  <a:pos x="2540" y="882"/>
                </a:cxn>
                <a:cxn ang="0">
                  <a:pos x="2681" y="1058"/>
                </a:cxn>
                <a:cxn ang="0">
                  <a:pos x="2858" y="1270"/>
                </a:cxn>
                <a:cxn ang="0">
                  <a:pos x="2999" y="1517"/>
                </a:cxn>
                <a:cxn ang="0">
                  <a:pos x="3140" y="1799"/>
                </a:cxn>
                <a:cxn ang="0">
                  <a:pos x="3316" y="2081"/>
                </a:cxn>
                <a:cxn ang="0">
                  <a:pos x="3457" y="2363"/>
                </a:cxn>
                <a:cxn ang="0">
                  <a:pos x="3598" y="2681"/>
                </a:cxn>
                <a:cxn ang="0">
                  <a:pos x="3775" y="2998"/>
                </a:cxn>
                <a:cxn ang="0">
                  <a:pos x="3916" y="3351"/>
                </a:cxn>
                <a:cxn ang="0">
                  <a:pos x="4057" y="3704"/>
                </a:cxn>
                <a:cxn ang="0">
                  <a:pos x="4233" y="4056"/>
                </a:cxn>
                <a:cxn ang="0">
                  <a:pos x="4375" y="4409"/>
                </a:cxn>
                <a:cxn ang="0">
                  <a:pos x="4516" y="4797"/>
                </a:cxn>
                <a:cxn ang="0">
                  <a:pos x="4692" y="5185"/>
                </a:cxn>
                <a:cxn ang="0">
                  <a:pos x="4833" y="5538"/>
                </a:cxn>
                <a:cxn ang="0">
                  <a:pos x="4974" y="5926"/>
                </a:cxn>
                <a:cxn ang="0">
                  <a:pos x="5151" y="6314"/>
                </a:cxn>
                <a:cxn ang="0">
                  <a:pos x="5292" y="6702"/>
                </a:cxn>
                <a:cxn ang="0">
                  <a:pos x="5433" y="7055"/>
                </a:cxn>
                <a:cxn ang="0">
                  <a:pos x="5609" y="7443"/>
                </a:cxn>
                <a:cxn ang="0">
                  <a:pos x="5750" y="7796"/>
                </a:cxn>
                <a:cxn ang="0">
                  <a:pos x="5891" y="8148"/>
                </a:cxn>
                <a:cxn ang="0">
                  <a:pos x="6068" y="8501"/>
                </a:cxn>
                <a:cxn ang="0">
                  <a:pos x="6209" y="8819"/>
                </a:cxn>
                <a:cxn ang="0">
                  <a:pos x="6385" y="9136"/>
                </a:cxn>
              </a:cxnLst>
              <a:rect l="0" t="0" r="r" b="b"/>
              <a:pathLst>
                <a:path w="6456" h="9348">
                  <a:moveTo>
                    <a:pt x="0" y="423"/>
                  </a:moveTo>
                  <a:lnTo>
                    <a:pt x="36" y="388"/>
                  </a:lnTo>
                  <a:lnTo>
                    <a:pt x="106" y="353"/>
                  </a:lnTo>
                  <a:lnTo>
                    <a:pt x="142" y="317"/>
                  </a:lnTo>
                  <a:lnTo>
                    <a:pt x="177" y="282"/>
                  </a:lnTo>
                  <a:lnTo>
                    <a:pt x="247" y="247"/>
                  </a:lnTo>
                  <a:lnTo>
                    <a:pt x="283" y="211"/>
                  </a:lnTo>
                  <a:lnTo>
                    <a:pt x="353" y="176"/>
                  </a:lnTo>
                  <a:lnTo>
                    <a:pt x="388" y="176"/>
                  </a:lnTo>
                  <a:lnTo>
                    <a:pt x="459" y="141"/>
                  </a:lnTo>
                  <a:lnTo>
                    <a:pt x="494" y="106"/>
                  </a:lnTo>
                  <a:lnTo>
                    <a:pt x="565" y="106"/>
                  </a:lnTo>
                  <a:lnTo>
                    <a:pt x="600" y="70"/>
                  </a:lnTo>
                  <a:lnTo>
                    <a:pt x="635" y="70"/>
                  </a:lnTo>
                  <a:lnTo>
                    <a:pt x="706" y="35"/>
                  </a:lnTo>
                  <a:lnTo>
                    <a:pt x="741" y="35"/>
                  </a:lnTo>
                  <a:lnTo>
                    <a:pt x="812" y="35"/>
                  </a:lnTo>
                  <a:lnTo>
                    <a:pt x="847" y="35"/>
                  </a:lnTo>
                  <a:lnTo>
                    <a:pt x="918" y="0"/>
                  </a:lnTo>
                  <a:lnTo>
                    <a:pt x="953" y="0"/>
                  </a:lnTo>
                  <a:lnTo>
                    <a:pt x="1023" y="0"/>
                  </a:lnTo>
                  <a:lnTo>
                    <a:pt x="1059" y="0"/>
                  </a:lnTo>
                  <a:lnTo>
                    <a:pt x="1129" y="0"/>
                  </a:lnTo>
                  <a:lnTo>
                    <a:pt x="1164" y="0"/>
                  </a:lnTo>
                  <a:lnTo>
                    <a:pt x="1200" y="35"/>
                  </a:lnTo>
                  <a:lnTo>
                    <a:pt x="1270" y="35"/>
                  </a:lnTo>
                  <a:lnTo>
                    <a:pt x="1306" y="35"/>
                  </a:lnTo>
                  <a:lnTo>
                    <a:pt x="1376" y="35"/>
                  </a:lnTo>
                  <a:lnTo>
                    <a:pt x="1411" y="70"/>
                  </a:lnTo>
                  <a:lnTo>
                    <a:pt x="1482" y="70"/>
                  </a:lnTo>
                  <a:lnTo>
                    <a:pt x="1517" y="106"/>
                  </a:lnTo>
                  <a:lnTo>
                    <a:pt x="1588" y="106"/>
                  </a:lnTo>
                  <a:lnTo>
                    <a:pt x="1623" y="141"/>
                  </a:lnTo>
                  <a:lnTo>
                    <a:pt x="1658" y="176"/>
                  </a:lnTo>
                  <a:lnTo>
                    <a:pt x="1729" y="176"/>
                  </a:lnTo>
                  <a:lnTo>
                    <a:pt x="1764" y="211"/>
                  </a:lnTo>
                  <a:lnTo>
                    <a:pt x="1835" y="247"/>
                  </a:lnTo>
                  <a:lnTo>
                    <a:pt x="1870" y="282"/>
                  </a:lnTo>
                  <a:lnTo>
                    <a:pt x="1941" y="317"/>
                  </a:lnTo>
                  <a:lnTo>
                    <a:pt x="1976" y="353"/>
                  </a:lnTo>
                  <a:lnTo>
                    <a:pt x="2046" y="388"/>
                  </a:lnTo>
                  <a:lnTo>
                    <a:pt x="2082" y="423"/>
                  </a:lnTo>
                  <a:lnTo>
                    <a:pt x="2117" y="458"/>
                  </a:lnTo>
                  <a:lnTo>
                    <a:pt x="2187" y="529"/>
                  </a:lnTo>
                  <a:lnTo>
                    <a:pt x="2223" y="564"/>
                  </a:lnTo>
                  <a:lnTo>
                    <a:pt x="2293" y="599"/>
                  </a:lnTo>
                  <a:lnTo>
                    <a:pt x="2329" y="670"/>
                  </a:lnTo>
                  <a:lnTo>
                    <a:pt x="2399" y="705"/>
                  </a:lnTo>
                  <a:lnTo>
                    <a:pt x="2434" y="776"/>
                  </a:lnTo>
                  <a:lnTo>
                    <a:pt x="2505" y="811"/>
                  </a:lnTo>
                  <a:lnTo>
                    <a:pt x="2540" y="882"/>
                  </a:lnTo>
                  <a:lnTo>
                    <a:pt x="2575" y="917"/>
                  </a:lnTo>
                  <a:lnTo>
                    <a:pt x="2646" y="988"/>
                  </a:lnTo>
                  <a:lnTo>
                    <a:pt x="2681" y="1058"/>
                  </a:lnTo>
                  <a:lnTo>
                    <a:pt x="2752" y="1129"/>
                  </a:lnTo>
                  <a:lnTo>
                    <a:pt x="2787" y="1199"/>
                  </a:lnTo>
                  <a:lnTo>
                    <a:pt x="2858" y="1270"/>
                  </a:lnTo>
                  <a:lnTo>
                    <a:pt x="2893" y="1376"/>
                  </a:lnTo>
                  <a:lnTo>
                    <a:pt x="2964" y="1446"/>
                  </a:lnTo>
                  <a:lnTo>
                    <a:pt x="2999" y="1517"/>
                  </a:lnTo>
                  <a:lnTo>
                    <a:pt x="3034" y="1622"/>
                  </a:lnTo>
                  <a:lnTo>
                    <a:pt x="3105" y="1693"/>
                  </a:lnTo>
                  <a:lnTo>
                    <a:pt x="3140" y="1799"/>
                  </a:lnTo>
                  <a:lnTo>
                    <a:pt x="3210" y="1905"/>
                  </a:lnTo>
                  <a:lnTo>
                    <a:pt x="3246" y="1975"/>
                  </a:lnTo>
                  <a:lnTo>
                    <a:pt x="3316" y="2081"/>
                  </a:lnTo>
                  <a:lnTo>
                    <a:pt x="3352" y="2187"/>
                  </a:lnTo>
                  <a:lnTo>
                    <a:pt x="3422" y="2257"/>
                  </a:lnTo>
                  <a:lnTo>
                    <a:pt x="3457" y="2363"/>
                  </a:lnTo>
                  <a:lnTo>
                    <a:pt x="3493" y="2469"/>
                  </a:lnTo>
                  <a:lnTo>
                    <a:pt x="3563" y="2575"/>
                  </a:lnTo>
                  <a:lnTo>
                    <a:pt x="3598" y="2681"/>
                  </a:lnTo>
                  <a:lnTo>
                    <a:pt x="3669" y="2787"/>
                  </a:lnTo>
                  <a:lnTo>
                    <a:pt x="3704" y="2892"/>
                  </a:lnTo>
                  <a:lnTo>
                    <a:pt x="3775" y="2998"/>
                  </a:lnTo>
                  <a:lnTo>
                    <a:pt x="3810" y="3139"/>
                  </a:lnTo>
                  <a:lnTo>
                    <a:pt x="3881" y="3245"/>
                  </a:lnTo>
                  <a:lnTo>
                    <a:pt x="3916" y="3351"/>
                  </a:lnTo>
                  <a:lnTo>
                    <a:pt x="3986" y="3457"/>
                  </a:lnTo>
                  <a:lnTo>
                    <a:pt x="4022" y="3598"/>
                  </a:lnTo>
                  <a:lnTo>
                    <a:pt x="4057" y="3704"/>
                  </a:lnTo>
                  <a:lnTo>
                    <a:pt x="4128" y="3810"/>
                  </a:lnTo>
                  <a:lnTo>
                    <a:pt x="4163" y="3951"/>
                  </a:lnTo>
                  <a:lnTo>
                    <a:pt x="4233" y="4056"/>
                  </a:lnTo>
                  <a:lnTo>
                    <a:pt x="4269" y="4162"/>
                  </a:lnTo>
                  <a:lnTo>
                    <a:pt x="4339" y="4303"/>
                  </a:lnTo>
                  <a:lnTo>
                    <a:pt x="4375" y="4409"/>
                  </a:lnTo>
                  <a:lnTo>
                    <a:pt x="4445" y="4550"/>
                  </a:lnTo>
                  <a:lnTo>
                    <a:pt x="4480" y="4656"/>
                  </a:lnTo>
                  <a:lnTo>
                    <a:pt x="4516" y="4797"/>
                  </a:lnTo>
                  <a:lnTo>
                    <a:pt x="4586" y="4903"/>
                  </a:lnTo>
                  <a:lnTo>
                    <a:pt x="4621" y="5044"/>
                  </a:lnTo>
                  <a:lnTo>
                    <a:pt x="4692" y="5185"/>
                  </a:lnTo>
                  <a:lnTo>
                    <a:pt x="4727" y="5291"/>
                  </a:lnTo>
                  <a:lnTo>
                    <a:pt x="4798" y="5432"/>
                  </a:lnTo>
                  <a:lnTo>
                    <a:pt x="4833" y="5538"/>
                  </a:lnTo>
                  <a:lnTo>
                    <a:pt x="4904" y="5679"/>
                  </a:lnTo>
                  <a:lnTo>
                    <a:pt x="4939" y="5820"/>
                  </a:lnTo>
                  <a:lnTo>
                    <a:pt x="4974" y="5926"/>
                  </a:lnTo>
                  <a:lnTo>
                    <a:pt x="5045" y="6067"/>
                  </a:lnTo>
                  <a:lnTo>
                    <a:pt x="5080" y="6173"/>
                  </a:lnTo>
                  <a:lnTo>
                    <a:pt x="5151" y="6314"/>
                  </a:lnTo>
                  <a:lnTo>
                    <a:pt x="5186" y="6455"/>
                  </a:lnTo>
                  <a:lnTo>
                    <a:pt x="5256" y="6561"/>
                  </a:lnTo>
                  <a:lnTo>
                    <a:pt x="5292" y="6702"/>
                  </a:lnTo>
                  <a:lnTo>
                    <a:pt x="5362" y="6808"/>
                  </a:lnTo>
                  <a:lnTo>
                    <a:pt x="5397" y="6949"/>
                  </a:lnTo>
                  <a:lnTo>
                    <a:pt x="5433" y="7055"/>
                  </a:lnTo>
                  <a:lnTo>
                    <a:pt x="5503" y="7196"/>
                  </a:lnTo>
                  <a:lnTo>
                    <a:pt x="5539" y="7302"/>
                  </a:lnTo>
                  <a:lnTo>
                    <a:pt x="5609" y="7443"/>
                  </a:lnTo>
                  <a:lnTo>
                    <a:pt x="5644" y="7549"/>
                  </a:lnTo>
                  <a:lnTo>
                    <a:pt x="5715" y="7690"/>
                  </a:lnTo>
                  <a:lnTo>
                    <a:pt x="5750" y="7796"/>
                  </a:lnTo>
                  <a:lnTo>
                    <a:pt x="5821" y="7937"/>
                  </a:lnTo>
                  <a:lnTo>
                    <a:pt x="5856" y="8043"/>
                  </a:lnTo>
                  <a:lnTo>
                    <a:pt x="5891" y="8148"/>
                  </a:lnTo>
                  <a:lnTo>
                    <a:pt x="5962" y="8254"/>
                  </a:lnTo>
                  <a:lnTo>
                    <a:pt x="5997" y="8395"/>
                  </a:lnTo>
                  <a:lnTo>
                    <a:pt x="6068" y="8501"/>
                  </a:lnTo>
                  <a:lnTo>
                    <a:pt x="6103" y="8607"/>
                  </a:lnTo>
                  <a:lnTo>
                    <a:pt x="6174" y="8713"/>
                  </a:lnTo>
                  <a:lnTo>
                    <a:pt x="6209" y="8819"/>
                  </a:lnTo>
                  <a:lnTo>
                    <a:pt x="6279" y="8924"/>
                  </a:lnTo>
                  <a:lnTo>
                    <a:pt x="6315" y="9030"/>
                  </a:lnTo>
                  <a:lnTo>
                    <a:pt x="6385" y="9136"/>
                  </a:lnTo>
                  <a:lnTo>
                    <a:pt x="6420" y="9242"/>
                  </a:lnTo>
                  <a:lnTo>
                    <a:pt x="6456" y="9348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1"/>
            <p:cNvSpPr>
              <a:spLocks/>
            </p:cNvSpPr>
            <p:nvPr/>
          </p:nvSpPr>
          <p:spPr bwMode="auto">
            <a:xfrm>
              <a:off x="7766050" y="4060825"/>
              <a:ext cx="377825" cy="4206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" y="106"/>
                </a:cxn>
                <a:cxn ang="0">
                  <a:pos x="106" y="211"/>
                </a:cxn>
                <a:cxn ang="0">
                  <a:pos x="176" y="282"/>
                </a:cxn>
                <a:cxn ang="0">
                  <a:pos x="211" y="388"/>
                </a:cxn>
                <a:cxn ang="0">
                  <a:pos x="282" y="494"/>
                </a:cxn>
                <a:cxn ang="0">
                  <a:pos x="317" y="564"/>
                </a:cxn>
                <a:cxn ang="0">
                  <a:pos x="388" y="670"/>
                </a:cxn>
                <a:cxn ang="0">
                  <a:pos x="423" y="740"/>
                </a:cxn>
                <a:cxn ang="0">
                  <a:pos x="458" y="846"/>
                </a:cxn>
                <a:cxn ang="0">
                  <a:pos x="529" y="917"/>
                </a:cxn>
                <a:cxn ang="0">
                  <a:pos x="564" y="987"/>
                </a:cxn>
                <a:cxn ang="0">
                  <a:pos x="635" y="1058"/>
                </a:cxn>
                <a:cxn ang="0">
                  <a:pos x="670" y="1164"/>
                </a:cxn>
                <a:cxn ang="0">
                  <a:pos x="741" y="1234"/>
                </a:cxn>
                <a:cxn ang="0">
                  <a:pos x="776" y="1305"/>
                </a:cxn>
                <a:cxn ang="0">
                  <a:pos x="846" y="1375"/>
                </a:cxn>
                <a:cxn ang="0">
                  <a:pos x="882" y="1446"/>
                </a:cxn>
                <a:cxn ang="0">
                  <a:pos x="917" y="1481"/>
                </a:cxn>
                <a:cxn ang="0">
                  <a:pos x="987" y="1552"/>
                </a:cxn>
                <a:cxn ang="0">
                  <a:pos x="1023" y="1622"/>
                </a:cxn>
                <a:cxn ang="0">
                  <a:pos x="1093" y="1693"/>
                </a:cxn>
                <a:cxn ang="0">
                  <a:pos x="1129" y="1728"/>
                </a:cxn>
                <a:cxn ang="0">
                  <a:pos x="1199" y="1799"/>
                </a:cxn>
                <a:cxn ang="0">
                  <a:pos x="1234" y="1834"/>
                </a:cxn>
                <a:cxn ang="0">
                  <a:pos x="1305" y="1905"/>
                </a:cxn>
                <a:cxn ang="0">
                  <a:pos x="1340" y="1940"/>
                </a:cxn>
                <a:cxn ang="0">
                  <a:pos x="1375" y="1975"/>
                </a:cxn>
                <a:cxn ang="0">
                  <a:pos x="1446" y="2046"/>
                </a:cxn>
                <a:cxn ang="0">
                  <a:pos x="1481" y="2081"/>
                </a:cxn>
                <a:cxn ang="0">
                  <a:pos x="1552" y="2116"/>
                </a:cxn>
                <a:cxn ang="0">
                  <a:pos x="1587" y="2151"/>
                </a:cxn>
                <a:cxn ang="0">
                  <a:pos x="1658" y="2187"/>
                </a:cxn>
                <a:cxn ang="0">
                  <a:pos x="1693" y="2222"/>
                </a:cxn>
                <a:cxn ang="0">
                  <a:pos x="1763" y="2222"/>
                </a:cxn>
                <a:cxn ang="0">
                  <a:pos x="1799" y="2257"/>
                </a:cxn>
                <a:cxn ang="0">
                  <a:pos x="1834" y="2293"/>
                </a:cxn>
                <a:cxn ang="0">
                  <a:pos x="1905" y="2328"/>
                </a:cxn>
                <a:cxn ang="0">
                  <a:pos x="1940" y="2328"/>
                </a:cxn>
                <a:cxn ang="0">
                  <a:pos x="2010" y="2363"/>
                </a:cxn>
                <a:cxn ang="0">
                  <a:pos x="2046" y="2363"/>
                </a:cxn>
                <a:cxn ang="0">
                  <a:pos x="2116" y="2363"/>
                </a:cxn>
              </a:cxnLst>
              <a:rect l="0" t="0" r="r" b="b"/>
              <a:pathLst>
                <a:path w="2116" h="2363">
                  <a:moveTo>
                    <a:pt x="0" y="0"/>
                  </a:moveTo>
                  <a:lnTo>
                    <a:pt x="70" y="106"/>
                  </a:lnTo>
                  <a:lnTo>
                    <a:pt x="106" y="211"/>
                  </a:lnTo>
                  <a:lnTo>
                    <a:pt x="176" y="282"/>
                  </a:lnTo>
                  <a:lnTo>
                    <a:pt x="211" y="388"/>
                  </a:lnTo>
                  <a:lnTo>
                    <a:pt x="282" y="494"/>
                  </a:lnTo>
                  <a:lnTo>
                    <a:pt x="317" y="564"/>
                  </a:lnTo>
                  <a:lnTo>
                    <a:pt x="388" y="670"/>
                  </a:lnTo>
                  <a:lnTo>
                    <a:pt x="423" y="740"/>
                  </a:lnTo>
                  <a:lnTo>
                    <a:pt x="458" y="846"/>
                  </a:lnTo>
                  <a:lnTo>
                    <a:pt x="529" y="917"/>
                  </a:lnTo>
                  <a:lnTo>
                    <a:pt x="564" y="987"/>
                  </a:lnTo>
                  <a:lnTo>
                    <a:pt x="635" y="1058"/>
                  </a:lnTo>
                  <a:lnTo>
                    <a:pt x="670" y="1164"/>
                  </a:lnTo>
                  <a:lnTo>
                    <a:pt x="741" y="1234"/>
                  </a:lnTo>
                  <a:lnTo>
                    <a:pt x="776" y="1305"/>
                  </a:lnTo>
                  <a:lnTo>
                    <a:pt x="846" y="1375"/>
                  </a:lnTo>
                  <a:lnTo>
                    <a:pt x="882" y="1446"/>
                  </a:lnTo>
                  <a:lnTo>
                    <a:pt x="917" y="1481"/>
                  </a:lnTo>
                  <a:lnTo>
                    <a:pt x="987" y="1552"/>
                  </a:lnTo>
                  <a:lnTo>
                    <a:pt x="1023" y="1622"/>
                  </a:lnTo>
                  <a:lnTo>
                    <a:pt x="1093" y="1693"/>
                  </a:lnTo>
                  <a:lnTo>
                    <a:pt x="1129" y="1728"/>
                  </a:lnTo>
                  <a:lnTo>
                    <a:pt x="1199" y="1799"/>
                  </a:lnTo>
                  <a:lnTo>
                    <a:pt x="1234" y="1834"/>
                  </a:lnTo>
                  <a:lnTo>
                    <a:pt x="1305" y="1905"/>
                  </a:lnTo>
                  <a:lnTo>
                    <a:pt x="1340" y="1940"/>
                  </a:lnTo>
                  <a:lnTo>
                    <a:pt x="1375" y="1975"/>
                  </a:lnTo>
                  <a:lnTo>
                    <a:pt x="1446" y="2046"/>
                  </a:lnTo>
                  <a:lnTo>
                    <a:pt x="1481" y="2081"/>
                  </a:lnTo>
                  <a:lnTo>
                    <a:pt x="1552" y="2116"/>
                  </a:lnTo>
                  <a:lnTo>
                    <a:pt x="1587" y="2151"/>
                  </a:lnTo>
                  <a:lnTo>
                    <a:pt x="1658" y="2187"/>
                  </a:lnTo>
                  <a:lnTo>
                    <a:pt x="1693" y="2222"/>
                  </a:lnTo>
                  <a:lnTo>
                    <a:pt x="1763" y="2222"/>
                  </a:lnTo>
                  <a:lnTo>
                    <a:pt x="1799" y="2257"/>
                  </a:lnTo>
                  <a:lnTo>
                    <a:pt x="1834" y="2293"/>
                  </a:lnTo>
                  <a:lnTo>
                    <a:pt x="1905" y="2328"/>
                  </a:lnTo>
                  <a:lnTo>
                    <a:pt x="1940" y="2328"/>
                  </a:lnTo>
                  <a:lnTo>
                    <a:pt x="2010" y="2363"/>
                  </a:lnTo>
                  <a:lnTo>
                    <a:pt x="2046" y="2363"/>
                  </a:lnTo>
                  <a:lnTo>
                    <a:pt x="2116" y="2363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0" name="Rectangle 79"/>
          <p:cNvSpPr/>
          <p:nvPr/>
        </p:nvSpPr>
        <p:spPr>
          <a:xfrm>
            <a:off x="705078" y="2167075"/>
            <a:ext cx="2760320" cy="528555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92"/>
          <p:cNvGrpSpPr/>
          <p:nvPr/>
        </p:nvGrpSpPr>
        <p:grpSpPr>
          <a:xfrm>
            <a:off x="3979829" y="2097469"/>
            <a:ext cx="660883" cy="614017"/>
            <a:chOff x="1903541" y="3344100"/>
            <a:chExt cx="376325" cy="361258"/>
          </a:xfrm>
        </p:grpSpPr>
        <p:sp>
          <p:nvSpPr>
            <p:cNvPr id="26" name="Oval 25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38" name="Oval 37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74" name="Arc 73"/>
          <p:cNvSpPr/>
          <p:nvPr/>
        </p:nvSpPr>
        <p:spPr>
          <a:xfrm>
            <a:off x="5827031" y="3005870"/>
            <a:ext cx="2875596" cy="2976773"/>
          </a:xfrm>
          <a:prstGeom prst="arc">
            <a:avLst>
              <a:gd name="adj1" fmla="val 10919526"/>
              <a:gd name="adj2" fmla="val 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102"/>
          <p:cNvGrpSpPr/>
          <p:nvPr/>
        </p:nvGrpSpPr>
        <p:grpSpPr>
          <a:xfrm>
            <a:off x="7004978" y="4345773"/>
            <a:ext cx="468665" cy="168371"/>
            <a:chOff x="7219950" y="4229100"/>
            <a:chExt cx="847725" cy="266700"/>
          </a:xfrm>
        </p:grpSpPr>
        <p:sp>
          <p:nvSpPr>
            <p:cNvPr id="76" name="Flowchart: Connector 75"/>
            <p:cNvSpPr/>
            <p:nvPr/>
          </p:nvSpPr>
          <p:spPr>
            <a:xfrm>
              <a:off x="7515225" y="4229100"/>
              <a:ext cx="247650" cy="266700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Flowchart: Terminator 76"/>
            <p:cNvSpPr/>
            <p:nvPr/>
          </p:nvSpPr>
          <p:spPr>
            <a:xfrm>
              <a:off x="7219950" y="4248150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lowchart: Terminator 77"/>
            <p:cNvSpPr/>
            <p:nvPr/>
          </p:nvSpPr>
          <p:spPr>
            <a:xfrm>
              <a:off x="7753350" y="4238625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1" name="Rectangle 120"/>
          <p:cNvSpPr/>
          <p:nvPr/>
        </p:nvSpPr>
        <p:spPr>
          <a:xfrm>
            <a:off x="0" y="892760"/>
            <a:ext cx="12250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Angular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support</a:t>
            </a:r>
          </a:p>
        </p:txBody>
      </p:sp>
      <p:graphicFrame>
        <p:nvGraphicFramePr>
          <p:cNvPr id="697349" name="Object 5"/>
          <p:cNvGraphicFramePr>
            <a:graphicFrameLocks noChangeAspect="1"/>
          </p:cNvGraphicFramePr>
          <p:nvPr/>
        </p:nvGraphicFramePr>
        <p:xfrm>
          <a:off x="30163" y="2189163"/>
          <a:ext cx="585787" cy="555625"/>
        </p:xfrm>
        <a:graphic>
          <a:graphicData uri="http://schemas.openxmlformats.org/presentationml/2006/ole">
            <p:oleObj spid="_x0000_s700418" name="Equation" r:id="rId3" imgW="241200" imgH="228600" progId="Equation.3">
              <p:embed/>
            </p:oleObj>
          </a:graphicData>
        </a:graphic>
      </p:graphicFrame>
      <p:graphicFrame>
        <p:nvGraphicFramePr>
          <p:cNvPr id="697350" name="Object 6"/>
          <p:cNvGraphicFramePr>
            <a:graphicFrameLocks noChangeAspect="1"/>
          </p:cNvGraphicFramePr>
          <p:nvPr/>
        </p:nvGraphicFramePr>
        <p:xfrm>
          <a:off x="3516313" y="2181225"/>
          <a:ext cx="461962" cy="525463"/>
        </p:xfrm>
        <a:graphic>
          <a:graphicData uri="http://schemas.openxmlformats.org/presentationml/2006/ole">
            <p:oleObj spid="_x0000_s700419" name="Equation" r:id="rId4" imgW="190440" imgH="215640" progId="Equation.3">
              <p:embed/>
            </p:oleObj>
          </a:graphicData>
        </a:graphic>
      </p:graphicFrame>
      <p:grpSp>
        <p:nvGrpSpPr>
          <p:cNvPr id="84" name="Group 92"/>
          <p:cNvGrpSpPr/>
          <p:nvPr/>
        </p:nvGrpSpPr>
        <p:grpSpPr>
          <a:xfrm>
            <a:off x="6896572" y="2276297"/>
            <a:ext cx="660883" cy="614017"/>
            <a:chOff x="1903541" y="3344100"/>
            <a:chExt cx="376325" cy="361258"/>
          </a:xfrm>
        </p:grpSpPr>
        <p:sp>
          <p:nvSpPr>
            <p:cNvPr id="85" name="Oval 84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99" name="Oval 98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cxnSp>
        <p:nvCxnSpPr>
          <p:cNvPr id="103" name="Straight Connector 102"/>
          <p:cNvCxnSpPr>
            <a:stCxn id="104" idx="1"/>
          </p:cNvCxnSpPr>
          <p:nvPr/>
        </p:nvCxnSpPr>
        <p:spPr>
          <a:xfrm rot="10800000" flipH="1">
            <a:off x="704183" y="3191643"/>
            <a:ext cx="2769630" cy="5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704184" y="2932651"/>
            <a:ext cx="2760320" cy="528555"/>
          </a:xfrm>
          <a:prstGeom prst="rect">
            <a:avLst/>
          </a:prstGeom>
          <a:solidFill>
            <a:schemeClr val="bg2">
              <a:lumMod val="75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5" name="Object 5"/>
          <p:cNvGraphicFramePr>
            <a:graphicFrameLocks noChangeAspect="1"/>
          </p:cNvGraphicFramePr>
          <p:nvPr/>
        </p:nvGraphicFramePr>
        <p:xfrm>
          <a:off x="29269" y="2954739"/>
          <a:ext cx="585787" cy="555625"/>
        </p:xfrm>
        <a:graphic>
          <a:graphicData uri="http://schemas.openxmlformats.org/presentationml/2006/ole">
            <p:oleObj spid="_x0000_s700421" name="Equation" r:id="rId5" imgW="241200" imgH="228600" progId="Equation.3">
              <p:embed/>
            </p:oleObj>
          </a:graphicData>
        </a:graphic>
      </p:graphicFrame>
      <p:graphicFrame>
        <p:nvGraphicFramePr>
          <p:cNvPr id="106" name="Object 6"/>
          <p:cNvGraphicFramePr>
            <a:graphicFrameLocks noChangeAspect="1"/>
          </p:cNvGraphicFramePr>
          <p:nvPr/>
        </p:nvGraphicFramePr>
        <p:xfrm>
          <a:off x="3515419" y="2946801"/>
          <a:ext cx="461962" cy="525463"/>
        </p:xfrm>
        <a:graphic>
          <a:graphicData uri="http://schemas.openxmlformats.org/presentationml/2006/ole">
            <p:oleObj spid="_x0000_s700422" name="Equation" r:id="rId6" imgW="190440" imgH="215640" progId="Equation.3">
              <p:embed/>
            </p:oleObj>
          </a:graphicData>
        </a:graphic>
      </p:graphicFrame>
      <p:cxnSp>
        <p:nvCxnSpPr>
          <p:cNvPr id="28" name="Straight Arrow Connector 27"/>
          <p:cNvCxnSpPr/>
          <p:nvPr/>
        </p:nvCxnSpPr>
        <p:spPr>
          <a:xfrm rot="16200000" flipV="1">
            <a:off x="-799817" y="3162300"/>
            <a:ext cx="2971800" cy="1905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332479" y="2831675"/>
            <a:ext cx="325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smtClean="0">
                <a:solidFill>
                  <a:srgbClr val="92D050"/>
                </a:solidFill>
              </a:rPr>
              <a:t>‘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3693207" y="2809653"/>
            <a:ext cx="325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smtClean="0">
                <a:solidFill>
                  <a:srgbClr val="92D050"/>
                </a:solidFill>
              </a:rPr>
              <a:t>‘</a:t>
            </a:r>
          </a:p>
        </p:txBody>
      </p:sp>
      <p:cxnSp>
        <p:nvCxnSpPr>
          <p:cNvPr id="141" name="Straight Connector 140"/>
          <p:cNvCxnSpPr>
            <a:stCxn id="142" idx="1"/>
          </p:cNvCxnSpPr>
          <p:nvPr/>
        </p:nvCxnSpPr>
        <p:spPr>
          <a:xfrm rot="10800000" flipH="1">
            <a:off x="703289" y="3877929"/>
            <a:ext cx="2769630" cy="5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/>
          <p:cNvSpPr/>
          <p:nvPr/>
        </p:nvSpPr>
        <p:spPr>
          <a:xfrm>
            <a:off x="703290" y="3618937"/>
            <a:ext cx="2760320" cy="528555"/>
          </a:xfrm>
          <a:prstGeom prst="rect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3" name="Object 5"/>
          <p:cNvGraphicFramePr>
            <a:graphicFrameLocks noChangeAspect="1"/>
          </p:cNvGraphicFramePr>
          <p:nvPr/>
        </p:nvGraphicFramePr>
        <p:xfrm>
          <a:off x="28375" y="3641025"/>
          <a:ext cx="585787" cy="555625"/>
        </p:xfrm>
        <a:graphic>
          <a:graphicData uri="http://schemas.openxmlformats.org/presentationml/2006/ole">
            <p:oleObj spid="_x0000_s700423" name="Equation" r:id="rId7" imgW="241200" imgH="228600" progId="Equation.3">
              <p:embed/>
            </p:oleObj>
          </a:graphicData>
        </a:graphic>
      </p:graphicFrame>
      <p:graphicFrame>
        <p:nvGraphicFramePr>
          <p:cNvPr id="144" name="Object 6"/>
          <p:cNvGraphicFramePr>
            <a:graphicFrameLocks noChangeAspect="1"/>
          </p:cNvGraphicFramePr>
          <p:nvPr/>
        </p:nvGraphicFramePr>
        <p:xfrm>
          <a:off x="3514525" y="3633087"/>
          <a:ext cx="461962" cy="525463"/>
        </p:xfrm>
        <a:graphic>
          <a:graphicData uri="http://schemas.openxmlformats.org/presentationml/2006/ole">
            <p:oleObj spid="_x0000_s700424" name="Equation" r:id="rId8" imgW="190440" imgH="215640" progId="Equation.3">
              <p:embed/>
            </p:oleObj>
          </a:graphicData>
        </a:graphic>
      </p:graphicFrame>
      <p:sp>
        <p:nvSpPr>
          <p:cNvPr id="145" name="Rectangle 144"/>
          <p:cNvSpPr/>
          <p:nvPr/>
        </p:nvSpPr>
        <p:spPr>
          <a:xfrm>
            <a:off x="300155" y="3486245"/>
            <a:ext cx="4203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smtClean="0">
                <a:solidFill>
                  <a:srgbClr val="92D050"/>
                </a:solidFill>
              </a:rPr>
              <a:t>“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3703168" y="3485362"/>
            <a:ext cx="4203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smtClean="0">
                <a:solidFill>
                  <a:srgbClr val="92D050"/>
                </a:solidFill>
              </a:rPr>
              <a:t>“</a:t>
            </a:r>
          </a:p>
        </p:txBody>
      </p:sp>
      <p:grpSp>
        <p:nvGrpSpPr>
          <p:cNvPr id="147" name="Group 92"/>
          <p:cNvGrpSpPr/>
          <p:nvPr/>
        </p:nvGrpSpPr>
        <p:grpSpPr>
          <a:xfrm>
            <a:off x="4132230" y="3069130"/>
            <a:ext cx="328774" cy="318908"/>
            <a:chOff x="1903541" y="3344100"/>
            <a:chExt cx="376325" cy="361258"/>
          </a:xfrm>
        </p:grpSpPr>
        <p:sp>
          <p:nvSpPr>
            <p:cNvPr id="148" name="Oval 147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51" name="Oval 150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52" name="Oval 151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53" name="Oval 152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54" name="Oval 153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55" name="Oval 154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56" name="Oval 155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57" name="Group 92"/>
          <p:cNvGrpSpPr/>
          <p:nvPr/>
        </p:nvGrpSpPr>
        <p:grpSpPr>
          <a:xfrm>
            <a:off x="5854438" y="3094677"/>
            <a:ext cx="328774" cy="318908"/>
            <a:chOff x="1903541" y="3344100"/>
            <a:chExt cx="376325" cy="361258"/>
          </a:xfrm>
        </p:grpSpPr>
        <p:sp>
          <p:nvSpPr>
            <p:cNvPr id="158" name="Oval 157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59" name="Oval 158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60" name="Oval 159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61" name="Oval 160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62" name="Oval 161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63" name="Oval 162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64" name="Oval 163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65" name="Oval 164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66" name="Oval 165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67" name="Group 92"/>
          <p:cNvGrpSpPr/>
          <p:nvPr/>
        </p:nvGrpSpPr>
        <p:grpSpPr>
          <a:xfrm>
            <a:off x="8290195" y="3125509"/>
            <a:ext cx="328774" cy="318908"/>
            <a:chOff x="1903541" y="3344100"/>
            <a:chExt cx="376325" cy="361258"/>
          </a:xfrm>
        </p:grpSpPr>
        <p:sp>
          <p:nvSpPr>
            <p:cNvPr id="168" name="Oval 167"/>
            <p:cNvSpPr/>
            <p:nvPr/>
          </p:nvSpPr>
          <p:spPr bwMode="auto">
            <a:xfrm rot="21340113">
              <a:off x="2068968" y="3596580"/>
              <a:ext cx="6348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69" name="Oval 168"/>
            <p:cNvSpPr/>
            <p:nvPr/>
          </p:nvSpPr>
          <p:spPr bwMode="auto">
            <a:xfrm rot="21340113">
              <a:off x="2055076" y="3344100"/>
              <a:ext cx="62617" cy="1087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70" name="Oval 169"/>
            <p:cNvSpPr/>
            <p:nvPr/>
          </p:nvSpPr>
          <p:spPr bwMode="auto">
            <a:xfrm rot="21340113">
              <a:off x="2162169" y="3485919"/>
              <a:ext cx="117697" cy="638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71" name="Oval 170"/>
            <p:cNvSpPr/>
            <p:nvPr/>
          </p:nvSpPr>
          <p:spPr bwMode="auto">
            <a:xfrm rot="21340113">
              <a:off x="1903541" y="3510188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72" name="Oval 171"/>
            <p:cNvSpPr/>
            <p:nvPr/>
          </p:nvSpPr>
          <p:spPr bwMode="auto">
            <a:xfrm rot="19446396">
              <a:off x="2128541" y="3406284"/>
              <a:ext cx="11769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73" name="Oval 172"/>
            <p:cNvSpPr/>
            <p:nvPr/>
          </p:nvSpPr>
          <p:spPr bwMode="auto">
            <a:xfrm rot="19446396">
              <a:off x="1950398" y="3591486"/>
              <a:ext cx="116827" cy="644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74" name="Oval 173"/>
            <p:cNvSpPr/>
            <p:nvPr/>
          </p:nvSpPr>
          <p:spPr bwMode="auto">
            <a:xfrm rot="13094156">
              <a:off x="1948833" y="3417555"/>
              <a:ext cx="11769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175" name="Oval 174"/>
            <p:cNvSpPr/>
            <p:nvPr/>
          </p:nvSpPr>
          <p:spPr bwMode="auto">
            <a:xfrm rot="13094156">
              <a:off x="2143464" y="3588250"/>
              <a:ext cx="117407" cy="638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76" name="Oval 175"/>
            <p:cNvSpPr>
              <a:spLocks noChangeArrowheads="1"/>
            </p:cNvSpPr>
            <p:nvPr/>
          </p:nvSpPr>
          <p:spPr bwMode="auto">
            <a:xfrm rot="21340113">
              <a:off x="2032296" y="3450096"/>
              <a:ext cx="137409" cy="152230"/>
            </a:xfrm>
            <a:prstGeom prst="ellipse">
              <a:avLst/>
            </a:prstGeom>
            <a:noFill/>
            <a:ln w="4127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77" name="Group 31"/>
          <p:cNvGrpSpPr/>
          <p:nvPr/>
        </p:nvGrpSpPr>
        <p:grpSpPr>
          <a:xfrm>
            <a:off x="724368" y="3012763"/>
            <a:ext cx="3041650" cy="1611791"/>
            <a:chOff x="5454650" y="2392363"/>
            <a:chExt cx="2689225" cy="2089150"/>
          </a:xfrm>
        </p:grpSpPr>
        <p:sp>
          <p:nvSpPr>
            <p:cNvPr id="178" name="Freeform 9"/>
            <p:cNvSpPr>
              <a:spLocks/>
            </p:cNvSpPr>
            <p:nvPr/>
          </p:nvSpPr>
          <p:spPr bwMode="auto">
            <a:xfrm>
              <a:off x="5454650" y="2468563"/>
              <a:ext cx="1158875" cy="2012950"/>
            </a:xfrm>
            <a:custGeom>
              <a:avLst/>
              <a:gdLst/>
              <a:ahLst/>
              <a:cxnLst>
                <a:cxn ang="0">
                  <a:pos x="106" y="11288"/>
                </a:cxn>
                <a:cxn ang="0">
                  <a:pos x="247" y="11218"/>
                </a:cxn>
                <a:cxn ang="0">
                  <a:pos x="423" y="11147"/>
                </a:cxn>
                <a:cxn ang="0">
                  <a:pos x="564" y="11041"/>
                </a:cxn>
                <a:cxn ang="0">
                  <a:pos x="705" y="10900"/>
                </a:cxn>
                <a:cxn ang="0">
                  <a:pos x="882" y="10759"/>
                </a:cxn>
                <a:cxn ang="0">
                  <a:pos x="1023" y="10618"/>
                </a:cxn>
                <a:cxn ang="0">
                  <a:pos x="1164" y="10406"/>
                </a:cxn>
                <a:cxn ang="0">
                  <a:pos x="1340" y="10230"/>
                </a:cxn>
                <a:cxn ang="0">
                  <a:pos x="1481" y="9983"/>
                </a:cxn>
                <a:cxn ang="0">
                  <a:pos x="1622" y="9771"/>
                </a:cxn>
                <a:cxn ang="0">
                  <a:pos x="1799" y="9489"/>
                </a:cxn>
                <a:cxn ang="0">
                  <a:pos x="1940" y="9207"/>
                </a:cxn>
                <a:cxn ang="0">
                  <a:pos x="2081" y="8925"/>
                </a:cxn>
                <a:cxn ang="0">
                  <a:pos x="2257" y="8607"/>
                </a:cxn>
                <a:cxn ang="0">
                  <a:pos x="2399" y="8290"/>
                </a:cxn>
                <a:cxn ang="0">
                  <a:pos x="2540" y="7972"/>
                </a:cxn>
                <a:cxn ang="0">
                  <a:pos x="2716" y="7620"/>
                </a:cxn>
                <a:cxn ang="0">
                  <a:pos x="2857" y="7267"/>
                </a:cxn>
                <a:cxn ang="0">
                  <a:pos x="2998" y="6879"/>
                </a:cxn>
                <a:cxn ang="0">
                  <a:pos x="3175" y="6526"/>
                </a:cxn>
                <a:cxn ang="0">
                  <a:pos x="3316" y="6138"/>
                </a:cxn>
                <a:cxn ang="0">
                  <a:pos x="3457" y="5750"/>
                </a:cxn>
                <a:cxn ang="0">
                  <a:pos x="3633" y="5397"/>
                </a:cxn>
                <a:cxn ang="0">
                  <a:pos x="3774" y="5009"/>
                </a:cxn>
                <a:cxn ang="0">
                  <a:pos x="3915" y="4621"/>
                </a:cxn>
                <a:cxn ang="0">
                  <a:pos x="4092" y="4233"/>
                </a:cxn>
                <a:cxn ang="0">
                  <a:pos x="4233" y="3880"/>
                </a:cxn>
                <a:cxn ang="0">
                  <a:pos x="4374" y="3528"/>
                </a:cxn>
                <a:cxn ang="0">
                  <a:pos x="4550" y="3175"/>
                </a:cxn>
                <a:cxn ang="0">
                  <a:pos x="4691" y="2822"/>
                </a:cxn>
                <a:cxn ang="0">
                  <a:pos x="4832" y="2469"/>
                </a:cxn>
                <a:cxn ang="0">
                  <a:pos x="5009" y="2152"/>
                </a:cxn>
                <a:cxn ang="0">
                  <a:pos x="5150" y="1834"/>
                </a:cxn>
                <a:cxn ang="0">
                  <a:pos x="5291" y="1552"/>
                </a:cxn>
                <a:cxn ang="0">
                  <a:pos x="5467" y="1270"/>
                </a:cxn>
                <a:cxn ang="0">
                  <a:pos x="5609" y="1023"/>
                </a:cxn>
                <a:cxn ang="0">
                  <a:pos x="5750" y="776"/>
                </a:cxn>
                <a:cxn ang="0">
                  <a:pos x="5926" y="565"/>
                </a:cxn>
                <a:cxn ang="0">
                  <a:pos x="6067" y="388"/>
                </a:cxn>
                <a:cxn ang="0">
                  <a:pos x="6208" y="247"/>
                </a:cxn>
                <a:cxn ang="0">
                  <a:pos x="6385" y="106"/>
                </a:cxn>
              </a:cxnLst>
              <a:rect l="0" t="0" r="r" b="b"/>
              <a:pathLst>
                <a:path w="6490" h="11288">
                  <a:moveTo>
                    <a:pt x="0" y="11288"/>
                  </a:moveTo>
                  <a:lnTo>
                    <a:pt x="35" y="11288"/>
                  </a:lnTo>
                  <a:lnTo>
                    <a:pt x="106" y="11288"/>
                  </a:lnTo>
                  <a:lnTo>
                    <a:pt x="141" y="11253"/>
                  </a:lnTo>
                  <a:lnTo>
                    <a:pt x="211" y="11253"/>
                  </a:lnTo>
                  <a:lnTo>
                    <a:pt x="247" y="11218"/>
                  </a:lnTo>
                  <a:lnTo>
                    <a:pt x="317" y="11182"/>
                  </a:lnTo>
                  <a:lnTo>
                    <a:pt x="353" y="11147"/>
                  </a:lnTo>
                  <a:lnTo>
                    <a:pt x="423" y="11147"/>
                  </a:lnTo>
                  <a:lnTo>
                    <a:pt x="458" y="11112"/>
                  </a:lnTo>
                  <a:lnTo>
                    <a:pt x="494" y="11076"/>
                  </a:lnTo>
                  <a:lnTo>
                    <a:pt x="564" y="11041"/>
                  </a:lnTo>
                  <a:lnTo>
                    <a:pt x="599" y="11006"/>
                  </a:lnTo>
                  <a:lnTo>
                    <a:pt x="670" y="10971"/>
                  </a:lnTo>
                  <a:lnTo>
                    <a:pt x="705" y="10900"/>
                  </a:lnTo>
                  <a:lnTo>
                    <a:pt x="776" y="10865"/>
                  </a:lnTo>
                  <a:lnTo>
                    <a:pt x="811" y="10830"/>
                  </a:lnTo>
                  <a:lnTo>
                    <a:pt x="882" y="10759"/>
                  </a:lnTo>
                  <a:lnTo>
                    <a:pt x="917" y="10724"/>
                  </a:lnTo>
                  <a:lnTo>
                    <a:pt x="952" y="10653"/>
                  </a:lnTo>
                  <a:lnTo>
                    <a:pt x="1023" y="10618"/>
                  </a:lnTo>
                  <a:lnTo>
                    <a:pt x="1058" y="10547"/>
                  </a:lnTo>
                  <a:lnTo>
                    <a:pt x="1129" y="10477"/>
                  </a:lnTo>
                  <a:lnTo>
                    <a:pt x="1164" y="10406"/>
                  </a:lnTo>
                  <a:lnTo>
                    <a:pt x="1234" y="10371"/>
                  </a:lnTo>
                  <a:lnTo>
                    <a:pt x="1270" y="10300"/>
                  </a:lnTo>
                  <a:lnTo>
                    <a:pt x="1340" y="10230"/>
                  </a:lnTo>
                  <a:lnTo>
                    <a:pt x="1376" y="10159"/>
                  </a:lnTo>
                  <a:lnTo>
                    <a:pt x="1411" y="10089"/>
                  </a:lnTo>
                  <a:lnTo>
                    <a:pt x="1481" y="9983"/>
                  </a:lnTo>
                  <a:lnTo>
                    <a:pt x="1517" y="9912"/>
                  </a:lnTo>
                  <a:lnTo>
                    <a:pt x="1587" y="9842"/>
                  </a:lnTo>
                  <a:lnTo>
                    <a:pt x="1622" y="9771"/>
                  </a:lnTo>
                  <a:lnTo>
                    <a:pt x="1693" y="9665"/>
                  </a:lnTo>
                  <a:lnTo>
                    <a:pt x="1728" y="9595"/>
                  </a:lnTo>
                  <a:lnTo>
                    <a:pt x="1799" y="9489"/>
                  </a:lnTo>
                  <a:lnTo>
                    <a:pt x="1834" y="9419"/>
                  </a:lnTo>
                  <a:lnTo>
                    <a:pt x="1869" y="9313"/>
                  </a:lnTo>
                  <a:lnTo>
                    <a:pt x="1940" y="9207"/>
                  </a:lnTo>
                  <a:lnTo>
                    <a:pt x="1975" y="9136"/>
                  </a:lnTo>
                  <a:lnTo>
                    <a:pt x="2046" y="9031"/>
                  </a:lnTo>
                  <a:lnTo>
                    <a:pt x="2081" y="8925"/>
                  </a:lnTo>
                  <a:lnTo>
                    <a:pt x="2152" y="8819"/>
                  </a:lnTo>
                  <a:lnTo>
                    <a:pt x="2187" y="8713"/>
                  </a:lnTo>
                  <a:lnTo>
                    <a:pt x="2257" y="8607"/>
                  </a:lnTo>
                  <a:lnTo>
                    <a:pt x="2293" y="8501"/>
                  </a:lnTo>
                  <a:lnTo>
                    <a:pt x="2328" y="8396"/>
                  </a:lnTo>
                  <a:lnTo>
                    <a:pt x="2399" y="8290"/>
                  </a:lnTo>
                  <a:lnTo>
                    <a:pt x="2434" y="8184"/>
                  </a:lnTo>
                  <a:lnTo>
                    <a:pt x="2504" y="8078"/>
                  </a:lnTo>
                  <a:lnTo>
                    <a:pt x="2540" y="7972"/>
                  </a:lnTo>
                  <a:lnTo>
                    <a:pt x="2610" y="7831"/>
                  </a:lnTo>
                  <a:lnTo>
                    <a:pt x="2645" y="7725"/>
                  </a:lnTo>
                  <a:lnTo>
                    <a:pt x="2716" y="7620"/>
                  </a:lnTo>
                  <a:lnTo>
                    <a:pt x="2751" y="7514"/>
                  </a:lnTo>
                  <a:lnTo>
                    <a:pt x="2822" y="7373"/>
                  </a:lnTo>
                  <a:lnTo>
                    <a:pt x="2857" y="7267"/>
                  </a:lnTo>
                  <a:lnTo>
                    <a:pt x="2892" y="7126"/>
                  </a:lnTo>
                  <a:lnTo>
                    <a:pt x="2963" y="7020"/>
                  </a:lnTo>
                  <a:lnTo>
                    <a:pt x="2998" y="6879"/>
                  </a:lnTo>
                  <a:lnTo>
                    <a:pt x="3069" y="6773"/>
                  </a:lnTo>
                  <a:lnTo>
                    <a:pt x="3104" y="6632"/>
                  </a:lnTo>
                  <a:lnTo>
                    <a:pt x="3175" y="6526"/>
                  </a:lnTo>
                  <a:lnTo>
                    <a:pt x="3210" y="6385"/>
                  </a:lnTo>
                  <a:lnTo>
                    <a:pt x="3280" y="6279"/>
                  </a:lnTo>
                  <a:lnTo>
                    <a:pt x="3316" y="6138"/>
                  </a:lnTo>
                  <a:lnTo>
                    <a:pt x="3351" y="6032"/>
                  </a:lnTo>
                  <a:lnTo>
                    <a:pt x="3421" y="5891"/>
                  </a:lnTo>
                  <a:lnTo>
                    <a:pt x="3457" y="5750"/>
                  </a:lnTo>
                  <a:lnTo>
                    <a:pt x="3527" y="5644"/>
                  </a:lnTo>
                  <a:lnTo>
                    <a:pt x="3563" y="5503"/>
                  </a:lnTo>
                  <a:lnTo>
                    <a:pt x="3633" y="5397"/>
                  </a:lnTo>
                  <a:lnTo>
                    <a:pt x="3668" y="5256"/>
                  </a:lnTo>
                  <a:lnTo>
                    <a:pt x="3739" y="5115"/>
                  </a:lnTo>
                  <a:lnTo>
                    <a:pt x="3774" y="5009"/>
                  </a:lnTo>
                  <a:lnTo>
                    <a:pt x="3810" y="4868"/>
                  </a:lnTo>
                  <a:lnTo>
                    <a:pt x="3880" y="4762"/>
                  </a:lnTo>
                  <a:lnTo>
                    <a:pt x="3915" y="4621"/>
                  </a:lnTo>
                  <a:lnTo>
                    <a:pt x="3986" y="4480"/>
                  </a:lnTo>
                  <a:lnTo>
                    <a:pt x="4021" y="4374"/>
                  </a:lnTo>
                  <a:lnTo>
                    <a:pt x="4092" y="4233"/>
                  </a:lnTo>
                  <a:lnTo>
                    <a:pt x="4127" y="4127"/>
                  </a:lnTo>
                  <a:lnTo>
                    <a:pt x="4198" y="3986"/>
                  </a:lnTo>
                  <a:lnTo>
                    <a:pt x="4233" y="3880"/>
                  </a:lnTo>
                  <a:lnTo>
                    <a:pt x="4268" y="3739"/>
                  </a:lnTo>
                  <a:lnTo>
                    <a:pt x="4339" y="3633"/>
                  </a:lnTo>
                  <a:lnTo>
                    <a:pt x="4374" y="3528"/>
                  </a:lnTo>
                  <a:lnTo>
                    <a:pt x="4444" y="3387"/>
                  </a:lnTo>
                  <a:lnTo>
                    <a:pt x="4480" y="3281"/>
                  </a:lnTo>
                  <a:lnTo>
                    <a:pt x="4550" y="3175"/>
                  </a:lnTo>
                  <a:lnTo>
                    <a:pt x="4586" y="3034"/>
                  </a:lnTo>
                  <a:lnTo>
                    <a:pt x="4656" y="2928"/>
                  </a:lnTo>
                  <a:lnTo>
                    <a:pt x="4691" y="2822"/>
                  </a:lnTo>
                  <a:lnTo>
                    <a:pt x="4727" y="2716"/>
                  </a:lnTo>
                  <a:lnTo>
                    <a:pt x="4797" y="2575"/>
                  </a:lnTo>
                  <a:lnTo>
                    <a:pt x="4832" y="2469"/>
                  </a:lnTo>
                  <a:lnTo>
                    <a:pt x="4903" y="2364"/>
                  </a:lnTo>
                  <a:lnTo>
                    <a:pt x="4938" y="2258"/>
                  </a:lnTo>
                  <a:lnTo>
                    <a:pt x="5009" y="2152"/>
                  </a:lnTo>
                  <a:lnTo>
                    <a:pt x="5044" y="2046"/>
                  </a:lnTo>
                  <a:lnTo>
                    <a:pt x="5115" y="1940"/>
                  </a:lnTo>
                  <a:lnTo>
                    <a:pt x="5150" y="1834"/>
                  </a:lnTo>
                  <a:lnTo>
                    <a:pt x="5221" y="1764"/>
                  </a:lnTo>
                  <a:lnTo>
                    <a:pt x="5256" y="1658"/>
                  </a:lnTo>
                  <a:lnTo>
                    <a:pt x="5291" y="1552"/>
                  </a:lnTo>
                  <a:lnTo>
                    <a:pt x="5362" y="1482"/>
                  </a:lnTo>
                  <a:lnTo>
                    <a:pt x="5397" y="1376"/>
                  </a:lnTo>
                  <a:lnTo>
                    <a:pt x="5467" y="1270"/>
                  </a:lnTo>
                  <a:lnTo>
                    <a:pt x="5503" y="1199"/>
                  </a:lnTo>
                  <a:lnTo>
                    <a:pt x="5573" y="1094"/>
                  </a:lnTo>
                  <a:lnTo>
                    <a:pt x="5609" y="1023"/>
                  </a:lnTo>
                  <a:lnTo>
                    <a:pt x="5679" y="953"/>
                  </a:lnTo>
                  <a:lnTo>
                    <a:pt x="5714" y="847"/>
                  </a:lnTo>
                  <a:lnTo>
                    <a:pt x="5750" y="776"/>
                  </a:lnTo>
                  <a:lnTo>
                    <a:pt x="5820" y="706"/>
                  </a:lnTo>
                  <a:lnTo>
                    <a:pt x="5855" y="635"/>
                  </a:lnTo>
                  <a:lnTo>
                    <a:pt x="5926" y="565"/>
                  </a:lnTo>
                  <a:lnTo>
                    <a:pt x="5961" y="494"/>
                  </a:lnTo>
                  <a:lnTo>
                    <a:pt x="6032" y="459"/>
                  </a:lnTo>
                  <a:lnTo>
                    <a:pt x="6067" y="388"/>
                  </a:lnTo>
                  <a:lnTo>
                    <a:pt x="6138" y="353"/>
                  </a:lnTo>
                  <a:lnTo>
                    <a:pt x="6173" y="282"/>
                  </a:lnTo>
                  <a:lnTo>
                    <a:pt x="6208" y="247"/>
                  </a:lnTo>
                  <a:lnTo>
                    <a:pt x="6279" y="176"/>
                  </a:lnTo>
                  <a:lnTo>
                    <a:pt x="6314" y="141"/>
                  </a:lnTo>
                  <a:lnTo>
                    <a:pt x="6385" y="106"/>
                  </a:lnTo>
                  <a:lnTo>
                    <a:pt x="6420" y="35"/>
                  </a:lnTo>
                  <a:lnTo>
                    <a:pt x="6490" y="0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10"/>
            <p:cNvSpPr>
              <a:spLocks/>
            </p:cNvSpPr>
            <p:nvPr/>
          </p:nvSpPr>
          <p:spPr bwMode="auto">
            <a:xfrm>
              <a:off x="6613525" y="2392363"/>
              <a:ext cx="1152525" cy="1668462"/>
            </a:xfrm>
            <a:custGeom>
              <a:avLst/>
              <a:gdLst/>
              <a:ahLst/>
              <a:cxnLst>
                <a:cxn ang="0">
                  <a:pos x="106" y="353"/>
                </a:cxn>
                <a:cxn ang="0">
                  <a:pos x="247" y="247"/>
                </a:cxn>
                <a:cxn ang="0">
                  <a:pos x="388" y="176"/>
                </a:cxn>
                <a:cxn ang="0">
                  <a:pos x="565" y="106"/>
                </a:cxn>
                <a:cxn ang="0">
                  <a:pos x="706" y="35"/>
                </a:cxn>
                <a:cxn ang="0">
                  <a:pos x="847" y="35"/>
                </a:cxn>
                <a:cxn ang="0">
                  <a:pos x="1023" y="0"/>
                </a:cxn>
                <a:cxn ang="0">
                  <a:pos x="1164" y="0"/>
                </a:cxn>
                <a:cxn ang="0">
                  <a:pos x="1306" y="35"/>
                </a:cxn>
                <a:cxn ang="0">
                  <a:pos x="1482" y="70"/>
                </a:cxn>
                <a:cxn ang="0">
                  <a:pos x="1623" y="141"/>
                </a:cxn>
                <a:cxn ang="0">
                  <a:pos x="1764" y="211"/>
                </a:cxn>
                <a:cxn ang="0">
                  <a:pos x="1941" y="317"/>
                </a:cxn>
                <a:cxn ang="0">
                  <a:pos x="2082" y="423"/>
                </a:cxn>
                <a:cxn ang="0">
                  <a:pos x="2223" y="564"/>
                </a:cxn>
                <a:cxn ang="0">
                  <a:pos x="2399" y="705"/>
                </a:cxn>
                <a:cxn ang="0">
                  <a:pos x="2540" y="882"/>
                </a:cxn>
                <a:cxn ang="0">
                  <a:pos x="2681" y="1058"/>
                </a:cxn>
                <a:cxn ang="0">
                  <a:pos x="2858" y="1270"/>
                </a:cxn>
                <a:cxn ang="0">
                  <a:pos x="2999" y="1517"/>
                </a:cxn>
                <a:cxn ang="0">
                  <a:pos x="3140" y="1799"/>
                </a:cxn>
                <a:cxn ang="0">
                  <a:pos x="3316" y="2081"/>
                </a:cxn>
                <a:cxn ang="0">
                  <a:pos x="3457" y="2363"/>
                </a:cxn>
                <a:cxn ang="0">
                  <a:pos x="3598" y="2681"/>
                </a:cxn>
                <a:cxn ang="0">
                  <a:pos x="3775" y="2998"/>
                </a:cxn>
                <a:cxn ang="0">
                  <a:pos x="3916" y="3351"/>
                </a:cxn>
                <a:cxn ang="0">
                  <a:pos x="4057" y="3704"/>
                </a:cxn>
                <a:cxn ang="0">
                  <a:pos x="4233" y="4056"/>
                </a:cxn>
                <a:cxn ang="0">
                  <a:pos x="4375" y="4409"/>
                </a:cxn>
                <a:cxn ang="0">
                  <a:pos x="4516" y="4797"/>
                </a:cxn>
                <a:cxn ang="0">
                  <a:pos x="4692" y="5185"/>
                </a:cxn>
                <a:cxn ang="0">
                  <a:pos x="4833" y="5538"/>
                </a:cxn>
                <a:cxn ang="0">
                  <a:pos x="4974" y="5926"/>
                </a:cxn>
                <a:cxn ang="0">
                  <a:pos x="5151" y="6314"/>
                </a:cxn>
                <a:cxn ang="0">
                  <a:pos x="5292" y="6702"/>
                </a:cxn>
                <a:cxn ang="0">
                  <a:pos x="5433" y="7055"/>
                </a:cxn>
                <a:cxn ang="0">
                  <a:pos x="5609" y="7443"/>
                </a:cxn>
                <a:cxn ang="0">
                  <a:pos x="5750" y="7796"/>
                </a:cxn>
                <a:cxn ang="0">
                  <a:pos x="5891" y="8148"/>
                </a:cxn>
                <a:cxn ang="0">
                  <a:pos x="6068" y="8501"/>
                </a:cxn>
                <a:cxn ang="0">
                  <a:pos x="6209" y="8819"/>
                </a:cxn>
                <a:cxn ang="0">
                  <a:pos x="6385" y="9136"/>
                </a:cxn>
              </a:cxnLst>
              <a:rect l="0" t="0" r="r" b="b"/>
              <a:pathLst>
                <a:path w="6456" h="9348">
                  <a:moveTo>
                    <a:pt x="0" y="423"/>
                  </a:moveTo>
                  <a:lnTo>
                    <a:pt x="36" y="388"/>
                  </a:lnTo>
                  <a:lnTo>
                    <a:pt x="106" y="353"/>
                  </a:lnTo>
                  <a:lnTo>
                    <a:pt x="142" y="317"/>
                  </a:lnTo>
                  <a:lnTo>
                    <a:pt x="177" y="282"/>
                  </a:lnTo>
                  <a:lnTo>
                    <a:pt x="247" y="247"/>
                  </a:lnTo>
                  <a:lnTo>
                    <a:pt x="283" y="211"/>
                  </a:lnTo>
                  <a:lnTo>
                    <a:pt x="353" y="176"/>
                  </a:lnTo>
                  <a:lnTo>
                    <a:pt x="388" y="176"/>
                  </a:lnTo>
                  <a:lnTo>
                    <a:pt x="459" y="141"/>
                  </a:lnTo>
                  <a:lnTo>
                    <a:pt x="494" y="106"/>
                  </a:lnTo>
                  <a:lnTo>
                    <a:pt x="565" y="106"/>
                  </a:lnTo>
                  <a:lnTo>
                    <a:pt x="600" y="70"/>
                  </a:lnTo>
                  <a:lnTo>
                    <a:pt x="635" y="70"/>
                  </a:lnTo>
                  <a:lnTo>
                    <a:pt x="706" y="35"/>
                  </a:lnTo>
                  <a:lnTo>
                    <a:pt x="741" y="35"/>
                  </a:lnTo>
                  <a:lnTo>
                    <a:pt x="812" y="35"/>
                  </a:lnTo>
                  <a:lnTo>
                    <a:pt x="847" y="35"/>
                  </a:lnTo>
                  <a:lnTo>
                    <a:pt x="918" y="0"/>
                  </a:lnTo>
                  <a:lnTo>
                    <a:pt x="953" y="0"/>
                  </a:lnTo>
                  <a:lnTo>
                    <a:pt x="1023" y="0"/>
                  </a:lnTo>
                  <a:lnTo>
                    <a:pt x="1059" y="0"/>
                  </a:lnTo>
                  <a:lnTo>
                    <a:pt x="1129" y="0"/>
                  </a:lnTo>
                  <a:lnTo>
                    <a:pt x="1164" y="0"/>
                  </a:lnTo>
                  <a:lnTo>
                    <a:pt x="1200" y="35"/>
                  </a:lnTo>
                  <a:lnTo>
                    <a:pt x="1270" y="35"/>
                  </a:lnTo>
                  <a:lnTo>
                    <a:pt x="1306" y="35"/>
                  </a:lnTo>
                  <a:lnTo>
                    <a:pt x="1376" y="35"/>
                  </a:lnTo>
                  <a:lnTo>
                    <a:pt x="1411" y="70"/>
                  </a:lnTo>
                  <a:lnTo>
                    <a:pt x="1482" y="70"/>
                  </a:lnTo>
                  <a:lnTo>
                    <a:pt x="1517" y="106"/>
                  </a:lnTo>
                  <a:lnTo>
                    <a:pt x="1588" y="106"/>
                  </a:lnTo>
                  <a:lnTo>
                    <a:pt x="1623" y="141"/>
                  </a:lnTo>
                  <a:lnTo>
                    <a:pt x="1658" y="176"/>
                  </a:lnTo>
                  <a:lnTo>
                    <a:pt x="1729" y="176"/>
                  </a:lnTo>
                  <a:lnTo>
                    <a:pt x="1764" y="211"/>
                  </a:lnTo>
                  <a:lnTo>
                    <a:pt x="1835" y="247"/>
                  </a:lnTo>
                  <a:lnTo>
                    <a:pt x="1870" y="282"/>
                  </a:lnTo>
                  <a:lnTo>
                    <a:pt x="1941" y="317"/>
                  </a:lnTo>
                  <a:lnTo>
                    <a:pt x="1976" y="353"/>
                  </a:lnTo>
                  <a:lnTo>
                    <a:pt x="2046" y="388"/>
                  </a:lnTo>
                  <a:lnTo>
                    <a:pt x="2082" y="423"/>
                  </a:lnTo>
                  <a:lnTo>
                    <a:pt x="2117" y="458"/>
                  </a:lnTo>
                  <a:lnTo>
                    <a:pt x="2187" y="529"/>
                  </a:lnTo>
                  <a:lnTo>
                    <a:pt x="2223" y="564"/>
                  </a:lnTo>
                  <a:lnTo>
                    <a:pt x="2293" y="599"/>
                  </a:lnTo>
                  <a:lnTo>
                    <a:pt x="2329" y="670"/>
                  </a:lnTo>
                  <a:lnTo>
                    <a:pt x="2399" y="705"/>
                  </a:lnTo>
                  <a:lnTo>
                    <a:pt x="2434" y="776"/>
                  </a:lnTo>
                  <a:lnTo>
                    <a:pt x="2505" y="811"/>
                  </a:lnTo>
                  <a:lnTo>
                    <a:pt x="2540" y="882"/>
                  </a:lnTo>
                  <a:lnTo>
                    <a:pt x="2575" y="917"/>
                  </a:lnTo>
                  <a:lnTo>
                    <a:pt x="2646" y="988"/>
                  </a:lnTo>
                  <a:lnTo>
                    <a:pt x="2681" y="1058"/>
                  </a:lnTo>
                  <a:lnTo>
                    <a:pt x="2752" y="1129"/>
                  </a:lnTo>
                  <a:lnTo>
                    <a:pt x="2787" y="1199"/>
                  </a:lnTo>
                  <a:lnTo>
                    <a:pt x="2858" y="1270"/>
                  </a:lnTo>
                  <a:lnTo>
                    <a:pt x="2893" y="1376"/>
                  </a:lnTo>
                  <a:lnTo>
                    <a:pt x="2964" y="1446"/>
                  </a:lnTo>
                  <a:lnTo>
                    <a:pt x="2999" y="1517"/>
                  </a:lnTo>
                  <a:lnTo>
                    <a:pt x="3034" y="1622"/>
                  </a:lnTo>
                  <a:lnTo>
                    <a:pt x="3105" y="1693"/>
                  </a:lnTo>
                  <a:lnTo>
                    <a:pt x="3140" y="1799"/>
                  </a:lnTo>
                  <a:lnTo>
                    <a:pt x="3210" y="1905"/>
                  </a:lnTo>
                  <a:lnTo>
                    <a:pt x="3246" y="1975"/>
                  </a:lnTo>
                  <a:lnTo>
                    <a:pt x="3316" y="2081"/>
                  </a:lnTo>
                  <a:lnTo>
                    <a:pt x="3352" y="2187"/>
                  </a:lnTo>
                  <a:lnTo>
                    <a:pt x="3422" y="2257"/>
                  </a:lnTo>
                  <a:lnTo>
                    <a:pt x="3457" y="2363"/>
                  </a:lnTo>
                  <a:lnTo>
                    <a:pt x="3493" y="2469"/>
                  </a:lnTo>
                  <a:lnTo>
                    <a:pt x="3563" y="2575"/>
                  </a:lnTo>
                  <a:lnTo>
                    <a:pt x="3598" y="2681"/>
                  </a:lnTo>
                  <a:lnTo>
                    <a:pt x="3669" y="2787"/>
                  </a:lnTo>
                  <a:lnTo>
                    <a:pt x="3704" y="2892"/>
                  </a:lnTo>
                  <a:lnTo>
                    <a:pt x="3775" y="2998"/>
                  </a:lnTo>
                  <a:lnTo>
                    <a:pt x="3810" y="3139"/>
                  </a:lnTo>
                  <a:lnTo>
                    <a:pt x="3881" y="3245"/>
                  </a:lnTo>
                  <a:lnTo>
                    <a:pt x="3916" y="3351"/>
                  </a:lnTo>
                  <a:lnTo>
                    <a:pt x="3986" y="3457"/>
                  </a:lnTo>
                  <a:lnTo>
                    <a:pt x="4022" y="3598"/>
                  </a:lnTo>
                  <a:lnTo>
                    <a:pt x="4057" y="3704"/>
                  </a:lnTo>
                  <a:lnTo>
                    <a:pt x="4128" y="3810"/>
                  </a:lnTo>
                  <a:lnTo>
                    <a:pt x="4163" y="3951"/>
                  </a:lnTo>
                  <a:lnTo>
                    <a:pt x="4233" y="4056"/>
                  </a:lnTo>
                  <a:lnTo>
                    <a:pt x="4269" y="4162"/>
                  </a:lnTo>
                  <a:lnTo>
                    <a:pt x="4339" y="4303"/>
                  </a:lnTo>
                  <a:lnTo>
                    <a:pt x="4375" y="4409"/>
                  </a:lnTo>
                  <a:lnTo>
                    <a:pt x="4445" y="4550"/>
                  </a:lnTo>
                  <a:lnTo>
                    <a:pt x="4480" y="4656"/>
                  </a:lnTo>
                  <a:lnTo>
                    <a:pt x="4516" y="4797"/>
                  </a:lnTo>
                  <a:lnTo>
                    <a:pt x="4586" y="4903"/>
                  </a:lnTo>
                  <a:lnTo>
                    <a:pt x="4621" y="5044"/>
                  </a:lnTo>
                  <a:lnTo>
                    <a:pt x="4692" y="5185"/>
                  </a:lnTo>
                  <a:lnTo>
                    <a:pt x="4727" y="5291"/>
                  </a:lnTo>
                  <a:lnTo>
                    <a:pt x="4798" y="5432"/>
                  </a:lnTo>
                  <a:lnTo>
                    <a:pt x="4833" y="5538"/>
                  </a:lnTo>
                  <a:lnTo>
                    <a:pt x="4904" y="5679"/>
                  </a:lnTo>
                  <a:lnTo>
                    <a:pt x="4939" y="5820"/>
                  </a:lnTo>
                  <a:lnTo>
                    <a:pt x="4974" y="5926"/>
                  </a:lnTo>
                  <a:lnTo>
                    <a:pt x="5045" y="6067"/>
                  </a:lnTo>
                  <a:lnTo>
                    <a:pt x="5080" y="6173"/>
                  </a:lnTo>
                  <a:lnTo>
                    <a:pt x="5151" y="6314"/>
                  </a:lnTo>
                  <a:lnTo>
                    <a:pt x="5186" y="6455"/>
                  </a:lnTo>
                  <a:lnTo>
                    <a:pt x="5256" y="6561"/>
                  </a:lnTo>
                  <a:lnTo>
                    <a:pt x="5292" y="6702"/>
                  </a:lnTo>
                  <a:lnTo>
                    <a:pt x="5362" y="6808"/>
                  </a:lnTo>
                  <a:lnTo>
                    <a:pt x="5397" y="6949"/>
                  </a:lnTo>
                  <a:lnTo>
                    <a:pt x="5433" y="7055"/>
                  </a:lnTo>
                  <a:lnTo>
                    <a:pt x="5503" y="7196"/>
                  </a:lnTo>
                  <a:lnTo>
                    <a:pt x="5539" y="7302"/>
                  </a:lnTo>
                  <a:lnTo>
                    <a:pt x="5609" y="7443"/>
                  </a:lnTo>
                  <a:lnTo>
                    <a:pt x="5644" y="7549"/>
                  </a:lnTo>
                  <a:lnTo>
                    <a:pt x="5715" y="7690"/>
                  </a:lnTo>
                  <a:lnTo>
                    <a:pt x="5750" y="7796"/>
                  </a:lnTo>
                  <a:lnTo>
                    <a:pt x="5821" y="7937"/>
                  </a:lnTo>
                  <a:lnTo>
                    <a:pt x="5856" y="8043"/>
                  </a:lnTo>
                  <a:lnTo>
                    <a:pt x="5891" y="8148"/>
                  </a:lnTo>
                  <a:lnTo>
                    <a:pt x="5962" y="8254"/>
                  </a:lnTo>
                  <a:lnTo>
                    <a:pt x="5997" y="8395"/>
                  </a:lnTo>
                  <a:lnTo>
                    <a:pt x="6068" y="8501"/>
                  </a:lnTo>
                  <a:lnTo>
                    <a:pt x="6103" y="8607"/>
                  </a:lnTo>
                  <a:lnTo>
                    <a:pt x="6174" y="8713"/>
                  </a:lnTo>
                  <a:lnTo>
                    <a:pt x="6209" y="8819"/>
                  </a:lnTo>
                  <a:lnTo>
                    <a:pt x="6279" y="8924"/>
                  </a:lnTo>
                  <a:lnTo>
                    <a:pt x="6315" y="9030"/>
                  </a:lnTo>
                  <a:lnTo>
                    <a:pt x="6385" y="9136"/>
                  </a:lnTo>
                  <a:lnTo>
                    <a:pt x="6420" y="9242"/>
                  </a:lnTo>
                  <a:lnTo>
                    <a:pt x="6456" y="9348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11"/>
            <p:cNvSpPr>
              <a:spLocks/>
            </p:cNvSpPr>
            <p:nvPr/>
          </p:nvSpPr>
          <p:spPr bwMode="auto">
            <a:xfrm>
              <a:off x="7766050" y="4060825"/>
              <a:ext cx="377825" cy="4206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" y="106"/>
                </a:cxn>
                <a:cxn ang="0">
                  <a:pos x="106" y="211"/>
                </a:cxn>
                <a:cxn ang="0">
                  <a:pos x="176" y="282"/>
                </a:cxn>
                <a:cxn ang="0">
                  <a:pos x="211" y="388"/>
                </a:cxn>
                <a:cxn ang="0">
                  <a:pos x="282" y="494"/>
                </a:cxn>
                <a:cxn ang="0">
                  <a:pos x="317" y="564"/>
                </a:cxn>
                <a:cxn ang="0">
                  <a:pos x="388" y="670"/>
                </a:cxn>
                <a:cxn ang="0">
                  <a:pos x="423" y="740"/>
                </a:cxn>
                <a:cxn ang="0">
                  <a:pos x="458" y="846"/>
                </a:cxn>
                <a:cxn ang="0">
                  <a:pos x="529" y="917"/>
                </a:cxn>
                <a:cxn ang="0">
                  <a:pos x="564" y="987"/>
                </a:cxn>
                <a:cxn ang="0">
                  <a:pos x="635" y="1058"/>
                </a:cxn>
                <a:cxn ang="0">
                  <a:pos x="670" y="1164"/>
                </a:cxn>
                <a:cxn ang="0">
                  <a:pos x="741" y="1234"/>
                </a:cxn>
                <a:cxn ang="0">
                  <a:pos x="776" y="1305"/>
                </a:cxn>
                <a:cxn ang="0">
                  <a:pos x="846" y="1375"/>
                </a:cxn>
                <a:cxn ang="0">
                  <a:pos x="882" y="1446"/>
                </a:cxn>
                <a:cxn ang="0">
                  <a:pos x="917" y="1481"/>
                </a:cxn>
                <a:cxn ang="0">
                  <a:pos x="987" y="1552"/>
                </a:cxn>
                <a:cxn ang="0">
                  <a:pos x="1023" y="1622"/>
                </a:cxn>
                <a:cxn ang="0">
                  <a:pos x="1093" y="1693"/>
                </a:cxn>
                <a:cxn ang="0">
                  <a:pos x="1129" y="1728"/>
                </a:cxn>
                <a:cxn ang="0">
                  <a:pos x="1199" y="1799"/>
                </a:cxn>
                <a:cxn ang="0">
                  <a:pos x="1234" y="1834"/>
                </a:cxn>
                <a:cxn ang="0">
                  <a:pos x="1305" y="1905"/>
                </a:cxn>
                <a:cxn ang="0">
                  <a:pos x="1340" y="1940"/>
                </a:cxn>
                <a:cxn ang="0">
                  <a:pos x="1375" y="1975"/>
                </a:cxn>
                <a:cxn ang="0">
                  <a:pos x="1446" y="2046"/>
                </a:cxn>
                <a:cxn ang="0">
                  <a:pos x="1481" y="2081"/>
                </a:cxn>
                <a:cxn ang="0">
                  <a:pos x="1552" y="2116"/>
                </a:cxn>
                <a:cxn ang="0">
                  <a:pos x="1587" y="2151"/>
                </a:cxn>
                <a:cxn ang="0">
                  <a:pos x="1658" y="2187"/>
                </a:cxn>
                <a:cxn ang="0">
                  <a:pos x="1693" y="2222"/>
                </a:cxn>
                <a:cxn ang="0">
                  <a:pos x="1763" y="2222"/>
                </a:cxn>
                <a:cxn ang="0">
                  <a:pos x="1799" y="2257"/>
                </a:cxn>
                <a:cxn ang="0">
                  <a:pos x="1834" y="2293"/>
                </a:cxn>
                <a:cxn ang="0">
                  <a:pos x="1905" y="2328"/>
                </a:cxn>
                <a:cxn ang="0">
                  <a:pos x="1940" y="2328"/>
                </a:cxn>
                <a:cxn ang="0">
                  <a:pos x="2010" y="2363"/>
                </a:cxn>
                <a:cxn ang="0">
                  <a:pos x="2046" y="2363"/>
                </a:cxn>
                <a:cxn ang="0">
                  <a:pos x="2116" y="2363"/>
                </a:cxn>
              </a:cxnLst>
              <a:rect l="0" t="0" r="r" b="b"/>
              <a:pathLst>
                <a:path w="2116" h="2363">
                  <a:moveTo>
                    <a:pt x="0" y="0"/>
                  </a:moveTo>
                  <a:lnTo>
                    <a:pt x="70" y="106"/>
                  </a:lnTo>
                  <a:lnTo>
                    <a:pt x="106" y="211"/>
                  </a:lnTo>
                  <a:lnTo>
                    <a:pt x="176" y="282"/>
                  </a:lnTo>
                  <a:lnTo>
                    <a:pt x="211" y="388"/>
                  </a:lnTo>
                  <a:lnTo>
                    <a:pt x="282" y="494"/>
                  </a:lnTo>
                  <a:lnTo>
                    <a:pt x="317" y="564"/>
                  </a:lnTo>
                  <a:lnTo>
                    <a:pt x="388" y="670"/>
                  </a:lnTo>
                  <a:lnTo>
                    <a:pt x="423" y="740"/>
                  </a:lnTo>
                  <a:lnTo>
                    <a:pt x="458" y="846"/>
                  </a:lnTo>
                  <a:lnTo>
                    <a:pt x="529" y="917"/>
                  </a:lnTo>
                  <a:lnTo>
                    <a:pt x="564" y="987"/>
                  </a:lnTo>
                  <a:lnTo>
                    <a:pt x="635" y="1058"/>
                  </a:lnTo>
                  <a:lnTo>
                    <a:pt x="670" y="1164"/>
                  </a:lnTo>
                  <a:lnTo>
                    <a:pt x="741" y="1234"/>
                  </a:lnTo>
                  <a:lnTo>
                    <a:pt x="776" y="1305"/>
                  </a:lnTo>
                  <a:lnTo>
                    <a:pt x="846" y="1375"/>
                  </a:lnTo>
                  <a:lnTo>
                    <a:pt x="882" y="1446"/>
                  </a:lnTo>
                  <a:lnTo>
                    <a:pt x="917" y="1481"/>
                  </a:lnTo>
                  <a:lnTo>
                    <a:pt x="987" y="1552"/>
                  </a:lnTo>
                  <a:lnTo>
                    <a:pt x="1023" y="1622"/>
                  </a:lnTo>
                  <a:lnTo>
                    <a:pt x="1093" y="1693"/>
                  </a:lnTo>
                  <a:lnTo>
                    <a:pt x="1129" y="1728"/>
                  </a:lnTo>
                  <a:lnTo>
                    <a:pt x="1199" y="1799"/>
                  </a:lnTo>
                  <a:lnTo>
                    <a:pt x="1234" y="1834"/>
                  </a:lnTo>
                  <a:lnTo>
                    <a:pt x="1305" y="1905"/>
                  </a:lnTo>
                  <a:lnTo>
                    <a:pt x="1340" y="1940"/>
                  </a:lnTo>
                  <a:lnTo>
                    <a:pt x="1375" y="1975"/>
                  </a:lnTo>
                  <a:lnTo>
                    <a:pt x="1446" y="2046"/>
                  </a:lnTo>
                  <a:lnTo>
                    <a:pt x="1481" y="2081"/>
                  </a:lnTo>
                  <a:lnTo>
                    <a:pt x="1552" y="2116"/>
                  </a:lnTo>
                  <a:lnTo>
                    <a:pt x="1587" y="2151"/>
                  </a:lnTo>
                  <a:lnTo>
                    <a:pt x="1658" y="2187"/>
                  </a:lnTo>
                  <a:lnTo>
                    <a:pt x="1693" y="2222"/>
                  </a:lnTo>
                  <a:lnTo>
                    <a:pt x="1763" y="2222"/>
                  </a:lnTo>
                  <a:lnTo>
                    <a:pt x="1799" y="2257"/>
                  </a:lnTo>
                  <a:lnTo>
                    <a:pt x="1834" y="2293"/>
                  </a:lnTo>
                  <a:lnTo>
                    <a:pt x="1905" y="2328"/>
                  </a:lnTo>
                  <a:lnTo>
                    <a:pt x="1940" y="2328"/>
                  </a:lnTo>
                  <a:lnTo>
                    <a:pt x="2010" y="2363"/>
                  </a:lnTo>
                  <a:lnTo>
                    <a:pt x="2046" y="2363"/>
                  </a:lnTo>
                  <a:lnTo>
                    <a:pt x="2116" y="2363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81" name="Group 31"/>
          <p:cNvGrpSpPr/>
          <p:nvPr/>
        </p:nvGrpSpPr>
        <p:grpSpPr>
          <a:xfrm>
            <a:off x="712916" y="3694599"/>
            <a:ext cx="3041650" cy="929073"/>
            <a:chOff x="5454650" y="2392363"/>
            <a:chExt cx="2689225" cy="2089150"/>
          </a:xfrm>
        </p:grpSpPr>
        <p:sp>
          <p:nvSpPr>
            <p:cNvPr id="182" name="Freeform 9"/>
            <p:cNvSpPr>
              <a:spLocks/>
            </p:cNvSpPr>
            <p:nvPr/>
          </p:nvSpPr>
          <p:spPr bwMode="auto">
            <a:xfrm>
              <a:off x="5454650" y="2468563"/>
              <a:ext cx="1158875" cy="2012950"/>
            </a:xfrm>
            <a:custGeom>
              <a:avLst/>
              <a:gdLst/>
              <a:ahLst/>
              <a:cxnLst>
                <a:cxn ang="0">
                  <a:pos x="106" y="11288"/>
                </a:cxn>
                <a:cxn ang="0">
                  <a:pos x="247" y="11218"/>
                </a:cxn>
                <a:cxn ang="0">
                  <a:pos x="423" y="11147"/>
                </a:cxn>
                <a:cxn ang="0">
                  <a:pos x="564" y="11041"/>
                </a:cxn>
                <a:cxn ang="0">
                  <a:pos x="705" y="10900"/>
                </a:cxn>
                <a:cxn ang="0">
                  <a:pos x="882" y="10759"/>
                </a:cxn>
                <a:cxn ang="0">
                  <a:pos x="1023" y="10618"/>
                </a:cxn>
                <a:cxn ang="0">
                  <a:pos x="1164" y="10406"/>
                </a:cxn>
                <a:cxn ang="0">
                  <a:pos x="1340" y="10230"/>
                </a:cxn>
                <a:cxn ang="0">
                  <a:pos x="1481" y="9983"/>
                </a:cxn>
                <a:cxn ang="0">
                  <a:pos x="1622" y="9771"/>
                </a:cxn>
                <a:cxn ang="0">
                  <a:pos x="1799" y="9489"/>
                </a:cxn>
                <a:cxn ang="0">
                  <a:pos x="1940" y="9207"/>
                </a:cxn>
                <a:cxn ang="0">
                  <a:pos x="2081" y="8925"/>
                </a:cxn>
                <a:cxn ang="0">
                  <a:pos x="2257" y="8607"/>
                </a:cxn>
                <a:cxn ang="0">
                  <a:pos x="2399" y="8290"/>
                </a:cxn>
                <a:cxn ang="0">
                  <a:pos x="2540" y="7972"/>
                </a:cxn>
                <a:cxn ang="0">
                  <a:pos x="2716" y="7620"/>
                </a:cxn>
                <a:cxn ang="0">
                  <a:pos x="2857" y="7267"/>
                </a:cxn>
                <a:cxn ang="0">
                  <a:pos x="2998" y="6879"/>
                </a:cxn>
                <a:cxn ang="0">
                  <a:pos x="3175" y="6526"/>
                </a:cxn>
                <a:cxn ang="0">
                  <a:pos x="3316" y="6138"/>
                </a:cxn>
                <a:cxn ang="0">
                  <a:pos x="3457" y="5750"/>
                </a:cxn>
                <a:cxn ang="0">
                  <a:pos x="3633" y="5397"/>
                </a:cxn>
                <a:cxn ang="0">
                  <a:pos x="3774" y="5009"/>
                </a:cxn>
                <a:cxn ang="0">
                  <a:pos x="3915" y="4621"/>
                </a:cxn>
                <a:cxn ang="0">
                  <a:pos x="4092" y="4233"/>
                </a:cxn>
                <a:cxn ang="0">
                  <a:pos x="4233" y="3880"/>
                </a:cxn>
                <a:cxn ang="0">
                  <a:pos x="4374" y="3528"/>
                </a:cxn>
                <a:cxn ang="0">
                  <a:pos x="4550" y="3175"/>
                </a:cxn>
                <a:cxn ang="0">
                  <a:pos x="4691" y="2822"/>
                </a:cxn>
                <a:cxn ang="0">
                  <a:pos x="4832" y="2469"/>
                </a:cxn>
                <a:cxn ang="0">
                  <a:pos x="5009" y="2152"/>
                </a:cxn>
                <a:cxn ang="0">
                  <a:pos x="5150" y="1834"/>
                </a:cxn>
                <a:cxn ang="0">
                  <a:pos x="5291" y="1552"/>
                </a:cxn>
                <a:cxn ang="0">
                  <a:pos x="5467" y="1270"/>
                </a:cxn>
                <a:cxn ang="0">
                  <a:pos x="5609" y="1023"/>
                </a:cxn>
                <a:cxn ang="0">
                  <a:pos x="5750" y="776"/>
                </a:cxn>
                <a:cxn ang="0">
                  <a:pos x="5926" y="565"/>
                </a:cxn>
                <a:cxn ang="0">
                  <a:pos x="6067" y="388"/>
                </a:cxn>
                <a:cxn ang="0">
                  <a:pos x="6208" y="247"/>
                </a:cxn>
                <a:cxn ang="0">
                  <a:pos x="6385" y="106"/>
                </a:cxn>
              </a:cxnLst>
              <a:rect l="0" t="0" r="r" b="b"/>
              <a:pathLst>
                <a:path w="6490" h="11288">
                  <a:moveTo>
                    <a:pt x="0" y="11288"/>
                  </a:moveTo>
                  <a:lnTo>
                    <a:pt x="35" y="11288"/>
                  </a:lnTo>
                  <a:lnTo>
                    <a:pt x="106" y="11288"/>
                  </a:lnTo>
                  <a:lnTo>
                    <a:pt x="141" y="11253"/>
                  </a:lnTo>
                  <a:lnTo>
                    <a:pt x="211" y="11253"/>
                  </a:lnTo>
                  <a:lnTo>
                    <a:pt x="247" y="11218"/>
                  </a:lnTo>
                  <a:lnTo>
                    <a:pt x="317" y="11182"/>
                  </a:lnTo>
                  <a:lnTo>
                    <a:pt x="353" y="11147"/>
                  </a:lnTo>
                  <a:lnTo>
                    <a:pt x="423" y="11147"/>
                  </a:lnTo>
                  <a:lnTo>
                    <a:pt x="458" y="11112"/>
                  </a:lnTo>
                  <a:lnTo>
                    <a:pt x="494" y="11076"/>
                  </a:lnTo>
                  <a:lnTo>
                    <a:pt x="564" y="11041"/>
                  </a:lnTo>
                  <a:lnTo>
                    <a:pt x="599" y="11006"/>
                  </a:lnTo>
                  <a:lnTo>
                    <a:pt x="670" y="10971"/>
                  </a:lnTo>
                  <a:lnTo>
                    <a:pt x="705" y="10900"/>
                  </a:lnTo>
                  <a:lnTo>
                    <a:pt x="776" y="10865"/>
                  </a:lnTo>
                  <a:lnTo>
                    <a:pt x="811" y="10830"/>
                  </a:lnTo>
                  <a:lnTo>
                    <a:pt x="882" y="10759"/>
                  </a:lnTo>
                  <a:lnTo>
                    <a:pt x="917" y="10724"/>
                  </a:lnTo>
                  <a:lnTo>
                    <a:pt x="952" y="10653"/>
                  </a:lnTo>
                  <a:lnTo>
                    <a:pt x="1023" y="10618"/>
                  </a:lnTo>
                  <a:lnTo>
                    <a:pt x="1058" y="10547"/>
                  </a:lnTo>
                  <a:lnTo>
                    <a:pt x="1129" y="10477"/>
                  </a:lnTo>
                  <a:lnTo>
                    <a:pt x="1164" y="10406"/>
                  </a:lnTo>
                  <a:lnTo>
                    <a:pt x="1234" y="10371"/>
                  </a:lnTo>
                  <a:lnTo>
                    <a:pt x="1270" y="10300"/>
                  </a:lnTo>
                  <a:lnTo>
                    <a:pt x="1340" y="10230"/>
                  </a:lnTo>
                  <a:lnTo>
                    <a:pt x="1376" y="10159"/>
                  </a:lnTo>
                  <a:lnTo>
                    <a:pt x="1411" y="10089"/>
                  </a:lnTo>
                  <a:lnTo>
                    <a:pt x="1481" y="9983"/>
                  </a:lnTo>
                  <a:lnTo>
                    <a:pt x="1517" y="9912"/>
                  </a:lnTo>
                  <a:lnTo>
                    <a:pt x="1587" y="9842"/>
                  </a:lnTo>
                  <a:lnTo>
                    <a:pt x="1622" y="9771"/>
                  </a:lnTo>
                  <a:lnTo>
                    <a:pt x="1693" y="9665"/>
                  </a:lnTo>
                  <a:lnTo>
                    <a:pt x="1728" y="9595"/>
                  </a:lnTo>
                  <a:lnTo>
                    <a:pt x="1799" y="9489"/>
                  </a:lnTo>
                  <a:lnTo>
                    <a:pt x="1834" y="9419"/>
                  </a:lnTo>
                  <a:lnTo>
                    <a:pt x="1869" y="9313"/>
                  </a:lnTo>
                  <a:lnTo>
                    <a:pt x="1940" y="9207"/>
                  </a:lnTo>
                  <a:lnTo>
                    <a:pt x="1975" y="9136"/>
                  </a:lnTo>
                  <a:lnTo>
                    <a:pt x="2046" y="9031"/>
                  </a:lnTo>
                  <a:lnTo>
                    <a:pt x="2081" y="8925"/>
                  </a:lnTo>
                  <a:lnTo>
                    <a:pt x="2152" y="8819"/>
                  </a:lnTo>
                  <a:lnTo>
                    <a:pt x="2187" y="8713"/>
                  </a:lnTo>
                  <a:lnTo>
                    <a:pt x="2257" y="8607"/>
                  </a:lnTo>
                  <a:lnTo>
                    <a:pt x="2293" y="8501"/>
                  </a:lnTo>
                  <a:lnTo>
                    <a:pt x="2328" y="8396"/>
                  </a:lnTo>
                  <a:lnTo>
                    <a:pt x="2399" y="8290"/>
                  </a:lnTo>
                  <a:lnTo>
                    <a:pt x="2434" y="8184"/>
                  </a:lnTo>
                  <a:lnTo>
                    <a:pt x="2504" y="8078"/>
                  </a:lnTo>
                  <a:lnTo>
                    <a:pt x="2540" y="7972"/>
                  </a:lnTo>
                  <a:lnTo>
                    <a:pt x="2610" y="7831"/>
                  </a:lnTo>
                  <a:lnTo>
                    <a:pt x="2645" y="7725"/>
                  </a:lnTo>
                  <a:lnTo>
                    <a:pt x="2716" y="7620"/>
                  </a:lnTo>
                  <a:lnTo>
                    <a:pt x="2751" y="7514"/>
                  </a:lnTo>
                  <a:lnTo>
                    <a:pt x="2822" y="7373"/>
                  </a:lnTo>
                  <a:lnTo>
                    <a:pt x="2857" y="7267"/>
                  </a:lnTo>
                  <a:lnTo>
                    <a:pt x="2892" y="7126"/>
                  </a:lnTo>
                  <a:lnTo>
                    <a:pt x="2963" y="7020"/>
                  </a:lnTo>
                  <a:lnTo>
                    <a:pt x="2998" y="6879"/>
                  </a:lnTo>
                  <a:lnTo>
                    <a:pt x="3069" y="6773"/>
                  </a:lnTo>
                  <a:lnTo>
                    <a:pt x="3104" y="6632"/>
                  </a:lnTo>
                  <a:lnTo>
                    <a:pt x="3175" y="6526"/>
                  </a:lnTo>
                  <a:lnTo>
                    <a:pt x="3210" y="6385"/>
                  </a:lnTo>
                  <a:lnTo>
                    <a:pt x="3280" y="6279"/>
                  </a:lnTo>
                  <a:lnTo>
                    <a:pt x="3316" y="6138"/>
                  </a:lnTo>
                  <a:lnTo>
                    <a:pt x="3351" y="6032"/>
                  </a:lnTo>
                  <a:lnTo>
                    <a:pt x="3421" y="5891"/>
                  </a:lnTo>
                  <a:lnTo>
                    <a:pt x="3457" y="5750"/>
                  </a:lnTo>
                  <a:lnTo>
                    <a:pt x="3527" y="5644"/>
                  </a:lnTo>
                  <a:lnTo>
                    <a:pt x="3563" y="5503"/>
                  </a:lnTo>
                  <a:lnTo>
                    <a:pt x="3633" y="5397"/>
                  </a:lnTo>
                  <a:lnTo>
                    <a:pt x="3668" y="5256"/>
                  </a:lnTo>
                  <a:lnTo>
                    <a:pt x="3739" y="5115"/>
                  </a:lnTo>
                  <a:lnTo>
                    <a:pt x="3774" y="5009"/>
                  </a:lnTo>
                  <a:lnTo>
                    <a:pt x="3810" y="4868"/>
                  </a:lnTo>
                  <a:lnTo>
                    <a:pt x="3880" y="4762"/>
                  </a:lnTo>
                  <a:lnTo>
                    <a:pt x="3915" y="4621"/>
                  </a:lnTo>
                  <a:lnTo>
                    <a:pt x="3986" y="4480"/>
                  </a:lnTo>
                  <a:lnTo>
                    <a:pt x="4021" y="4374"/>
                  </a:lnTo>
                  <a:lnTo>
                    <a:pt x="4092" y="4233"/>
                  </a:lnTo>
                  <a:lnTo>
                    <a:pt x="4127" y="4127"/>
                  </a:lnTo>
                  <a:lnTo>
                    <a:pt x="4198" y="3986"/>
                  </a:lnTo>
                  <a:lnTo>
                    <a:pt x="4233" y="3880"/>
                  </a:lnTo>
                  <a:lnTo>
                    <a:pt x="4268" y="3739"/>
                  </a:lnTo>
                  <a:lnTo>
                    <a:pt x="4339" y="3633"/>
                  </a:lnTo>
                  <a:lnTo>
                    <a:pt x="4374" y="3528"/>
                  </a:lnTo>
                  <a:lnTo>
                    <a:pt x="4444" y="3387"/>
                  </a:lnTo>
                  <a:lnTo>
                    <a:pt x="4480" y="3281"/>
                  </a:lnTo>
                  <a:lnTo>
                    <a:pt x="4550" y="3175"/>
                  </a:lnTo>
                  <a:lnTo>
                    <a:pt x="4586" y="3034"/>
                  </a:lnTo>
                  <a:lnTo>
                    <a:pt x="4656" y="2928"/>
                  </a:lnTo>
                  <a:lnTo>
                    <a:pt x="4691" y="2822"/>
                  </a:lnTo>
                  <a:lnTo>
                    <a:pt x="4727" y="2716"/>
                  </a:lnTo>
                  <a:lnTo>
                    <a:pt x="4797" y="2575"/>
                  </a:lnTo>
                  <a:lnTo>
                    <a:pt x="4832" y="2469"/>
                  </a:lnTo>
                  <a:lnTo>
                    <a:pt x="4903" y="2364"/>
                  </a:lnTo>
                  <a:lnTo>
                    <a:pt x="4938" y="2258"/>
                  </a:lnTo>
                  <a:lnTo>
                    <a:pt x="5009" y="2152"/>
                  </a:lnTo>
                  <a:lnTo>
                    <a:pt x="5044" y="2046"/>
                  </a:lnTo>
                  <a:lnTo>
                    <a:pt x="5115" y="1940"/>
                  </a:lnTo>
                  <a:lnTo>
                    <a:pt x="5150" y="1834"/>
                  </a:lnTo>
                  <a:lnTo>
                    <a:pt x="5221" y="1764"/>
                  </a:lnTo>
                  <a:lnTo>
                    <a:pt x="5256" y="1658"/>
                  </a:lnTo>
                  <a:lnTo>
                    <a:pt x="5291" y="1552"/>
                  </a:lnTo>
                  <a:lnTo>
                    <a:pt x="5362" y="1482"/>
                  </a:lnTo>
                  <a:lnTo>
                    <a:pt x="5397" y="1376"/>
                  </a:lnTo>
                  <a:lnTo>
                    <a:pt x="5467" y="1270"/>
                  </a:lnTo>
                  <a:lnTo>
                    <a:pt x="5503" y="1199"/>
                  </a:lnTo>
                  <a:lnTo>
                    <a:pt x="5573" y="1094"/>
                  </a:lnTo>
                  <a:lnTo>
                    <a:pt x="5609" y="1023"/>
                  </a:lnTo>
                  <a:lnTo>
                    <a:pt x="5679" y="953"/>
                  </a:lnTo>
                  <a:lnTo>
                    <a:pt x="5714" y="847"/>
                  </a:lnTo>
                  <a:lnTo>
                    <a:pt x="5750" y="776"/>
                  </a:lnTo>
                  <a:lnTo>
                    <a:pt x="5820" y="706"/>
                  </a:lnTo>
                  <a:lnTo>
                    <a:pt x="5855" y="635"/>
                  </a:lnTo>
                  <a:lnTo>
                    <a:pt x="5926" y="565"/>
                  </a:lnTo>
                  <a:lnTo>
                    <a:pt x="5961" y="494"/>
                  </a:lnTo>
                  <a:lnTo>
                    <a:pt x="6032" y="459"/>
                  </a:lnTo>
                  <a:lnTo>
                    <a:pt x="6067" y="388"/>
                  </a:lnTo>
                  <a:lnTo>
                    <a:pt x="6138" y="353"/>
                  </a:lnTo>
                  <a:lnTo>
                    <a:pt x="6173" y="282"/>
                  </a:lnTo>
                  <a:lnTo>
                    <a:pt x="6208" y="247"/>
                  </a:lnTo>
                  <a:lnTo>
                    <a:pt x="6279" y="176"/>
                  </a:lnTo>
                  <a:lnTo>
                    <a:pt x="6314" y="141"/>
                  </a:lnTo>
                  <a:lnTo>
                    <a:pt x="6385" y="106"/>
                  </a:lnTo>
                  <a:lnTo>
                    <a:pt x="6420" y="35"/>
                  </a:lnTo>
                  <a:lnTo>
                    <a:pt x="6490" y="0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Freeform 10"/>
            <p:cNvSpPr>
              <a:spLocks/>
            </p:cNvSpPr>
            <p:nvPr/>
          </p:nvSpPr>
          <p:spPr bwMode="auto">
            <a:xfrm>
              <a:off x="6613525" y="2392363"/>
              <a:ext cx="1152525" cy="1668462"/>
            </a:xfrm>
            <a:custGeom>
              <a:avLst/>
              <a:gdLst/>
              <a:ahLst/>
              <a:cxnLst>
                <a:cxn ang="0">
                  <a:pos x="106" y="353"/>
                </a:cxn>
                <a:cxn ang="0">
                  <a:pos x="247" y="247"/>
                </a:cxn>
                <a:cxn ang="0">
                  <a:pos x="388" y="176"/>
                </a:cxn>
                <a:cxn ang="0">
                  <a:pos x="565" y="106"/>
                </a:cxn>
                <a:cxn ang="0">
                  <a:pos x="706" y="35"/>
                </a:cxn>
                <a:cxn ang="0">
                  <a:pos x="847" y="35"/>
                </a:cxn>
                <a:cxn ang="0">
                  <a:pos x="1023" y="0"/>
                </a:cxn>
                <a:cxn ang="0">
                  <a:pos x="1164" y="0"/>
                </a:cxn>
                <a:cxn ang="0">
                  <a:pos x="1306" y="35"/>
                </a:cxn>
                <a:cxn ang="0">
                  <a:pos x="1482" y="70"/>
                </a:cxn>
                <a:cxn ang="0">
                  <a:pos x="1623" y="141"/>
                </a:cxn>
                <a:cxn ang="0">
                  <a:pos x="1764" y="211"/>
                </a:cxn>
                <a:cxn ang="0">
                  <a:pos x="1941" y="317"/>
                </a:cxn>
                <a:cxn ang="0">
                  <a:pos x="2082" y="423"/>
                </a:cxn>
                <a:cxn ang="0">
                  <a:pos x="2223" y="564"/>
                </a:cxn>
                <a:cxn ang="0">
                  <a:pos x="2399" y="705"/>
                </a:cxn>
                <a:cxn ang="0">
                  <a:pos x="2540" y="882"/>
                </a:cxn>
                <a:cxn ang="0">
                  <a:pos x="2681" y="1058"/>
                </a:cxn>
                <a:cxn ang="0">
                  <a:pos x="2858" y="1270"/>
                </a:cxn>
                <a:cxn ang="0">
                  <a:pos x="2999" y="1517"/>
                </a:cxn>
                <a:cxn ang="0">
                  <a:pos x="3140" y="1799"/>
                </a:cxn>
                <a:cxn ang="0">
                  <a:pos x="3316" y="2081"/>
                </a:cxn>
                <a:cxn ang="0">
                  <a:pos x="3457" y="2363"/>
                </a:cxn>
                <a:cxn ang="0">
                  <a:pos x="3598" y="2681"/>
                </a:cxn>
                <a:cxn ang="0">
                  <a:pos x="3775" y="2998"/>
                </a:cxn>
                <a:cxn ang="0">
                  <a:pos x="3916" y="3351"/>
                </a:cxn>
                <a:cxn ang="0">
                  <a:pos x="4057" y="3704"/>
                </a:cxn>
                <a:cxn ang="0">
                  <a:pos x="4233" y="4056"/>
                </a:cxn>
                <a:cxn ang="0">
                  <a:pos x="4375" y="4409"/>
                </a:cxn>
                <a:cxn ang="0">
                  <a:pos x="4516" y="4797"/>
                </a:cxn>
                <a:cxn ang="0">
                  <a:pos x="4692" y="5185"/>
                </a:cxn>
                <a:cxn ang="0">
                  <a:pos x="4833" y="5538"/>
                </a:cxn>
                <a:cxn ang="0">
                  <a:pos x="4974" y="5926"/>
                </a:cxn>
                <a:cxn ang="0">
                  <a:pos x="5151" y="6314"/>
                </a:cxn>
                <a:cxn ang="0">
                  <a:pos x="5292" y="6702"/>
                </a:cxn>
                <a:cxn ang="0">
                  <a:pos x="5433" y="7055"/>
                </a:cxn>
                <a:cxn ang="0">
                  <a:pos x="5609" y="7443"/>
                </a:cxn>
                <a:cxn ang="0">
                  <a:pos x="5750" y="7796"/>
                </a:cxn>
                <a:cxn ang="0">
                  <a:pos x="5891" y="8148"/>
                </a:cxn>
                <a:cxn ang="0">
                  <a:pos x="6068" y="8501"/>
                </a:cxn>
                <a:cxn ang="0">
                  <a:pos x="6209" y="8819"/>
                </a:cxn>
                <a:cxn ang="0">
                  <a:pos x="6385" y="9136"/>
                </a:cxn>
              </a:cxnLst>
              <a:rect l="0" t="0" r="r" b="b"/>
              <a:pathLst>
                <a:path w="6456" h="9348">
                  <a:moveTo>
                    <a:pt x="0" y="423"/>
                  </a:moveTo>
                  <a:lnTo>
                    <a:pt x="36" y="388"/>
                  </a:lnTo>
                  <a:lnTo>
                    <a:pt x="106" y="353"/>
                  </a:lnTo>
                  <a:lnTo>
                    <a:pt x="142" y="317"/>
                  </a:lnTo>
                  <a:lnTo>
                    <a:pt x="177" y="282"/>
                  </a:lnTo>
                  <a:lnTo>
                    <a:pt x="247" y="247"/>
                  </a:lnTo>
                  <a:lnTo>
                    <a:pt x="283" y="211"/>
                  </a:lnTo>
                  <a:lnTo>
                    <a:pt x="353" y="176"/>
                  </a:lnTo>
                  <a:lnTo>
                    <a:pt x="388" y="176"/>
                  </a:lnTo>
                  <a:lnTo>
                    <a:pt x="459" y="141"/>
                  </a:lnTo>
                  <a:lnTo>
                    <a:pt x="494" y="106"/>
                  </a:lnTo>
                  <a:lnTo>
                    <a:pt x="565" y="106"/>
                  </a:lnTo>
                  <a:lnTo>
                    <a:pt x="600" y="70"/>
                  </a:lnTo>
                  <a:lnTo>
                    <a:pt x="635" y="70"/>
                  </a:lnTo>
                  <a:lnTo>
                    <a:pt x="706" y="35"/>
                  </a:lnTo>
                  <a:lnTo>
                    <a:pt x="741" y="35"/>
                  </a:lnTo>
                  <a:lnTo>
                    <a:pt x="812" y="35"/>
                  </a:lnTo>
                  <a:lnTo>
                    <a:pt x="847" y="35"/>
                  </a:lnTo>
                  <a:lnTo>
                    <a:pt x="918" y="0"/>
                  </a:lnTo>
                  <a:lnTo>
                    <a:pt x="953" y="0"/>
                  </a:lnTo>
                  <a:lnTo>
                    <a:pt x="1023" y="0"/>
                  </a:lnTo>
                  <a:lnTo>
                    <a:pt x="1059" y="0"/>
                  </a:lnTo>
                  <a:lnTo>
                    <a:pt x="1129" y="0"/>
                  </a:lnTo>
                  <a:lnTo>
                    <a:pt x="1164" y="0"/>
                  </a:lnTo>
                  <a:lnTo>
                    <a:pt x="1200" y="35"/>
                  </a:lnTo>
                  <a:lnTo>
                    <a:pt x="1270" y="35"/>
                  </a:lnTo>
                  <a:lnTo>
                    <a:pt x="1306" y="35"/>
                  </a:lnTo>
                  <a:lnTo>
                    <a:pt x="1376" y="35"/>
                  </a:lnTo>
                  <a:lnTo>
                    <a:pt x="1411" y="70"/>
                  </a:lnTo>
                  <a:lnTo>
                    <a:pt x="1482" y="70"/>
                  </a:lnTo>
                  <a:lnTo>
                    <a:pt x="1517" y="106"/>
                  </a:lnTo>
                  <a:lnTo>
                    <a:pt x="1588" y="106"/>
                  </a:lnTo>
                  <a:lnTo>
                    <a:pt x="1623" y="141"/>
                  </a:lnTo>
                  <a:lnTo>
                    <a:pt x="1658" y="176"/>
                  </a:lnTo>
                  <a:lnTo>
                    <a:pt x="1729" y="176"/>
                  </a:lnTo>
                  <a:lnTo>
                    <a:pt x="1764" y="211"/>
                  </a:lnTo>
                  <a:lnTo>
                    <a:pt x="1835" y="247"/>
                  </a:lnTo>
                  <a:lnTo>
                    <a:pt x="1870" y="282"/>
                  </a:lnTo>
                  <a:lnTo>
                    <a:pt x="1941" y="317"/>
                  </a:lnTo>
                  <a:lnTo>
                    <a:pt x="1976" y="353"/>
                  </a:lnTo>
                  <a:lnTo>
                    <a:pt x="2046" y="388"/>
                  </a:lnTo>
                  <a:lnTo>
                    <a:pt x="2082" y="423"/>
                  </a:lnTo>
                  <a:lnTo>
                    <a:pt x="2117" y="458"/>
                  </a:lnTo>
                  <a:lnTo>
                    <a:pt x="2187" y="529"/>
                  </a:lnTo>
                  <a:lnTo>
                    <a:pt x="2223" y="564"/>
                  </a:lnTo>
                  <a:lnTo>
                    <a:pt x="2293" y="599"/>
                  </a:lnTo>
                  <a:lnTo>
                    <a:pt x="2329" y="670"/>
                  </a:lnTo>
                  <a:lnTo>
                    <a:pt x="2399" y="705"/>
                  </a:lnTo>
                  <a:lnTo>
                    <a:pt x="2434" y="776"/>
                  </a:lnTo>
                  <a:lnTo>
                    <a:pt x="2505" y="811"/>
                  </a:lnTo>
                  <a:lnTo>
                    <a:pt x="2540" y="882"/>
                  </a:lnTo>
                  <a:lnTo>
                    <a:pt x="2575" y="917"/>
                  </a:lnTo>
                  <a:lnTo>
                    <a:pt x="2646" y="988"/>
                  </a:lnTo>
                  <a:lnTo>
                    <a:pt x="2681" y="1058"/>
                  </a:lnTo>
                  <a:lnTo>
                    <a:pt x="2752" y="1129"/>
                  </a:lnTo>
                  <a:lnTo>
                    <a:pt x="2787" y="1199"/>
                  </a:lnTo>
                  <a:lnTo>
                    <a:pt x="2858" y="1270"/>
                  </a:lnTo>
                  <a:lnTo>
                    <a:pt x="2893" y="1376"/>
                  </a:lnTo>
                  <a:lnTo>
                    <a:pt x="2964" y="1446"/>
                  </a:lnTo>
                  <a:lnTo>
                    <a:pt x="2999" y="1517"/>
                  </a:lnTo>
                  <a:lnTo>
                    <a:pt x="3034" y="1622"/>
                  </a:lnTo>
                  <a:lnTo>
                    <a:pt x="3105" y="1693"/>
                  </a:lnTo>
                  <a:lnTo>
                    <a:pt x="3140" y="1799"/>
                  </a:lnTo>
                  <a:lnTo>
                    <a:pt x="3210" y="1905"/>
                  </a:lnTo>
                  <a:lnTo>
                    <a:pt x="3246" y="1975"/>
                  </a:lnTo>
                  <a:lnTo>
                    <a:pt x="3316" y="2081"/>
                  </a:lnTo>
                  <a:lnTo>
                    <a:pt x="3352" y="2187"/>
                  </a:lnTo>
                  <a:lnTo>
                    <a:pt x="3422" y="2257"/>
                  </a:lnTo>
                  <a:lnTo>
                    <a:pt x="3457" y="2363"/>
                  </a:lnTo>
                  <a:lnTo>
                    <a:pt x="3493" y="2469"/>
                  </a:lnTo>
                  <a:lnTo>
                    <a:pt x="3563" y="2575"/>
                  </a:lnTo>
                  <a:lnTo>
                    <a:pt x="3598" y="2681"/>
                  </a:lnTo>
                  <a:lnTo>
                    <a:pt x="3669" y="2787"/>
                  </a:lnTo>
                  <a:lnTo>
                    <a:pt x="3704" y="2892"/>
                  </a:lnTo>
                  <a:lnTo>
                    <a:pt x="3775" y="2998"/>
                  </a:lnTo>
                  <a:lnTo>
                    <a:pt x="3810" y="3139"/>
                  </a:lnTo>
                  <a:lnTo>
                    <a:pt x="3881" y="3245"/>
                  </a:lnTo>
                  <a:lnTo>
                    <a:pt x="3916" y="3351"/>
                  </a:lnTo>
                  <a:lnTo>
                    <a:pt x="3986" y="3457"/>
                  </a:lnTo>
                  <a:lnTo>
                    <a:pt x="4022" y="3598"/>
                  </a:lnTo>
                  <a:lnTo>
                    <a:pt x="4057" y="3704"/>
                  </a:lnTo>
                  <a:lnTo>
                    <a:pt x="4128" y="3810"/>
                  </a:lnTo>
                  <a:lnTo>
                    <a:pt x="4163" y="3951"/>
                  </a:lnTo>
                  <a:lnTo>
                    <a:pt x="4233" y="4056"/>
                  </a:lnTo>
                  <a:lnTo>
                    <a:pt x="4269" y="4162"/>
                  </a:lnTo>
                  <a:lnTo>
                    <a:pt x="4339" y="4303"/>
                  </a:lnTo>
                  <a:lnTo>
                    <a:pt x="4375" y="4409"/>
                  </a:lnTo>
                  <a:lnTo>
                    <a:pt x="4445" y="4550"/>
                  </a:lnTo>
                  <a:lnTo>
                    <a:pt x="4480" y="4656"/>
                  </a:lnTo>
                  <a:lnTo>
                    <a:pt x="4516" y="4797"/>
                  </a:lnTo>
                  <a:lnTo>
                    <a:pt x="4586" y="4903"/>
                  </a:lnTo>
                  <a:lnTo>
                    <a:pt x="4621" y="5044"/>
                  </a:lnTo>
                  <a:lnTo>
                    <a:pt x="4692" y="5185"/>
                  </a:lnTo>
                  <a:lnTo>
                    <a:pt x="4727" y="5291"/>
                  </a:lnTo>
                  <a:lnTo>
                    <a:pt x="4798" y="5432"/>
                  </a:lnTo>
                  <a:lnTo>
                    <a:pt x="4833" y="5538"/>
                  </a:lnTo>
                  <a:lnTo>
                    <a:pt x="4904" y="5679"/>
                  </a:lnTo>
                  <a:lnTo>
                    <a:pt x="4939" y="5820"/>
                  </a:lnTo>
                  <a:lnTo>
                    <a:pt x="4974" y="5926"/>
                  </a:lnTo>
                  <a:lnTo>
                    <a:pt x="5045" y="6067"/>
                  </a:lnTo>
                  <a:lnTo>
                    <a:pt x="5080" y="6173"/>
                  </a:lnTo>
                  <a:lnTo>
                    <a:pt x="5151" y="6314"/>
                  </a:lnTo>
                  <a:lnTo>
                    <a:pt x="5186" y="6455"/>
                  </a:lnTo>
                  <a:lnTo>
                    <a:pt x="5256" y="6561"/>
                  </a:lnTo>
                  <a:lnTo>
                    <a:pt x="5292" y="6702"/>
                  </a:lnTo>
                  <a:lnTo>
                    <a:pt x="5362" y="6808"/>
                  </a:lnTo>
                  <a:lnTo>
                    <a:pt x="5397" y="6949"/>
                  </a:lnTo>
                  <a:lnTo>
                    <a:pt x="5433" y="7055"/>
                  </a:lnTo>
                  <a:lnTo>
                    <a:pt x="5503" y="7196"/>
                  </a:lnTo>
                  <a:lnTo>
                    <a:pt x="5539" y="7302"/>
                  </a:lnTo>
                  <a:lnTo>
                    <a:pt x="5609" y="7443"/>
                  </a:lnTo>
                  <a:lnTo>
                    <a:pt x="5644" y="7549"/>
                  </a:lnTo>
                  <a:lnTo>
                    <a:pt x="5715" y="7690"/>
                  </a:lnTo>
                  <a:lnTo>
                    <a:pt x="5750" y="7796"/>
                  </a:lnTo>
                  <a:lnTo>
                    <a:pt x="5821" y="7937"/>
                  </a:lnTo>
                  <a:lnTo>
                    <a:pt x="5856" y="8043"/>
                  </a:lnTo>
                  <a:lnTo>
                    <a:pt x="5891" y="8148"/>
                  </a:lnTo>
                  <a:lnTo>
                    <a:pt x="5962" y="8254"/>
                  </a:lnTo>
                  <a:lnTo>
                    <a:pt x="5997" y="8395"/>
                  </a:lnTo>
                  <a:lnTo>
                    <a:pt x="6068" y="8501"/>
                  </a:lnTo>
                  <a:lnTo>
                    <a:pt x="6103" y="8607"/>
                  </a:lnTo>
                  <a:lnTo>
                    <a:pt x="6174" y="8713"/>
                  </a:lnTo>
                  <a:lnTo>
                    <a:pt x="6209" y="8819"/>
                  </a:lnTo>
                  <a:lnTo>
                    <a:pt x="6279" y="8924"/>
                  </a:lnTo>
                  <a:lnTo>
                    <a:pt x="6315" y="9030"/>
                  </a:lnTo>
                  <a:lnTo>
                    <a:pt x="6385" y="9136"/>
                  </a:lnTo>
                  <a:lnTo>
                    <a:pt x="6420" y="9242"/>
                  </a:lnTo>
                  <a:lnTo>
                    <a:pt x="6456" y="9348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11"/>
            <p:cNvSpPr>
              <a:spLocks/>
            </p:cNvSpPr>
            <p:nvPr/>
          </p:nvSpPr>
          <p:spPr bwMode="auto">
            <a:xfrm>
              <a:off x="7766050" y="4060825"/>
              <a:ext cx="377825" cy="4206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" y="106"/>
                </a:cxn>
                <a:cxn ang="0">
                  <a:pos x="106" y="211"/>
                </a:cxn>
                <a:cxn ang="0">
                  <a:pos x="176" y="282"/>
                </a:cxn>
                <a:cxn ang="0">
                  <a:pos x="211" y="388"/>
                </a:cxn>
                <a:cxn ang="0">
                  <a:pos x="282" y="494"/>
                </a:cxn>
                <a:cxn ang="0">
                  <a:pos x="317" y="564"/>
                </a:cxn>
                <a:cxn ang="0">
                  <a:pos x="388" y="670"/>
                </a:cxn>
                <a:cxn ang="0">
                  <a:pos x="423" y="740"/>
                </a:cxn>
                <a:cxn ang="0">
                  <a:pos x="458" y="846"/>
                </a:cxn>
                <a:cxn ang="0">
                  <a:pos x="529" y="917"/>
                </a:cxn>
                <a:cxn ang="0">
                  <a:pos x="564" y="987"/>
                </a:cxn>
                <a:cxn ang="0">
                  <a:pos x="635" y="1058"/>
                </a:cxn>
                <a:cxn ang="0">
                  <a:pos x="670" y="1164"/>
                </a:cxn>
                <a:cxn ang="0">
                  <a:pos x="741" y="1234"/>
                </a:cxn>
                <a:cxn ang="0">
                  <a:pos x="776" y="1305"/>
                </a:cxn>
                <a:cxn ang="0">
                  <a:pos x="846" y="1375"/>
                </a:cxn>
                <a:cxn ang="0">
                  <a:pos x="882" y="1446"/>
                </a:cxn>
                <a:cxn ang="0">
                  <a:pos x="917" y="1481"/>
                </a:cxn>
                <a:cxn ang="0">
                  <a:pos x="987" y="1552"/>
                </a:cxn>
                <a:cxn ang="0">
                  <a:pos x="1023" y="1622"/>
                </a:cxn>
                <a:cxn ang="0">
                  <a:pos x="1093" y="1693"/>
                </a:cxn>
                <a:cxn ang="0">
                  <a:pos x="1129" y="1728"/>
                </a:cxn>
                <a:cxn ang="0">
                  <a:pos x="1199" y="1799"/>
                </a:cxn>
                <a:cxn ang="0">
                  <a:pos x="1234" y="1834"/>
                </a:cxn>
                <a:cxn ang="0">
                  <a:pos x="1305" y="1905"/>
                </a:cxn>
                <a:cxn ang="0">
                  <a:pos x="1340" y="1940"/>
                </a:cxn>
                <a:cxn ang="0">
                  <a:pos x="1375" y="1975"/>
                </a:cxn>
                <a:cxn ang="0">
                  <a:pos x="1446" y="2046"/>
                </a:cxn>
                <a:cxn ang="0">
                  <a:pos x="1481" y="2081"/>
                </a:cxn>
                <a:cxn ang="0">
                  <a:pos x="1552" y="2116"/>
                </a:cxn>
                <a:cxn ang="0">
                  <a:pos x="1587" y="2151"/>
                </a:cxn>
                <a:cxn ang="0">
                  <a:pos x="1658" y="2187"/>
                </a:cxn>
                <a:cxn ang="0">
                  <a:pos x="1693" y="2222"/>
                </a:cxn>
                <a:cxn ang="0">
                  <a:pos x="1763" y="2222"/>
                </a:cxn>
                <a:cxn ang="0">
                  <a:pos x="1799" y="2257"/>
                </a:cxn>
                <a:cxn ang="0">
                  <a:pos x="1834" y="2293"/>
                </a:cxn>
                <a:cxn ang="0">
                  <a:pos x="1905" y="2328"/>
                </a:cxn>
                <a:cxn ang="0">
                  <a:pos x="1940" y="2328"/>
                </a:cxn>
                <a:cxn ang="0">
                  <a:pos x="2010" y="2363"/>
                </a:cxn>
                <a:cxn ang="0">
                  <a:pos x="2046" y="2363"/>
                </a:cxn>
                <a:cxn ang="0">
                  <a:pos x="2116" y="2363"/>
                </a:cxn>
              </a:cxnLst>
              <a:rect l="0" t="0" r="r" b="b"/>
              <a:pathLst>
                <a:path w="2116" h="2363">
                  <a:moveTo>
                    <a:pt x="0" y="0"/>
                  </a:moveTo>
                  <a:lnTo>
                    <a:pt x="70" y="106"/>
                  </a:lnTo>
                  <a:lnTo>
                    <a:pt x="106" y="211"/>
                  </a:lnTo>
                  <a:lnTo>
                    <a:pt x="176" y="282"/>
                  </a:lnTo>
                  <a:lnTo>
                    <a:pt x="211" y="388"/>
                  </a:lnTo>
                  <a:lnTo>
                    <a:pt x="282" y="494"/>
                  </a:lnTo>
                  <a:lnTo>
                    <a:pt x="317" y="564"/>
                  </a:lnTo>
                  <a:lnTo>
                    <a:pt x="388" y="670"/>
                  </a:lnTo>
                  <a:lnTo>
                    <a:pt x="423" y="740"/>
                  </a:lnTo>
                  <a:lnTo>
                    <a:pt x="458" y="846"/>
                  </a:lnTo>
                  <a:lnTo>
                    <a:pt x="529" y="917"/>
                  </a:lnTo>
                  <a:lnTo>
                    <a:pt x="564" y="987"/>
                  </a:lnTo>
                  <a:lnTo>
                    <a:pt x="635" y="1058"/>
                  </a:lnTo>
                  <a:lnTo>
                    <a:pt x="670" y="1164"/>
                  </a:lnTo>
                  <a:lnTo>
                    <a:pt x="741" y="1234"/>
                  </a:lnTo>
                  <a:lnTo>
                    <a:pt x="776" y="1305"/>
                  </a:lnTo>
                  <a:lnTo>
                    <a:pt x="846" y="1375"/>
                  </a:lnTo>
                  <a:lnTo>
                    <a:pt x="882" y="1446"/>
                  </a:lnTo>
                  <a:lnTo>
                    <a:pt x="917" y="1481"/>
                  </a:lnTo>
                  <a:lnTo>
                    <a:pt x="987" y="1552"/>
                  </a:lnTo>
                  <a:lnTo>
                    <a:pt x="1023" y="1622"/>
                  </a:lnTo>
                  <a:lnTo>
                    <a:pt x="1093" y="1693"/>
                  </a:lnTo>
                  <a:lnTo>
                    <a:pt x="1129" y="1728"/>
                  </a:lnTo>
                  <a:lnTo>
                    <a:pt x="1199" y="1799"/>
                  </a:lnTo>
                  <a:lnTo>
                    <a:pt x="1234" y="1834"/>
                  </a:lnTo>
                  <a:lnTo>
                    <a:pt x="1305" y="1905"/>
                  </a:lnTo>
                  <a:lnTo>
                    <a:pt x="1340" y="1940"/>
                  </a:lnTo>
                  <a:lnTo>
                    <a:pt x="1375" y="1975"/>
                  </a:lnTo>
                  <a:lnTo>
                    <a:pt x="1446" y="2046"/>
                  </a:lnTo>
                  <a:lnTo>
                    <a:pt x="1481" y="2081"/>
                  </a:lnTo>
                  <a:lnTo>
                    <a:pt x="1552" y="2116"/>
                  </a:lnTo>
                  <a:lnTo>
                    <a:pt x="1587" y="2151"/>
                  </a:lnTo>
                  <a:lnTo>
                    <a:pt x="1658" y="2187"/>
                  </a:lnTo>
                  <a:lnTo>
                    <a:pt x="1693" y="2222"/>
                  </a:lnTo>
                  <a:lnTo>
                    <a:pt x="1763" y="2222"/>
                  </a:lnTo>
                  <a:lnTo>
                    <a:pt x="1799" y="2257"/>
                  </a:lnTo>
                  <a:lnTo>
                    <a:pt x="1834" y="2293"/>
                  </a:lnTo>
                  <a:lnTo>
                    <a:pt x="1905" y="2328"/>
                  </a:lnTo>
                  <a:lnTo>
                    <a:pt x="1940" y="2328"/>
                  </a:lnTo>
                  <a:lnTo>
                    <a:pt x="2010" y="2363"/>
                  </a:lnTo>
                  <a:lnTo>
                    <a:pt x="2046" y="2363"/>
                  </a:lnTo>
                  <a:lnTo>
                    <a:pt x="2116" y="2363"/>
                  </a:lnTo>
                </a:path>
              </a:pathLst>
            </a:custGeom>
            <a:noFill/>
            <a:ln w="28575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85" name="Rectangle 184"/>
          <p:cNvSpPr/>
          <p:nvPr/>
        </p:nvSpPr>
        <p:spPr>
          <a:xfrm>
            <a:off x="0" y="529546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“Optical” knapsack problem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19" grpId="1" animBg="1"/>
      <p:bldP spid="118" grpId="0" animBg="1"/>
      <p:bldP spid="118" grpId="1" animBg="1"/>
      <p:bldP spid="120" grpId="0" animBg="1"/>
      <p:bldP spid="74" grpId="0" animBg="1"/>
      <p:bldP spid="104" grpId="0" animBg="1"/>
      <p:bldP spid="107" grpId="0"/>
      <p:bldP spid="117" grpId="0"/>
      <p:bldP spid="142" grpId="0" animBg="1"/>
      <p:bldP spid="145" grpId="0"/>
      <p:bldP spid="146" grpId="0"/>
      <p:bldP spid="18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ight Arrow 32"/>
          <p:cNvSpPr/>
          <p:nvPr/>
        </p:nvSpPr>
        <p:spPr>
          <a:xfrm>
            <a:off x="4931418" y="1399818"/>
            <a:ext cx="413407" cy="502979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" descr="C:\Users\sjkoppal.ADMIN\Desktop\IMG_2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5675" y="4603750"/>
            <a:ext cx="1766177" cy="1314450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4741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8100" y="1005134"/>
            <a:ext cx="2089150" cy="1299916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0" name="Title 19"/>
          <p:cNvSpPr>
            <a:spLocks noGrp="1"/>
          </p:cNvSpPr>
          <p:nvPr>
            <p:ph type="title"/>
          </p:nvPr>
        </p:nvSpPr>
        <p:spPr>
          <a:xfrm>
            <a:off x="0" y="-3195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Validation of refractive slab effect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741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4625" y="1355724"/>
            <a:ext cx="681259" cy="58737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7412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1649" y="1003300"/>
            <a:ext cx="2118783" cy="1320800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74123" name="Picture 11"/>
          <p:cNvPicPr>
            <a:picLocks noChangeAspect="1" noChangeArrowheads="1"/>
          </p:cNvPicPr>
          <p:nvPr/>
        </p:nvPicPr>
        <p:blipFill>
          <a:blip r:embed="rId6" cstate="print">
            <a:lum bright="9000"/>
          </a:blip>
          <a:srcRect/>
          <a:stretch>
            <a:fillRect/>
          </a:stretch>
        </p:blipFill>
        <p:spPr bwMode="auto">
          <a:xfrm>
            <a:off x="4903789" y="3206750"/>
            <a:ext cx="2024062" cy="1077366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74124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03789" y="4406900"/>
            <a:ext cx="2024062" cy="1077366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7412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03789" y="5607050"/>
            <a:ext cx="2024062" cy="1077366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0" name="Freeform 29"/>
          <p:cNvSpPr/>
          <p:nvPr/>
        </p:nvSpPr>
        <p:spPr>
          <a:xfrm>
            <a:off x="1927224" y="3892550"/>
            <a:ext cx="2409735" cy="1487063"/>
          </a:xfrm>
          <a:custGeom>
            <a:avLst/>
            <a:gdLst>
              <a:gd name="connsiteX0" fmla="*/ 755650 w 1555750"/>
              <a:gd name="connsiteY0" fmla="*/ 825500 h 825500"/>
              <a:gd name="connsiteX1" fmla="*/ 0 w 1555750"/>
              <a:gd name="connsiteY1" fmla="*/ 431800 h 825500"/>
              <a:gd name="connsiteX2" fmla="*/ 95250 w 1555750"/>
              <a:gd name="connsiteY2" fmla="*/ 292100 h 825500"/>
              <a:gd name="connsiteX3" fmla="*/ 234950 w 1555750"/>
              <a:gd name="connsiteY3" fmla="*/ 177800 h 825500"/>
              <a:gd name="connsiteX4" fmla="*/ 406400 w 1555750"/>
              <a:gd name="connsiteY4" fmla="*/ 69850 h 825500"/>
              <a:gd name="connsiteX5" fmla="*/ 552450 w 1555750"/>
              <a:gd name="connsiteY5" fmla="*/ 31750 h 825500"/>
              <a:gd name="connsiteX6" fmla="*/ 692150 w 1555750"/>
              <a:gd name="connsiteY6" fmla="*/ 0 h 825500"/>
              <a:gd name="connsiteX7" fmla="*/ 844550 w 1555750"/>
              <a:gd name="connsiteY7" fmla="*/ 0 h 825500"/>
              <a:gd name="connsiteX8" fmla="*/ 1028700 w 1555750"/>
              <a:gd name="connsiteY8" fmla="*/ 25400 h 825500"/>
              <a:gd name="connsiteX9" fmla="*/ 1168400 w 1555750"/>
              <a:gd name="connsiteY9" fmla="*/ 88900 h 825500"/>
              <a:gd name="connsiteX10" fmla="*/ 1333500 w 1555750"/>
              <a:gd name="connsiteY10" fmla="*/ 184150 h 825500"/>
              <a:gd name="connsiteX11" fmla="*/ 1435100 w 1555750"/>
              <a:gd name="connsiteY11" fmla="*/ 266700 h 825500"/>
              <a:gd name="connsiteX12" fmla="*/ 1555750 w 1555750"/>
              <a:gd name="connsiteY12" fmla="*/ 412750 h 825500"/>
              <a:gd name="connsiteX13" fmla="*/ 755650 w 1555750"/>
              <a:gd name="connsiteY13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55750" h="825500">
                <a:moveTo>
                  <a:pt x="755650" y="825500"/>
                </a:moveTo>
                <a:lnTo>
                  <a:pt x="0" y="431800"/>
                </a:lnTo>
                <a:lnTo>
                  <a:pt x="95250" y="292100"/>
                </a:lnTo>
                <a:lnTo>
                  <a:pt x="234950" y="177800"/>
                </a:lnTo>
                <a:lnTo>
                  <a:pt x="406400" y="69850"/>
                </a:lnTo>
                <a:lnTo>
                  <a:pt x="552450" y="31750"/>
                </a:lnTo>
                <a:lnTo>
                  <a:pt x="692150" y="0"/>
                </a:lnTo>
                <a:lnTo>
                  <a:pt x="844550" y="0"/>
                </a:lnTo>
                <a:lnTo>
                  <a:pt x="1028700" y="25400"/>
                </a:lnTo>
                <a:lnTo>
                  <a:pt x="1168400" y="88900"/>
                </a:lnTo>
                <a:lnTo>
                  <a:pt x="1333500" y="184150"/>
                </a:lnTo>
                <a:lnTo>
                  <a:pt x="1435100" y="266700"/>
                </a:lnTo>
                <a:lnTo>
                  <a:pt x="1555750" y="412750"/>
                </a:lnTo>
                <a:lnTo>
                  <a:pt x="755650" y="825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1939925" y="4673600"/>
            <a:ext cx="1174750" cy="698500"/>
          </a:xfrm>
          <a:custGeom>
            <a:avLst/>
            <a:gdLst>
              <a:gd name="connsiteX0" fmla="*/ 1174750 w 1174750"/>
              <a:gd name="connsiteY0" fmla="*/ 698500 h 698500"/>
              <a:gd name="connsiteX1" fmla="*/ 0 w 1174750"/>
              <a:gd name="connsiteY1" fmla="*/ 0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4750" h="698500">
                <a:moveTo>
                  <a:pt x="1174750" y="69850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c 41"/>
          <p:cNvSpPr/>
          <p:nvPr/>
        </p:nvSpPr>
        <p:spPr>
          <a:xfrm>
            <a:off x="1736725" y="3904067"/>
            <a:ext cx="2781300" cy="3179358"/>
          </a:xfrm>
          <a:prstGeom prst="arc">
            <a:avLst>
              <a:gd name="adj1" fmla="val 10919526"/>
              <a:gd name="adj2" fmla="val 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887693" y="3267075"/>
            <a:ext cx="463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T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72877" y="2309040"/>
            <a:ext cx="949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Image</a:t>
            </a:r>
            <a:endParaRPr lang="en-US" sz="2400" dirty="0">
              <a:solidFill>
                <a:srgbClr val="92D050"/>
              </a:solidFill>
            </a:endParaRPr>
          </a:p>
        </p:txBody>
      </p:sp>
      <p:grpSp>
        <p:nvGrpSpPr>
          <p:cNvPr id="46" name="Group 220"/>
          <p:cNvGrpSpPr>
            <a:grpSpLocks/>
          </p:cNvGrpSpPr>
          <p:nvPr/>
        </p:nvGrpSpPr>
        <p:grpSpPr bwMode="auto">
          <a:xfrm>
            <a:off x="3547956" y="1526425"/>
            <a:ext cx="237506" cy="243253"/>
            <a:chOff x="11836400" y="8356600"/>
            <a:chExt cx="1079500" cy="1016000"/>
          </a:xfrm>
        </p:grpSpPr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11836400" y="8356600"/>
              <a:ext cx="1079500" cy="1016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92D050"/>
                </a:solidFill>
                <a:latin typeface="+mn-lt"/>
                <a:ea typeface="+mn-ea"/>
              </a:endParaRPr>
            </a:p>
          </p:txBody>
        </p:sp>
        <p:grpSp>
          <p:nvGrpSpPr>
            <p:cNvPr id="48" name="Group 214"/>
            <p:cNvGrpSpPr>
              <a:grpSpLocks/>
            </p:cNvGrpSpPr>
            <p:nvPr/>
          </p:nvGrpSpPr>
          <p:grpSpPr bwMode="auto">
            <a:xfrm>
              <a:off x="11962717" y="8432069"/>
              <a:ext cx="861304" cy="853444"/>
              <a:chOff x="12038651" y="10171652"/>
              <a:chExt cx="1215960" cy="1222845"/>
            </a:xfrm>
          </p:grpSpPr>
          <p:sp>
            <p:nvSpPr>
              <p:cNvPr id="49" name="Plus 223"/>
              <p:cNvSpPr>
                <a:spLocks noChangeArrowheads="1"/>
              </p:cNvSpPr>
              <p:nvPr/>
            </p:nvSpPr>
            <p:spPr bwMode="auto">
              <a:xfrm>
                <a:off x="12038651" y="10171652"/>
                <a:ext cx="1199747" cy="1222845"/>
              </a:xfrm>
              <a:custGeom>
                <a:avLst/>
                <a:gdLst>
                  <a:gd name="T0" fmla="*/ 1043517 w 1202971"/>
                  <a:gd name="T1" fmla="*/ 609599 h 1219198"/>
                  <a:gd name="T2" fmla="*/ 601486 w 1202971"/>
                  <a:gd name="T3" fmla="*/ 1057593 h 1219198"/>
                  <a:gd name="T4" fmla="*/ 159454 w 1202971"/>
                  <a:gd name="T5" fmla="*/ 609599 h 1219198"/>
                  <a:gd name="T6" fmla="*/ 601486 w 1202971"/>
                  <a:gd name="T7" fmla="*/ 161605 h 1219198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159454 w 1202971"/>
                  <a:gd name="T13" fmla="*/ 607422 h 1219198"/>
                  <a:gd name="T14" fmla="*/ 1043517 w 1202971"/>
                  <a:gd name="T15" fmla="*/ 611776 h 12191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02971" h="1219198">
                    <a:moveTo>
                      <a:pt x="159454" y="607422"/>
                    </a:moveTo>
                    <a:lnTo>
                      <a:pt x="599308" y="607422"/>
                    </a:lnTo>
                    <a:lnTo>
                      <a:pt x="599308" y="161605"/>
                    </a:lnTo>
                    <a:lnTo>
                      <a:pt x="603663" y="161605"/>
                    </a:lnTo>
                    <a:lnTo>
                      <a:pt x="603663" y="607422"/>
                    </a:lnTo>
                    <a:lnTo>
                      <a:pt x="1043517" y="607422"/>
                    </a:lnTo>
                    <a:lnTo>
                      <a:pt x="1043517" y="611776"/>
                    </a:lnTo>
                    <a:lnTo>
                      <a:pt x="603663" y="611776"/>
                    </a:lnTo>
                    <a:lnTo>
                      <a:pt x="603663" y="1057593"/>
                    </a:lnTo>
                    <a:lnTo>
                      <a:pt x="599308" y="1057593"/>
                    </a:lnTo>
                    <a:lnTo>
                      <a:pt x="599308" y="611776"/>
                    </a:lnTo>
                    <a:lnTo>
                      <a:pt x="159454" y="6117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  <a:lin ang="16200000"/>
              </a:gradFill>
              <a:ln w="3175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0" name="Plus 224"/>
              <p:cNvSpPr>
                <a:spLocks noChangeArrowheads="1"/>
              </p:cNvSpPr>
              <p:nvPr/>
            </p:nvSpPr>
            <p:spPr bwMode="auto">
              <a:xfrm rot="-2649202">
                <a:off x="12054864" y="10171652"/>
                <a:ext cx="1199747" cy="1222845"/>
              </a:xfrm>
              <a:custGeom>
                <a:avLst/>
                <a:gdLst>
                  <a:gd name="T0" fmla="*/ 1043517 w 1202971"/>
                  <a:gd name="T1" fmla="*/ 609599 h 1219198"/>
                  <a:gd name="T2" fmla="*/ 601486 w 1202971"/>
                  <a:gd name="T3" fmla="*/ 1057593 h 1219198"/>
                  <a:gd name="T4" fmla="*/ 159454 w 1202971"/>
                  <a:gd name="T5" fmla="*/ 609599 h 1219198"/>
                  <a:gd name="T6" fmla="*/ 601486 w 1202971"/>
                  <a:gd name="T7" fmla="*/ 161605 h 1219198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159454 w 1202971"/>
                  <a:gd name="T13" fmla="*/ 607422 h 1219198"/>
                  <a:gd name="T14" fmla="*/ 1043517 w 1202971"/>
                  <a:gd name="T15" fmla="*/ 611776 h 12191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02971" h="1219198">
                    <a:moveTo>
                      <a:pt x="159454" y="607422"/>
                    </a:moveTo>
                    <a:lnTo>
                      <a:pt x="599308" y="607422"/>
                    </a:lnTo>
                    <a:lnTo>
                      <a:pt x="599308" y="161605"/>
                    </a:lnTo>
                    <a:lnTo>
                      <a:pt x="603663" y="161605"/>
                    </a:lnTo>
                    <a:lnTo>
                      <a:pt x="603663" y="607422"/>
                    </a:lnTo>
                    <a:lnTo>
                      <a:pt x="1043517" y="607422"/>
                    </a:lnTo>
                    <a:lnTo>
                      <a:pt x="1043517" y="611776"/>
                    </a:lnTo>
                    <a:lnTo>
                      <a:pt x="603663" y="611776"/>
                    </a:lnTo>
                    <a:lnTo>
                      <a:pt x="603663" y="1057593"/>
                    </a:lnTo>
                    <a:lnTo>
                      <a:pt x="599308" y="1057593"/>
                    </a:lnTo>
                    <a:lnTo>
                      <a:pt x="599308" y="611776"/>
                    </a:lnTo>
                    <a:lnTo>
                      <a:pt x="159454" y="6117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  <a:lin ang="16200000"/>
              </a:gradFill>
              <a:ln w="3175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rgbClr val="92D050"/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3666755" y="2302690"/>
            <a:ext cx="133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Template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875897" y="2309040"/>
            <a:ext cx="1592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In software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510904" y="5801799"/>
            <a:ext cx="1238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In optics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29250" y="3905250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0 deg 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391150" y="5105400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45 deg 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410200" y="6296025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80 deg 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9693" y="3400425"/>
            <a:ext cx="463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T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230718" y="3990975"/>
            <a:ext cx="463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T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35" name="Group 14"/>
          <p:cNvGrpSpPr/>
          <p:nvPr/>
        </p:nvGrpSpPr>
        <p:grpSpPr>
          <a:xfrm>
            <a:off x="2768698" y="5361989"/>
            <a:ext cx="638979" cy="232123"/>
            <a:chOff x="7219950" y="4229100"/>
            <a:chExt cx="847725" cy="266700"/>
          </a:xfrm>
        </p:grpSpPr>
        <p:sp>
          <p:nvSpPr>
            <p:cNvPr id="36" name="Flowchart: Connector 35"/>
            <p:cNvSpPr/>
            <p:nvPr/>
          </p:nvSpPr>
          <p:spPr>
            <a:xfrm>
              <a:off x="7515225" y="4229100"/>
              <a:ext cx="247650" cy="266700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lowchart: Terminator 36"/>
            <p:cNvSpPr/>
            <p:nvPr/>
          </p:nvSpPr>
          <p:spPr>
            <a:xfrm>
              <a:off x="7219950" y="4248150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lowchart: Terminator 37"/>
            <p:cNvSpPr/>
            <p:nvPr/>
          </p:nvSpPr>
          <p:spPr>
            <a:xfrm>
              <a:off x="7753350" y="4238625"/>
              <a:ext cx="314325" cy="133350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Freeform 39"/>
          <p:cNvSpPr/>
          <p:nvPr/>
        </p:nvSpPr>
        <p:spPr>
          <a:xfrm>
            <a:off x="6780628" y="1983545"/>
            <a:ext cx="1669365" cy="4051495"/>
          </a:xfrm>
          <a:custGeom>
            <a:avLst/>
            <a:gdLst>
              <a:gd name="connsiteX0" fmla="*/ 562707 w 1669365"/>
              <a:gd name="connsiteY0" fmla="*/ 0 h 4051495"/>
              <a:gd name="connsiteX1" fmla="*/ 1575581 w 1669365"/>
              <a:gd name="connsiteY1" fmla="*/ 2278966 h 4051495"/>
              <a:gd name="connsiteX2" fmla="*/ 0 w 1669365"/>
              <a:gd name="connsiteY2" fmla="*/ 4051495 h 4051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9365" h="4051495">
                <a:moveTo>
                  <a:pt x="562707" y="0"/>
                </a:moveTo>
                <a:cubicBezTo>
                  <a:pt x="1116036" y="801858"/>
                  <a:pt x="1669365" y="1603717"/>
                  <a:pt x="1575581" y="2278966"/>
                </a:cubicBezTo>
                <a:cubicBezTo>
                  <a:pt x="1481797" y="2954215"/>
                  <a:pt x="740898" y="3502855"/>
                  <a:pt x="0" y="4051495"/>
                </a:cubicBezTo>
              </a:path>
            </a:pathLst>
          </a:custGeom>
          <a:ln w="53975">
            <a:solidFill>
              <a:schemeClr val="accent6">
                <a:lumMod val="60000"/>
                <a:lumOff val="40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42" grpId="0" animBg="1"/>
      <p:bldP spid="44" grpId="0"/>
      <p:bldP spid="44" grpId="1"/>
      <p:bldP spid="56" grpId="0"/>
      <p:bldP spid="57" grpId="0"/>
      <p:bldP spid="58" grpId="0"/>
      <p:bldP spid="59" grpId="0"/>
      <p:bldP spid="60" grpId="0"/>
      <p:bldP spid="60" grpId="1"/>
      <p:bldP spid="61" grpId="0"/>
      <p:bldP spid="4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 descr="C:\Users\sjkoppal.ADMIN\Desktop\paper\cvprpaper\validation_cvp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804" y="1758670"/>
            <a:ext cx="7666936" cy="3093459"/>
          </a:xfrm>
          <a:prstGeom prst="rect">
            <a:avLst/>
          </a:prstGeom>
          <a:noFill/>
        </p:spPr>
      </p:pic>
      <p:sp>
        <p:nvSpPr>
          <p:cNvPr id="3" name="Title 19"/>
          <p:cNvSpPr txBox="1">
            <a:spLocks/>
          </p:cNvSpPr>
          <p:nvPr/>
        </p:nvSpPr>
        <p:spPr>
          <a:xfrm>
            <a:off x="0" y="193138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Validation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47700" y="0"/>
            <a:ext cx="77724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FF0D"/>
                </a:solidFill>
              </a:rPr>
              <a:t>Curved sensors</a:t>
            </a:r>
            <a:endParaRPr lang="en-US" dirty="0">
              <a:solidFill>
                <a:srgbClr val="FFFF0D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5899" y="6456839"/>
            <a:ext cx="69532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92D050"/>
                </a:solidFill>
              </a:rPr>
              <a:t>Ko</a:t>
            </a:r>
            <a:r>
              <a:rPr lang="en-US" sz="2000" dirty="0" smtClean="0">
                <a:solidFill>
                  <a:srgbClr val="92D050"/>
                </a:solidFill>
              </a:rPr>
              <a:t> et al. 2008, </a:t>
            </a:r>
            <a:r>
              <a:rPr lang="en-US" sz="2000" dirty="0" err="1" smtClean="0">
                <a:solidFill>
                  <a:srgbClr val="92D050"/>
                </a:solidFill>
              </a:rPr>
              <a:t>Cossairt</a:t>
            </a:r>
            <a:r>
              <a:rPr lang="en-US" sz="2000" dirty="0" smtClean="0">
                <a:solidFill>
                  <a:srgbClr val="92D050"/>
                </a:solidFill>
              </a:rPr>
              <a:t> et al. 2011, Krishnan and </a:t>
            </a:r>
            <a:r>
              <a:rPr lang="en-US" sz="2000" dirty="0" err="1" smtClean="0">
                <a:solidFill>
                  <a:srgbClr val="92D050"/>
                </a:solidFill>
              </a:rPr>
              <a:t>Nayar</a:t>
            </a:r>
            <a:r>
              <a:rPr lang="en-US" sz="2000" dirty="0" smtClean="0">
                <a:solidFill>
                  <a:srgbClr val="92D050"/>
                </a:solidFill>
              </a:rPr>
              <a:t>  2009  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619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5912" y="1741170"/>
            <a:ext cx="3092403" cy="2943372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195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217" y="1744394"/>
            <a:ext cx="5303520" cy="294289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FF0D"/>
                </a:solidFill>
              </a:rPr>
              <a:t>Curved sensors have </a:t>
            </a:r>
            <a:br>
              <a:rPr lang="en-US" dirty="0" smtClean="0">
                <a:solidFill>
                  <a:srgbClr val="FFFF0D"/>
                </a:solidFill>
              </a:rPr>
            </a:br>
            <a:r>
              <a:rPr lang="en-US" dirty="0" smtClean="0">
                <a:solidFill>
                  <a:srgbClr val="FFFF0D"/>
                </a:solidFill>
              </a:rPr>
              <a:t>a mass/volume tradeoff</a:t>
            </a:r>
            <a:endParaRPr lang="en-US" dirty="0">
              <a:solidFill>
                <a:srgbClr val="FFFF0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216" y="2402645"/>
            <a:ext cx="3197018" cy="23663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e 7"/>
          <p:cNvSpPr/>
          <p:nvPr/>
        </p:nvSpPr>
        <p:spPr>
          <a:xfrm>
            <a:off x="1406344" y="3079282"/>
            <a:ext cx="745831" cy="964557"/>
          </a:xfrm>
          <a:prstGeom prst="pie">
            <a:avLst>
              <a:gd name="adj1" fmla="val 10819882"/>
              <a:gd name="adj2" fmla="val 2159999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4466" y="4653986"/>
            <a:ext cx="3201768" cy="1149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7597" y="3560608"/>
            <a:ext cx="1227688" cy="574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61116" y="3560607"/>
            <a:ext cx="1206738" cy="526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406905" y="3583108"/>
            <a:ext cx="758401" cy="0"/>
          </a:xfrm>
          <a:prstGeom prst="line">
            <a:avLst/>
          </a:prstGeom>
          <a:ln w="825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06905" y="3583108"/>
            <a:ext cx="758401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6841" y="2818144"/>
            <a:ext cx="394064" cy="605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n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390609" y="3113932"/>
            <a:ext cx="278598" cy="345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59207" y="2931909"/>
            <a:ext cx="394064" cy="605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n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1777725" y="3233684"/>
            <a:ext cx="278598" cy="345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06898" y="2820540"/>
            <a:ext cx="401465" cy="605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</a:t>
            </a:r>
            <a:endParaRPr lang="en-US" sz="3600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414320" y="3788137"/>
            <a:ext cx="767783" cy="2395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16212" y="3715089"/>
            <a:ext cx="394064" cy="605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</a:t>
            </a:r>
            <a:endParaRPr lang="en-US" sz="3600" dirty="0"/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2462597" y="4140688"/>
            <a:ext cx="1056545" cy="3585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641516" y="3750884"/>
            <a:ext cx="394064" cy="605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u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295417" y="4797083"/>
            <a:ext cx="2915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Our sensor: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compact but heavy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26" name="Arc 25"/>
          <p:cNvSpPr/>
          <p:nvPr/>
        </p:nvSpPr>
        <p:spPr>
          <a:xfrm flipV="1">
            <a:off x="3756069" y="126593"/>
            <a:ext cx="5148775" cy="4628271"/>
          </a:xfrm>
          <a:prstGeom prst="arc">
            <a:avLst>
              <a:gd name="adj1" fmla="val 10759641"/>
              <a:gd name="adj2" fmla="val 0"/>
            </a:avLst>
          </a:prstGeom>
          <a:ln w="698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371240" y="4850994"/>
            <a:ext cx="1987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Curved sensor</a:t>
            </a:r>
          </a:p>
          <a:p>
            <a:r>
              <a:rPr lang="en-US" sz="2400" dirty="0" smtClean="0">
                <a:solidFill>
                  <a:srgbClr val="92D050"/>
                </a:solidFill>
              </a:rPr>
              <a:t>Light but large</a:t>
            </a:r>
            <a:endParaRPr lang="en-US" sz="2400" dirty="0">
              <a:solidFill>
                <a:srgbClr val="92D050"/>
              </a:solidFill>
            </a:endParaRPr>
          </a:p>
        </p:txBody>
      </p:sp>
      <p:grpSp>
        <p:nvGrpSpPr>
          <p:cNvPr id="2" name="Group 30"/>
          <p:cNvGrpSpPr/>
          <p:nvPr/>
        </p:nvGrpSpPr>
        <p:grpSpPr>
          <a:xfrm>
            <a:off x="5920287" y="4227863"/>
            <a:ext cx="758401" cy="0"/>
            <a:chOff x="3374037" y="6225490"/>
            <a:chExt cx="758401" cy="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3374037" y="6225490"/>
              <a:ext cx="758401" cy="0"/>
            </a:xfrm>
            <a:prstGeom prst="line">
              <a:avLst/>
            </a:prstGeom>
            <a:ln w="825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374037" y="6225490"/>
              <a:ext cx="758401" cy="0"/>
            </a:xfrm>
            <a:prstGeom prst="line">
              <a:avLst/>
            </a:prstGeom>
            <a:ln w="825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31"/>
          <p:cNvGrpSpPr/>
          <p:nvPr/>
        </p:nvGrpSpPr>
        <p:grpSpPr>
          <a:xfrm rot="3694036">
            <a:off x="3864059" y="2678071"/>
            <a:ext cx="758401" cy="0"/>
            <a:chOff x="3374037" y="6225490"/>
            <a:chExt cx="758401" cy="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374037" y="6225490"/>
              <a:ext cx="758401" cy="0"/>
            </a:xfrm>
            <a:prstGeom prst="line">
              <a:avLst/>
            </a:prstGeom>
            <a:ln w="825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374037" y="6225490"/>
              <a:ext cx="758401" cy="0"/>
            </a:xfrm>
            <a:prstGeom prst="line">
              <a:avLst/>
            </a:prstGeom>
            <a:ln w="825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34"/>
          <p:cNvGrpSpPr/>
          <p:nvPr/>
        </p:nvGrpSpPr>
        <p:grpSpPr>
          <a:xfrm rot="2428925">
            <a:off x="4593234" y="3604193"/>
            <a:ext cx="758401" cy="0"/>
            <a:chOff x="3374037" y="6225490"/>
            <a:chExt cx="758401" cy="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374037" y="6225490"/>
              <a:ext cx="758401" cy="0"/>
            </a:xfrm>
            <a:prstGeom prst="line">
              <a:avLst/>
            </a:prstGeom>
            <a:ln w="825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374037" y="6225490"/>
              <a:ext cx="758401" cy="0"/>
            </a:xfrm>
            <a:prstGeom prst="line">
              <a:avLst/>
            </a:prstGeom>
            <a:ln w="825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43"/>
          <p:cNvGrpSpPr/>
          <p:nvPr/>
        </p:nvGrpSpPr>
        <p:grpSpPr>
          <a:xfrm rot="17281951">
            <a:off x="8011683" y="2703861"/>
            <a:ext cx="758401" cy="0"/>
            <a:chOff x="3374037" y="6225490"/>
            <a:chExt cx="758401" cy="0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3374037" y="6225490"/>
              <a:ext cx="758401" cy="0"/>
            </a:xfrm>
            <a:prstGeom prst="line">
              <a:avLst/>
            </a:prstGeom>
            <a:ln w="825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374037" y="6225490"/>
              <a:ext cx="758401" cy="0"/>
            </a:xfrm>
            <a:prstGeom prst="line">
              <a:avLst/>
            </a:prstGeom>
            <a:ln w="825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46"/>
          <p:cNvGrpSpPr/>
          <p:nvPr/>
        </p:nvGrpSpPr>
        <p:grpSpPr>
          <a:xfrm rot="19305920">
            <a:off x="7235615" y="3615916"/>
            <a:ext cx="758401" cy="0"/>
            <a:chOff x="3374037" y="6225490"/>
            <a:chExt cx="758401" cy="0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3374037" y="6225490"/>
              <a:ext cx="758401" cy="0"/>
            </a:xfrm>
            <a:prstGeom prst="line">
              <a:avLst/>
            </a:prstGeom>
            <a:ln w="825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374037" y="6225490"/>
              <a:ext cx="758401" cy="0"/>
            </a:xfrm>
            <a:prstGeom prst="line">
              <a:avLst/>
            </a:prstGeom>
            <a:ln w="825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/>
          <p:nvPr/>
        </p:nvCxnSpPr>
        <p:spPr>
          <a:xfrm rot="10800000" flipV="1">
            <a:off x="4051494" y="3080809"/>
            <a:ext cx="689317" cy="464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5176910" y="4006933"/>
            <a:ext cx="644768" cy="396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6200000" flipH="1">
            <a:off x="6682153" y="4051478"/>
            <a:ext cx="783100" cy="361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863837" y="3038606"/>
            <a:ext cx="668218" cy="6119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905240" y="2217909"/>
            <a:ext cx="2872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Piecewise continuous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templates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6140"/>
            <a:ext cx="480985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SNR design issues</a:t>
            </a:r>
            <a:endParaRPr lang="en-US" sz="4000" dirty="0">
              <a:solidFill>
                <a:srgbClr val="FFFF0D"/>
              </a:solidFill>
            </a:endParaRPr>
          </a:p>
        </p:txBody>
      </p:sp>
      <p:cxnSp>
        <p:nvCxnSpPr>
          <p:cNvPr id="36" name="Straight Connector 35"/>
          <p:cNvCxnSpPr>
            <a:stCxn id="33" idx="1"/>
          </p:cNvCxnSpPr>
          <p:nvPr/>
        </p:nvCxnSpPr>
        <p:spPr>
          <a:xfrm rot="10800000" flipV="1">
            <a:off x="5178377" y="1296588"/>
            <a:ext cx="570646" cy="680261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5118394" y="1364419"/>
            <a:ext cx="676259" cy="567788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4897571" y="1605756"/>
            <a:ext cx="677352" cy="116677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rc 41"/>
          <p:cNvSpPr/>
          <p:nvPr/>
        </p:nvSpPr>
        <p:spPr>
          <a:xfrm rot="7903018" flipH="1" flipV="1">
            <a:off x="5117918" y="1813369"/>
            <a:ext cx="214688" cy="183976"/>
          </a:xfrm>
          <a:prstGeom prst="arc">
            <a:avLst>
              <a:gd name="adj1" fmla="val 18662003"/>
              <a:gd name="adj2" fmla="val 569089"/>
            </a:avLst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7387303" y="1511024"/>
            <a:ext cx="785411" cy="436828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6200000" flipV="1">
            <a:off x="7148984" y="1718339"/>
            <a:ext cx="415623" cy="39321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785001" y="1949423"/>
            <a:ext cx="47076" cy="425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72749" y="1509330"/>
            <a:ext cx="747458" cy="326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974294" y="1509330"/>
            <a:ext cx="734702" cy="299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64755" y="1940352"/>
            <a:ext cx="1949344" cy="652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7314754" y="54919"/>
            <a:ext cx="1380197" cy="1510733"/>
            <a:chOff x="6098540" y="1662113"/>
            <a:chExt cx="1526886" cy="1974390"/>
          </a:xfrm>
        </p:grpSpPr>
        <p:sp>
          <p:nvSpPr>
            <p:cNvPr id="28" name="Arc 27"/>
            <p:cNvSpPr/>
            <p:nvPr/>
          </p:nvSpPr>
          <p:spPr>
            <a:xfrm rot="8825408" flipH="1" flipV="1">
              <a:off x="7015017" y="1883132"/>
              <a:ext cx="430548" cy="343096"/>
            </a:xfrm>
            <a:prstGeom prst="arc">
              <a:avLst>
                <a:gd name="adj1" fmla="val 18051177"/>
                <a:gd name="adj2" fmla="val 41756"/>
              </a:avLst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19413500" flipH="1" flipV="1">
              <a:off x="6891195" y="2318106"/>
              <a:ext cx="430548" cy="343096"/>
            </a:xfrm>
            <a:prstGeom prst="arc">
              <a:avLst>
                <a:gd name="adj1" fmla="val 18531181"/>
                <a:gd name="adj2" fmla="val 569089"/>
              </a:avLst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rot="5400000" flipH="1" flipV="1">
              <a:off x="6118416" y="2492241"/>
              <a:ext cx="1974390" cy="314134"/>
            </a:xfrm>
            <a:prstGeom prst="line">
              <a:avLst/>
            </a:prstGeom>
            <a:ln w="3492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5895378" y="1873212"/>
              <a:ext cx="1933209" cy="1526886"/>
            </a:xfrm>
            <a:prstGeom prst="line">
              <a:avLst/>
            </a:prstGeom>
            <a:ln w="3492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0" name="Object 226"/>
          <p:cNvGraphicFramePr>
            <a:graphicFrameLocks noChangeAspect="1"/>
          </p:cNvGraphicFramePr>
          <p:nvPr/>
        </p:nvGraphicFramePr>
        <p:xfrm>
          <a:off x="8353065" y="797840"/>
          <a:ext cx="570343" cy="277927"/>
        </p:xfrm>
        <a:graphic>
          <a:graphicData uri="http://schemas.openxmlformats.org/presentationml/2006/ole">
            <p:oleObj spid="_x0000_s684034" name="Equation" r:id="rId3" imgW="393480" imgH="203040" progId="Equation.3">
              <p:embed/>
            </p:oleObj>
          </a:graphicData>
        </a:graphic>
      </p:graphicFrame>
      <p:sp>
        <p:nvSpPr>
          <p:cNvPr id="32" name="Rectangle 31"/>
          <p:cNvSpPr/>
          <p:nvPr/>
        </p:nvSpPr>
        <p:spPr>
          <a:xfrm>
            <a:off x="4547478" y="1281632"/>
            <a:ext cx="747458" cy="326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749023" y="1281632"/>
            <a:ext cx="734702" cy="299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5289834" y="1294406"/>
            <a:ext cx="461740" cy="0"/>
          </a:xfrm>
          <a:prstGeom prst="line">
            <a:avLst/>
          </a:prstGeom>
          <a:ln w="825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4898038" y="1611530"/>
            <a:ext cx="677352" cy="116677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52498" y="1963895"/>
            <a:ext cx="1949344" cy="652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388" name="Object 226"/>
          <p:cNvGraphicFramePr>
            <a:graphicFrameLocks noChangeAspect="1"/>
          </p:cNvGraphicFramePr>
          <p:nvPr/>
        </p:nvGraphicFramePr>
        <p:xfrm>
          <a:off x="5459366" y="1611266"/>
          <a:ext cx="571446" cy="276878"/>
        </p:xfrm>
        <a:graphic>
          <a:graphicData uri="http://schemas.openxmlformats.org/presentationml/2006/ole">
            <p:oleObj spid="_x0000_s684035" name="Equation" r:id="rId4" imgW="393480" imgH="203040" progId="Equation.3">
              <p:embed/>
            </p:oleObj>
          </a:graphicData>
        </a:graphic>
      </p:graphicFrame>
      <p:cxnSp>
        <p:nvCxnSpPr>
          <p:cNvPr id="44" name="Straight Arrow Connector 43"/>
          <p:cNvCxnSpPr/>
          <p:nvPr/>
        </p:nvCxnSpPr>
        <p:spPr>
          <a:xfrm flipV="1">
            <a:off x="5262906" y="1212671"/>
            <a:ext cx="544288" cy="1601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316174" y="636265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6974493" y="474990"/>
            <a:ext cx="1931657" cy="4889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89834" y="1294406"/>
            <a:ext cx="461740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7320486" y="1342478"/>
            <a:ext cx="857515" cy="269957"/>
            <a:chOff x="5505011" y="3418448"/>
            <a:chExt cx="2063407" cy="402281"/>
          </a:xfrm>
        </p:grpSpPr>
        <p:cxnSp>
          <p:nvCxnSpPr>
            <p:cNvPr id="15" name="Straight Connector 14"/>
            <p:cNvCxnSpPr>
              <a:stCxn id="17" idx="2"/>
            </p:cNvCxnSpPr>
            <p:nvPr/>
          </p:nvCxnSpPr>
          <p:spPr>
            <a:xfrm rot="10800000" flipH="1" flipV="1">
              <a:off x="5514535" y="3619588"/>
              <a:ext cx="2019739" cy="18961"/>
            </a:xfrm>
            <a:prstGeom prst="line">
              <a:avLst/>
            </a:prstGeom>
            <a:ln w="825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 flipH="1">
              <a:off x="5505011" y="3638640"/>
              <a:ext cx="2053882" cy="0"/>
            </a:xfrm>
            <a:prstGeom prst="line">
              <a:avLst/>
            </a:prstGeom>
            <a:ln w="825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ie 16"/>
            <p:cNvSpPr/>
            <p:nvPr/>
          </p:nvSpPr>
          <p:spPr>
            <a:xfrm>
              <a:off x="5514536" y="3418448"/>
              <a:ext cx="2053882" cy="402281"/>
            </a:xfrm>
            <a:prstGeom prst="pie">
              <a:avLst>
                <a:gd name="adj1" fmla="val 10819882"/>
                <a:gd name="adj2" fmla="val 2159999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66" name="Straight Arrow Connector 65"/>
          <p:cNvCxnSpPr/>
          <p:nvPr/>
        </p:nvCxnSpPr>
        <p:spPr>
          <a:xfrm>
            <a:off x="7328228" y="2090104"/>
            <a:ext cx="889250" cy="403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263037" y="1995798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d’&gt;d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998" y="1487247"/>
            <a:ext cx="4524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92D050"/>
                </a:solidFill>
              </a:rPr>
              <a:t>Lenslets</a:t>
            </a:r>
            <a:r>
              <a:rPr lang="en-US" sz="2400" dirty="0" smtClean="0">
                <a:solidFill>
                  <a:srgbClr val="92D050"/>
                </a:solidFill>
              </a:rPr>
              <a:t> allow larger template for same </a:t>
            </a:r>
            <a:r>
              <a:rPr lang="en-US" sz="2400" dirty="0" err="1" smtClean="0">
                <a:solidFill>
                  <a:srgbClr val="92D050"/>
                </a:solidFill>
              </a:rPr>
              <a:t>eFOV</a:t>
            </a:r>
            <a:r>
              <a:rPr lang="en-US" sz="2400" dirty="0" smtClean="0">
                <a:solidFill>
                  <a:srgbClr val="92D050"/>
                </a:solidFill>
              </a:rPr>
              <a:t> 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104" y="3294165"/>
            <a:ext cx="4524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rgbClr val="92D050"/>
                </a:solidFill>
              </a:rPr>
              <a:t>“Fresnel </a:t>
            </a:r>
            <a:r>
              <a:rPr lang="en-US" sz="2400" dirty="0" err="1" smtClean="0">
                <a:solidFill>
                  <a:srgbClr val="92D050"/>
                </a:solidFill>
              </a:rPr>
              <a:t>Vignetting</a:t>
            </a:r>
            <a:r>
              <a:rPr lang="en-US" sz="2400" dirty="0" smtClean="0">
                <a:solidFill>
                  <a:srgbClr val="92D050"/>
                </a:solidFill>
              </a:rPr>
              <a:t>” in  refractive slab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92D050"/>
              </a:solidFill>
            </a:endParaRPr>
          </a:p>
        </p:txBody>
      </p:sp>
      <p:pic>
        <p:nvPicPr>
          <p:cNvPr id="6840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0979" y="2718339"/>
            <a:ext cx="2394766" cy="223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100434" y="5492066"/>
            <a:ext cx="539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400" dirty="0" smtClean="0">
                <a:solidFill>
                  <a:srgbClr val="92D050"/>
                </a:solidFill>
              </a:rPr>
              <a:t>Optically pre-processed images </a:t>
            </a:r>
          </a:p>
          <a:p>
            <a:pPr marL="457200" indent="-457200"/>
            <a:r>
              <a:rPr lang="en-US" sz="2400" dirty="0" smtClean="0">
                <a:solidFill>
                  <a:srgbClr val="92D050"/>
                </a:solidFill>
              </a:rPr>
              <a:t>       may not need high SNR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283105" y="5281570"/>
            <a:ext cx="1271006" cy="1209085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 l="-3000" t="-59000" r="-4000" b="-5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672324" y="5280689"/>
            <a:ext cx="1271006" cy="1209085"/>
          </a:xfrm>
          <a:prstGeom prst="rect">
            <a:avLst/>
          </a:prstGeom>
          <a:blipFill dpi="0" rotWithShape="1">
            <a:blip r:embed="rId6" cstate="print">
              <a:lum contrast="-59000"/>
            </a:blip>
            <a:srcRect/>
            <a:stretch>
              <a:fillRect l="-3000" t="-59000" r="-4000" b="-5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7" grpId="0" animBg="1"/>
      <p:bldP spid="13" grpId="0" animBg="1"/>
      <p:bldP spid="14" grpId="0" animBg="1"/>
      <p:bldP spid="6" grpId="0" animBg="1"/>
      <p:bldP spid="32" grpId="0" animBg="1"/>
      <p:bldP spid="33" grpId="0" animBg="1"/>
      <p:bldP spid="31" grpId="0" animBg="1"/>
      <p:bldP spid="45" grpId="0"/>
      <p:bldP spid="67" grpId="0"/>
      <p:bldP spid="39" grpId="0"/>
      <p:bldP spid="40" grpId="0"/>
      <p:bldP spid="41" grpId="0"/>
      <p:bldP spid="43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15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Our idea: Optics as a new efficiency source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4704" y="3446524"/>
            <a:ext cx="3392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Sensor with special optics</a:t>
            </a:r>
            <a:endParaRPr lang="en-US" sz="2400" dirty="0">
              <a:solidFill>
                <a:srgbClr val="92D050"/>
              </a:solidFill>
            </a:endParaRPr>
          </a:p>
        </p:txBody>
      </p:sp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1" y="1120775"/>
            <a:ext cx="2790824" cy="1895475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15" name="Right Arrow 14"/>
          <p:cNvSpPr/>
          <p:nvPr/>
        </p:nvSpPr>
        <p:spPr>
          <a:xfrm rot="14642650">
            <a:off x="2473247" y="2705030"/>
            <a:ext cx="1448928" cy="274849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523670"/>
            <a:ext cx="9143999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200" dirty="0" smtClean="0">
                <a:solidFill>
                  <a:srgbClr val="FFB953"/>
                </a:solidFill>
              </a:rPr>
              <a:t>The sensor does </a:t>
            </a:r>
            <a:r>
              <a:rPr lang="en-US" sz="3200" i="1" dirty="0" smtClean="0">
                <a:solidFill>
                  <a:srgbClr val="FFB953"/>
                </a:solidFill>
              </a:rPr>
              <a:t>most</a:t>
            </a:r>
            <a:r>
              <a:rPr lang="en-US" sz="3200" dirty="0" smtClean="0">
                <a:solidFill>
                  <a:srgbClr val="FFB953"/>
                </a:solidFill>
              </a:rPr>
              <a:t> of the computation optically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16990" y="1764933"/>
            <a:ext cx="447967" cy="374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FF0D"/>
                </a:solidFill>
              </a:rPr>
              <a:t>Discontinuity in lookup table</a:t>
            </a:r>
            <a:endParaRPr lang="en-US" dirty="0">
              <a:solidFill>
                <a:srgbClr val="FFFF0D"/>
              </a:solidFill>
            </a:endParaRP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 rot="16200000">
            <a:off x="207927" y="3392602"/>
            <a:ext cx="10281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Volume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Line 6"/>
          <p:cNvSpPr>
            <a:spLocks noChangeShapeType="1"/>
          </p:cNvSpPr>
          <p:nvPr/>
        </p:nvSpPr>
        <p:spPr bwMode="auto">
          <a:xfrm flipH="1" flipV="1">
            <a:off x="1022907" y="2420938"/>
            <a:ext cx="4763" cy="2732088"/>
          </a:xfrm>
          <a:prstGeom prst="line">
            <a:avLst/>
          </a:prstGeom>
          <a:noFill/>
          <a:ln w="38100" cap="flat">
            <a:solidFill>
              <a:srgbClr val="391F6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7"/>
          <p:cNvSpPr>
            <a:spLocks noChangeShapeType="1"/>
          </p:cNvSpPr>
          <p:nvPr/>
        </p:nvSpPr>
        <p:spPr bwMode="auto">
          <a:xfrm flipH="1">
            <a:off x="1064182" y="2428875"/>
            <a:ext cx="1168400" cy="2684463"/>
          </a:xfrm>
          <a:prstGeom prst="line">
            <a:avLst/>
          </a:prstGeom>
          <a:noFill/>
          <a:ln w="38100" cap="flat">
            <a:solidFill>
              <a:srgbClr val="0074B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8"/>
          <p:cNvSpPr>
            <a:spLocks noChangeShapeType="1"/>
          </p:cNvSpPr>
          <p:nvPr/>
        </p:nvSpPr>
        <p:spPr bwMode="auto">
          <a:xfrm flipV="1">
            <a:off x="1027669" y="2420938"/>
            <a:ext cx="604838" cy="2732088"/>
          </a:xfrm>
          <a:prstGeom prst="line">
            <a:avLst/>
          </a:prstGeom>
          <a:noFill/>
          <a:ln w="38100" cap="flat">
            <a:solidFill>
              <a:srgbClr val="00507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 flipV="1">
            <a:off x="1049894" y="2413000"/>
            <a:ext cx="1816100" cy="2711450"/>
          </a:xfrm>
          <a:prstGeom prst="line">
            <a:avLst/>
          </a:prstGeom>
          <a:noFill/>
          <a:ln w="38100" cap="flat">
            <a:solidFill>
              <a:srgbClr val="0089E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10"/>
          <p:cNvSpPr>
            <a:spLocks noChangeShapeType="1"/>
          </p:cNvSpPr>
          <p:nvPr/>
        </p:nvSpPr>
        <p:spPr bwMode="auto">
          <a:xfrm flipV="1">
            <a:off x="2053194" y="2413000"/>
            <a:ext cx="1403350" cy="1590675"/>
          </a:xfrm>
          <a:prstGeom prst="line">
            <a:avLst/>
          </a:prstGeom>
          <a:noFill/>
          <a:ln w="38100" cap="flat">
            <a:solidFill>
              <a:srgbClr val="60BFF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11"/>
          <p:cNvSpPr>
            <a:spLocks noChangeShapeType="1"/>
          </p:cNvSpPr>
          <p:nvPr/>
        </p:nvSpPr>
        <p:spPr bwMode="auto">
          <a:xfrm flipH="1">
            <a:off x="1045132" y="3981450"/>
            <a:ext cx="1027113" cy="1163638"/>
          </a:xfrm>
          <a:prstGeom prst="line">
            <a:avLst/>
          </a:prstGeom>
          <a:noFill/>
          <a:ln w="38100" cap="flat">
            <a:solidFill>
              <a:srgbClr val="60BFF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 flipH="1">
            <a:off x="1022907" y="2420938"/>
            <a:ext cx="3048000" cy="2749550"/>
          </a:xfrm>
          <a:prstGeom prst="line">
            <a:avLst/>
          </a:prstGeom>
          <a:noFill/>
          <a:ln w="38100" cap="flat">
            <a:solidFill>
              <a:srgbClr val="60BFF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13"/>
          <p:cNvSpPr>
            <a:spLocks noChangeShapeType="1"/>
          </p:cNvSpPr>
          <p:nvPr/>
        </p:nvSpPr>
        <p:spPr bwMode="auto">
          <a:xfrm flipH="1">
            <a:off x="1068944" y="2895600"/>
            <a:ext cx="2960688" cy="2252663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14"/>
          <p:cNvSpPr>
            <a:spLocks noChangeShapeType="1"/>
          </p:cNvSpPr>
          <p:nvPr/>
        </p:nvSpPr>
        <p:spPr bwMode="auto">
          <a:xfrm flipH="1">
            <a:off x="1041957" y="3436938"/>
            <a:ext cx="3028950" cy="1733550"/>
          </a:xfrm>
          <a:prstGeom prst="line">
            <a:avLst/>
          </a:prstGeom>
          <a:noFill/>
          <a:ln w="38100" cap="flat">
            <a:solidFill>
              <a:srgbClr val="E9556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15"/>
          <p:cNvSpPr>
            <a:spLocks noChangeShapeType="1"/>
          </p:cNvSpPr>
          <p:nvPr/>
        </p:nvSpPr>
        <p:spPr bwMode="auto">
          <a:xfrm flipH="1">
            <a:off x="1041957" y="4049713"/>
            <a:ext cx="3028950" cy="1120775"/>
          </a:xfrm>
          <a:prstGeom prst="line">
            <a:avLst/>
          </a:prstGeom>
          <a:noFill/>
          <a:ln w="38100" cap="flat">
            <a:solidFill>
              <a:srgbClr val="F48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16"/>
          <p:cNvSpPr>
            <a:spLocks noChangeShapeType="1"/>
          </p:cNvSpPr>
          <p:nvPr/>
        </p:nvSpPr>
        <p:spPr bwMode="auto">
          <a:xfrm flipH="1">
            <a:off x="1041957" y="4394200"/>
            <a:ext cx="3028950" cy="776288"/>
          </a:xfrm>
          <a:prstGeom prst="line">
            <a:avLst/>
          </a:prstGeom>
          <a:noFill/>
          <a:ln w="38100" cap="flat">
            <a:solidFill>
              <a:srgbClr val="F2AE6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17"/>
          <p:cNvSpPr>
            <a:spLocks noChangeShapeType="1"/>
          </p:cNvSpPr>
          <p:nvPr/>
        </p:nvSpPr>
        <p:spPr bwMode="auto">
          <a:xfrm flipH="1">
            <a:off x="1041957" y="4935538"/>
            <a:ext cx="3028950" cy="234950"/>
          </a:xfrm>
          <a:prstGeom prst="line">
            <a:avLst/>
          </a:prstGeom>
          <a:noFill/>
          <a:ln w="38100" cap="flat">
            <a:solidFill>
              <a:srgbClr val="FDC8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18"/>
          <p:cNvSpPr>
            <a:spLocks noChangeShapeType="1"/>
          </p:cNvSpPr>
          <p:nvPr/>
        </p:nvSpPr>
        <p:spPr bwMode="auto">
          <a:xfrm flipH="1">
            <a:off x="1041957" y="3797300"/>
            <a:ext cx="3028950" cy="1373188"/>
          </a:xfrm>
          <a:prstGeom prst="line">
            <a:avLst/>
          </a:prstGeom>
          <a:noFill/>
          <a:ln w="38100" cap="flat">
            <a:solidFill>
              <a:srgbClr val="EF6C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19"/>
          <p:cNvSpPr>
            <a:spLocks noChangeShapeType="1"/>
          </p:cNvSpPr>
          <p:nvPr/>
        </p:nvSpPr>
        <p:spPr bwMode="auto">
          <a:xfrm flipH="1">
            <a:off x="1041957" y="4203700"/>
            <a:ext cx="3028950" cy="966788"/>
          </a:xfrm>
          <a:prstGeom prst="line">
            <a:avLst/>
          </a:prstGeom>
          <a:noFill/>
          <a:ln w="38100" cap="flat">
            <a:solidFill>
              <a:srgbClr val="F99F6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Rectangle 26"/>
          <p:cNvSpPr>
            <a:spLocks noChangeArrowheads="1"/>
          </p:cNvSpPr>
          <p:nvPr/>
        </p:nvSpPr>
        <p:spPr bwMode="auto">
          <a:xfrm>
            <a:off x="2142094" y="5268913"/>
            <a:ext cx="7357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Mass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27"/>
          <p:cNvSpPr>
            <a:spLocks noChangeArrowheads="1"/>
          </p:cNvSpPr>
          <p:nvPr/>
        </p:nvSpPr>
        <p:spPr bwMode="auto">
          <a:xfrm>
            <a:off x="918132" y="2201863"/>
            <a:ext cx="34925" cy="30210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28"/>
          <p:cNvSpPr>
            <a:spLocks/>
          </p:cNvSpPr>
          <p:nvPr/>
        </p:nvSpPr>
        <p:spPr bwMode="auto">
          <a:xfrm>
            <a:off x="830819" y="2163763"/>
            <a:ext cx="119063" cy="158750"/>
          </a:xfrm>
          <a:custGeom>
            <a:avLst/>
            <a:gdLst/>
            <a:ahLst/>
            <a:cxnLst>
              <a:cxn ang="0">
                <a:pos x="75" y="0"/>
              </a:cxn>
              <a:cxn ang="0">
                <a:pos x="57" y="0"/>
              </a:cxn>
              <a:cxn ang="0">
                <a:pos x="0" y="88"/>
              </a:cxn>
              <a:cxn ang="0">
                <a:pos x="19" y="100"/>
              </a:cxn>
              <a:cxn ang="0">
                <a:pos x="75" y="12"/>
              </a:cxn>
              <a:cxn ang="0">
                <a:pos x="57" y="12"/>
              </a:cxn>
              <a:cxn ang="0">
                <a:pos x="75" y="0"/>
              </a:cxn>
            </a:cxnLst>
            <a:rect l="0" t="0" r="r" b="b"/>
            <a:pathLst>
              <a:path w="75" h="100">
                <a:moveTo>
                  <a:pt x="75" y="0"/>
                </a:moveTo>
                <a:lnTo>
                  <a:pt x="57" y="0"/>
                </a:lnTo>
                <a:lnTo>
                  <a:pt x="0" y="88"/>
                </a:lnTo>
                <a:lnTo>
                  <a:pt x="19" y="100"/>
                </a:lnTo>
                <a:lnTo>
                  <a:pt x="75" y="12"/>
                </a:lnTo>
                <a:lnTo>
                  <a:pt x="57" y="12"/>
                </a:lnTo>
                <a:lnTo>
                  <a:pt x="75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30"/>
          <p:cNvSpPr>
            <a:spLocks/>
          </p:cNvSpPr>
          <p:nvPr/>
        </p:nvSpPr>
        <p:spPr bwMode="auto">
          <a:xfrm>
            <a:off x="921307" y="2163763"/>
            <a:ext cx="119063" cy="158750"/>
          </a:xfrm>
          <a:custGeom>
            <a:avLst/>
            <a:gdLst/>
            <a:ahLst/>
            <a:cxnLst>
              <a:cxn ang="0">
                <a:pos x="66" y="94"/>
              </a:cxn>
              <a:cxn ang="0">
                <a:pos x="75" y="88"/>
              </a:cxn>
              <a:cxn ang="0">
                <a:pos x="18" y="0"/>
              </a:cxn>
              <a:cxn ang="0">
                <a:pos x="0" y="12"/>
              </a:cxn>
              <a:cxn ang="0">
                <a:pos x="56" y="100"/>
              </a:cxn>
              <a:cxn ang="0">
                <a:pos x="66" y="94"/>
              </a:cxn>
            </a:cxnLst>
            <a:rect l="0" t="0" r="r" b="b"/>
            <a:pathLst>
              <a:path w="75" h="100">
                <a:moveTo>
                  <a:pt x="66" y="94"/>
                </a:moveTo>
                <a:lnTo>
                  <a:pt x="75" y="88"/>
                </a:lnTo>
                <a:lnTo>
                  <a:pt x="18" y="0"/>
                </a:lnTo>
                <a:lnTo>
                  <a:pt x="0" y="12"/>
                </a:lnTo>
                <a:lnTo>
                  <a:pt x="56" y="100"/>
                </a:lnTo>
                <a:lnTo>
                  <a:pt x="66" y="9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31"/>
          <p:cNvSpPr>
            <a:spLocks noChangeArrowheads="1"/>
          </p:cNvSpPr>
          <p:nvPr/>
        </p:nvSpPr>
        <p:spPr bwMode="auto">
          <a:xfrm>
            <a:off x="935594" y="5200650"/>
            <a:ext cx="3336925" cy="34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Freeform 32"/>
          <p:cNvSpPr>
            <a:spLocks/>
          </p:cNvSpPr>
          <p:nvPr/>
        </p:nvSpPr>
        <p:spPr bwMode="auto">
          <a:xfrm>
            <a:off x="4150282" y="5113338"/>
            <a:ext cx="158750" cy="119063"/>
          </a:xfrm>
          <a:custGeom>
            <a:avLst/>
            <a:gdLst/>
            <a:ahLst/>
            <a:cxnLst>
              <a:cxn ang="0">
                <a:pos x="100" y="75"/>
              </a:cxn>
              <a:cxn ang="0">
                <a:pos x="100" y="57"/>
              </a:cxn>
              <a:cxn ang="0">
                <a:pos x="12" y="0"/>
              </a:cxn>
              <a:cxn ang="0">
                <a:pos x="0" y="19"/>
              </a:cxn>
              <a:cxn ang="0">
                <a:pos x="87" y="75"/>
              </a:cxn>
              <a:cxn ang="0">
                <a:pos x="87" y="57"/>
              </a:cxn>
              <a:cxn ang="0">
                <a:pos x="100" y="75"/>
              </a:cxn>
            </a:cxnLst>
            <a:rect l="0" t="0" r="r" b="b"/>
            <a:pathLst>
              <a:path w="100" h="75">
                <a:moveTo>
                  <a:pt x="100" y="75"/>
                </a:moveTo>
                <a:lnTo>
                  <a:pt x="100" y="57"/>
                </a:lnTo>
                <a:lnTo>
                  <a:pt x="12" y="0"/>
                </a:lnTo>
                <a:lnTo>
                  <a:pt x="0" y="19"/>
                </a:lnTo>
                <a:lnTo>
                  <a:pt x="87" y="75"/>
                </a:lnTo>
                <a:lnTo>
                  <a:pt x="87" y="57"/>
                </a:lnTo>
                <a:lnTo>
                  <a:pt x="100" y="7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33"/>
          <p:cNvSpPr>
            <a:spLocks/>
          </p:cNvSpPr>
          <p:nvPr/>
        </p:nvSpPr>
        <p:spPr bwMode="auto">
          <a:xfrm>
            <a:off x="4309032" y="5203825"/>
            <a:ext cx="22225" cy="28575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14" y="9"/>
              </a:cxn>
              <a:cxn ang="0">
                <a:pos x="0" y="0"/>
              </a:cxn>
              <a:cxn ang="0">
                <a:pos x="0" y="18"/>
              </a:cxn>
            </a:cxnLst>
            <a:rect l="0" t="0" r="r" b="b"/>
            <a:pathLst>
              <a:path w="14" h="18">
                <a:moveTo>
                  <a:pt x="0" y="18"/>
                </a:moveTo>
                <a:lnTo>
                  <a:pt x="14" y="9"/>
                </a:lnTo>
                <a:lnTo>
                  <a:pt x="0" y="0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Freeform 34"/>
          <p:cNvSpPr>
            <a:spLocks/>
          </p:cNvSpPr>
          <p:nvPr/>
        </p:nvSpPr>
        <p:spPr bwMode="auto">
          <a:xfrm>
            <a:off x="4150282" y="5203825"/>
            <a:ext cx="158750" cy="119063"/>
          </a:xfrm>
          <a:custGeom>
            <a:avLst/>
            <a:gdLst/>
            <a:ahLst/>
            <a:cxnLst>
              <a:cxn ang="0">
                <a:pos x="6" y="66"/>
              </a:cxn>
              <a:cxn ang="0">
                <a:pos x="12" y="75"/>
              </a:cxn>
              <a:cxn ang="0">
                <a:pos x="100" y="18"/>
              </a:cxn>
              <a:cxn ang="0">
                <a:pos x="87" y="0"/>
              </a:cxn>
              <a:cxn ang="0">
                <a:pos x="0" y="56"/>
              </a:cxn>
              <a:cxn ang="0">
                <a:pos x="6" y="66"/>
              </a:cxn>
            </a:cxnLst>
            <a:rect l="0" t="0" r="r" b="b"/>
            <a:pathLst>
              <a:path w="100" h="75">
                <a:moveTo>
                  <a:pt x="6" y="66"/>
                </a:moveTo>
                <a:lnTo>
                  <a:pt x="12" y="75"/>
                </a:lnTo>
                <a:lnTo>
                  <a:pt x="100" y="18"/>
                </a:lnTo>
                <a:lnTo>
                  <a:pt x="87" y="0"/>
                </a:lnTo>
                <a:lnTo>
                  <a:pt x="0" y="56"/>
                </a:lnTo>
                <a:lnTo>
                  <a:pt x="6" y="6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Rectangle 35"/>
          <p:cNvSpPr>
            <a:spLocks noChangeArrowheads="1"/>
          </p:cNvSpPr>
          <p:nvPr/>
        </p:nvSpPr>
        <p:spPr bwMode="auto">
          <a:xfrm>
            <a:off x="922894" y="1174750"/>
            <a:ext cx="3028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Maximum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eFOV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 (deg)</a:t>
            </a:r>
          </a:p>
        </p:txBody>
      </p:sp>
      <p:sp>
        <p:nvSpPr>
          <p:cNvPr id="73" name="Rectangle 36"/>
          <p:cNvSpPr>
            <a:spLocks noChangeArrowheads="1"/>
          </p:cNvSpPr>
          <p:nvPr/>
        </p:nvSpPr>
        <p:spPr bwMode="auto">
          <a:xfrm>
            <a:off x="889557" y="5268913"/>
            <a:ext cx="171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74" name="Rectangle 37"/>
          <p:cNvSpPr>
            <a:spLocks noChangeArrowheads="1"/>
          </p:cNvSpPr>
          <p:nvPr/>
        </p:nvSpPr>
        <p:spPr bwMode="auto">
          <a:xfrm>
            <a:off x="3488294" y="5268913"/>
            <a:ext cx="6860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1000</a:t>
            </a:r>
          </a:p>
        </p:txBody>
      </p:sp>
      <p:sp>
        <p:nvSpPr>
          <p:cNvPr id="75" name="Rectangle 38"/>
          <p:cNvSpPr>
            <a:spLocks noChangeArrowheads="1"/>
          </p:cNvSpPr>
          <p:nvPr/>
        </p:nvSpPr>
        <p:spPr bwMode="auto">
          <a:xfrm>
            <a:off x="697469" y="5075238"/>
            <a:ext cx="171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76" name="Rectangle 39"/>
          <p:cNvSpPr>
            <a:spLocks noChangeArrowheads="1"/>
          </p:cNvSpPr>
          <p:nvPr/>
        </p:nvSpPr>
        <p:spPr bwMode="auto">
          <a:xfrm>
            <a:off x="138669" y="2284413"/>
            <a:ext cx="6860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1000</a:t>
            </a:r>
          </a:p>
        </p:txBody>
      </p:sp>
      <p:sp>
        <p:nvSpPr>
          <p:cNvPr id="77" name="Rectangle 71"/>
          <p:cNvSpPr>
            <a:spLocks noChangeArrowheads="1"/>
          </p:cNvSpPr>
          <p:nvPr/>
        </p:nvSpPr>
        <p:spPr bwMode="auto">
          <a:xfrm>
            <a:off x="4199494" y="5267325"/>
            <a:ext cx="428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mg</a:t>
            </a:r>
          </a:p>
        </p:txBody>
      </p:sp>
      <p:sp>
        <p:nvSpPr>
          <p:cNvPr id="78" name="Rectangle 72"/>
          <p:cNvSpPr>
            <a:spLocks noChangeArrowheads="1"/>
          </p:cNvSpPr>
          <p:nvPr/>
        </p:nvSpPr>
        <p:spPr bwMode="auto">
          <a:xfrm>
            <a:off x="265669" y="2557463"/>
            <a:ext cx="5129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mm</a:t>
            </a:r>
          </a:p>
        </p:txBody>
      </p:sp>
      <p:sp>
        <p:nvSpPr>
          <p:cNvPr id="79" name="Rectangle 73"/>
          <p:cNvSpPr>
            <a:spLocks noChangeArrowheads="1"/>
          </p:cNvSpPr>
          <p:nvPr/>
        </p:nvSpPr>
        <p:spPr bwMode="auto">
          <a:xfrm>
            <a:off x="729219" y="2633663"/>
            <a:ext cx="93663" cy="9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rgbClr val="24211D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0" name="Picture 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244" y="1639888"/>
            <a:ext cx="2911475" cy="9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Rectangle 75"/>
          <p:cNvSpPr>
            <a:spLocks noChangeArrowheads="1"/>
          </p:cNvSpPr>
          <p:nvPr/>
        </p:nvSpPr>
        <p:spPr bwMode="auto">
          <a:xfrm>
            <a:off x="653019" y="1482725"/>
            <a:ext cx="171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82" name="Rectangle 76"/>
          <p:cNvSpPr>
            <a:spLocks noChangeArrowheads="1"/>
          </p:cNvSpPr>
          <p:nvPr/>
        </p:nvSpPr>
        <p:spPr bwMode="auto">
          <a:xfrm>
            <a:off x="3843894" y="1476375"/>
            <a:ext cx="5145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cs typeface="Arial" pitchFamily="34" charset="0"/>
              </a:rPr>
              <a:t>145</a:t>
            </a:r>
          </a:p>
        </p:txBody>
      </p:sp>
      <p:graphicFrame>
        <p:nvGraphicFramePr>
          <p:cNvPr id="85" name="Object 7"/>
          <p:cNvGraphicFramePr>
            <a:graphicFrameLocks noChangeAspect="1"/>
          </p:cNvGraphicFramePr>
          <p:nvPr/>
        </p:nvGraphicFramePr>
        <p:xfrm>
          <a:off x="5132219" y="1740662"/>
          <a:ext cx="415900" cy="345877"/>
        </p:xfrm>
        <a:graphic>
          <a:graphicData uri="http://schemas.openxmlformats.org/presentationml/2006/ole">
            <p:oleObj spid="_x0000_s621570" name="Equation" r:id="rId4" imgW="241200" imgH="228600" progId="Equation.3">
              <p:embed/>
            </p:oleObj>
          </a:graphicData>
        </a:graphic>
      </p:graphicFrame>
      <p:grpSp>
        <p:nvGrpSpPr>
          <p:cNvPr id="2" name="Group 41"/>
          <p:cNvGrpSpPr/>
          <p:nvPr/>
        </p:nvGrpSpPr>
        <p:grpSpPr>
          <a:xfrm>
            <a:off x="5606533" y="1732384"/>
            <a:ext cx="2245709" cy="329025"/>
            <a:chOff x="5533968" y="2167075"/>
            <a:chExt cx="3144903" cy="528555"/>
          </a:xfrm>
        </p:grpSpPr>
        <p:cxnSp>
          <p:nvCxnSpPr>
            <p:cNvPr id="87" name="Straight Connector 86"/>
            <p:cNvCxnSpPr>
              <a:stCxn id="88" idx="1"/>
            </p:cNvCxnSpPr>
            <p:nvPr/>
          </p:nvCxnSpPr>
          <p:spPr>
            <a:xfrm rot="10800000" flipH="1">
              <a:off x="5533968" y="2426067"/>
              <a:ext cx="3144903" cy="52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5533969" y="2167075"/>
              <a:ext cx="3134332" cy="528555"/>
            </a:xfrm>
            <a:prstGeom prst="rect">
              <a:avLst/>
            </a:prstGeom>
            <a:solidFill>
              <a:schemeClr val="accent1">
                <a:alpha val="4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9" name="Object 8"/>
          <p:cNvGraphicFramePr>
            <a:graphicFrameLocks noChangeAspect="1"/>
          </p:cNvGraphicFramePr>
          <p:nvPr/>
        </p:nvGraphicFramePr>
        <p:xfrm>
          <a:off x="7900895" y="1735520"/>
          <a:ext cx="269799" cy="327100"/>
        </p:xfrm>
        <a:graphic>
          <a:graphicData uri="http://schemas.openxmlformats.org/presentationml/2006/ole">
            <p:oleObj spid="_x0000_s621571" name="Equation" r:id="rId5" imgW="190440" imgH="215640" progId="Equation.3">
              <p:embed/>
            </p:oleObj>
          </a:graphicData>
        </a:graphic>
      </p:graphicFrame>
      <p:cxnSp>
        <p:nvCxnSpPr>
          <p:cNvPr id="90" name="Straight Arrow Connector 89"/>
          <p:cNvCxnSpPr/>
          <p:nvPr/>
        </p:nvCxnSpPr>
        <p:spPr>
          <a:xfrm rot="16200000" flipV="1">
            <a:off x="4666159" y="2350117"/>
            <a:ext cx="1849946" cy="1544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8"/>
          <p:cNvGrpSpPr>
            <a:grpSpLocks noChangeAspect="1"/>
          </p:cNvGrpSpPr>
          <p:nvPr/>
        </p:nvGrpSpPr>
        <p:grpSpPr bwMode="auto">
          <a:xfrm>
            <a:off x="5632813" y="1737510"/>
            <a:ext cx="2301956" cy="1550565"/>
            <a:chOff x="1162" y="1259"/>
            <a:chExt cx="3463" cy="1815"/>
          </a:xfrm>
        </p:grpSpPr>
        <p:sp>
          <p:nvSpPr>
            <p:cNvPr id="92" name="Freeform 9"/>
            <p:cNvSpPr>
              <a:spLocks/>
            </p:cNvSpPr>
            <p:nvPr/>
          </p:nvSpPr>
          <p:spPr bwMode="auto">
            <a:xfrm>
              <a:off x="1162" y="1259"/>
              <a:ext cx="2572" cy="1815"/>
            </a:xfrm>
            <a:custGeom>
              <a:avLst/>
              <a:gdLst/>
              <a:ahLst/>
              <a:cxnLst>
                <a:cxn ang="0">
                  <a:pos x="184" y="6922"/>
                </a:cxn>
                <a:cxn ang="0">
                  <a:pos x="441" y="5929"/>
                </a:cxn>
                <a:cxn ang="0">
                  <a:pos x="698" y="5141"/>
                </a:cxn>
                <a:cxn ang="0">
                  <a:pos x="954" y="4469"/>
                </a:cxn>
                <a:cxn ang="0">
                  <a:pos x="1248" y="3826"/>
                </a:cxn>
                <a:cxn ang="0">
                  <a:pos x="1505" y="3272"/>
                </a:cxn>
                <a:cxn ang="0">
                  <a:pos x="1762" y="2717"/>
                </a:cxn>
                <a:cxn ang="0">
                  <a:pos x="2018" y="2191"/>
                </a:cxn>
                <a:cxn ang="0">
                  <a:pos x="2312" y="1694"/>
                </a:cxn>
                <a:cxn ang="0">
                  <a:pos x="2569" y="1198"/>
                </a:cxn>
                <a:cxn ang="0">
                  <a:pos x="2826" y="731"/>
                </a:cxn>
                <a:cxn ang="0">
                  <a:pos x="3083" y="292"/>
                </a:cxn>
                <a:cxn ang="0">
                  <a:pos x="3376" y="643"/>
                </a:cxn>
                <a:cxn ang="0">
                  <a:pos x="3633" y="1198"/>
                </a:cxn>
                <a:cxn ang="0">
                  <a:pos x="3890" y="1432"/>
                </a:cxn>
                <a:cxn ang="0">
                  <a:pos x="4147" y="1519"/>
                </a:cxn>
                <a:cxn ang="0">
                  <a:pos x="4403" y="1578"/>
                </a:cxn>
                <a:cxn ang="0">
                  <a:pos x="4697" y="1607"/>
                </a:cxn>
                <a:cxn ang="0">
                  <a:pos x="4954" y="1607"/>
                </a:cxn>
                <a:cxn ang="0">
                  <a:pos x="5211" y="1607"/>
                </a:cxn>
                <a:cxn ang="0">
                  <a:pos x="5468" y="1578"/>
                </a:cxn>
                <a:cxn ang="0">
                  <a:pos x="5761" y="1548"/>
                </a:cxn>
                <a:cxn ang="0">
                  <a:pos x="6018" y="1519"/>
                </a:cxn>
                <a:cxn ang="0">
                  <a:pos x="6275" y="1519"/>
                </a:cxn>
                <a:cxn ang="0">
                  <a:pos x="6532" y="1490"/>
                </a:cxn>
                <a:cxn ang="0">
                  <a:pos x="6825" y="1461"/>
                </a:cxn>
                <a:cxn ang="0">
                  <a:pos x="7082" y="1432"/>
                </a:cxn>
                <a:cxn ang="0">
                  <a:pos x="7339" y="1402"/>
                </a:cxn>
                <a:cxn ang="0">
                  <a:pos x="7596" y="1402"/>
                </a:cxn>
                <a:cxn ang="0">
                  <a:pos x="7889" y="1432"/>
                </a:cxn>
                <a:cxn ang="0">
                  <a:pos x="8146" y="1432"/>
                </a:cxn>
                <a:cxn ang="0">
                  <a:pos x="8403" y="1461"/>
                </a:cxn>
                <a:cxn ang="0">
                  <a:pos x="8660" y="1490"/>
                </a:cxn>
                <a:cxn ang="0">
                  <a:pos x="8917" y="1519"/>
                </a:cxn>
                <a:cxn ang="0">
                  <a:pos x="9210" y="1548"/>
                </a:cxn>
                <a:cxn ang="0">
                  <a:pos x="9467" y="1578"/>
                </a:cxn>
                <a:cxn ang="0">
                  <a:pos x="9724" y="1578"/>
                </a:cxn>
                <a:cxn ang="0">
                  <a:pos x="9981" y="1607"/>
                </a:cxn>
                <a:cxn ang="0">
                  <a:pos x="10274" y="1607"/>
                </a:cxn>
                <a:cxn ang="0">
                  <a:pos x="10531" y="1607"/>
                </a:cxn>
                <a:cxn ang="0">
                  <a:pos x="10788" y="1578"/>
                </a:cxn>
                <a:cxn ang="0">
                  <a:pos x="11045" y="1490"/>
                </a:cxn>
              </a:cxnLst>
              <a:rect l="0" t="0" r="r" b="b"/>
              <a:pathLst>
                <a:path w="11228" h="7915">
                  <a:moveTo>
                    <a:pt x="0" y="7915"/>
                  </a:moveTo>
                  <a:lnTo>
                    <a:pt x="74" y="7360"/>
                  </a:lnTo>
                  <a:lnTo>
                    <a:pt x="184" y="6922"/>
                  </a:lnTo>
                  <a:lnTo>
                    <a:pt x="257" y="6572"/>
                  </a:lnTo>
                  <a:lnTo>
                    <a:pt x="367" y="6251"/>
                  </a:lnTo>
                  <a:lnTo>
                    <a:pt x="441" y="5929"/>
                  </a:lnTo>
                  <a:lnTo>
                    <a:pt x="514" y="5666"/>
                  </a:lnTo>
                  <a:lnTo>
                    <a:pt x="624" y="5404"/>
                  </a:lnTo>
                  <a:lnTo>
                    <a:pt x="698" y="5141"/>
                  </a:lnTo>
                  <a:lnTo>
                    <a:pt x="808" y="4907"/>
                  </a:lnTo>
                  <a:lnTo>
                    <a:pt x="881" y="4673"/>
                  </a:lnTo>
                  <a:lnTo>
                    <a:pt x="954" y="4469"/>
                  </a:lnTo>
                  <a:lnTo>
                    <a:pt x="1064" y="4235"/>
                  </a:lnTo>
                  <a:lnTo>
                    <a:pt x="1138" y="4031"/>
                  </a:lnTo>
                  <a:lnTo>
                    <a:pt x="1248" y="3826"/>
                  </a:lnTo>
                  <a:lnTo>
                    <a:pt x="1321" y="3651"/>
                  </a:lnTo>
                  <a:lnTo>
                    <a:pt x="1395" y="3447"/>
                  </a:lnTo>
                  <a:lnTo>
                    <a:pt x="1505" y="3272"/>
                  </a:lnTo>
                  <a:lnTo>
                    <a:pt x="1578" y="3067"/>
                  </a:lnTo>
                  <a:lnTo>
                    <a:pt x="1688" y="2892"/>
                  </a:lnTo>
                  <a:lnTo>
                    <a:pt x="1762" y="2717"/>
                  </a:lnTo>
                  <a:lnTo>
                    <a:pt x="1872" y="2541"/>
                  </a:lnTo>
                  <a:lnTo>
                    <a:pt x="1945" y="2366"/>
                  </a:lnTo>
                  <a:lnTo>
                    <a:pt x="2018" y="2191"/>
                  </a:lnTo>
                  <a:lnTo>
                    <a:pt x="2129" y="2016"/>
                  </a:lnTo>
                  <a:lnTo>
                    <a:pt x="2202" y="1840"/>
                  </a:lnTo>
                  <a:lnTo>
                    <a:pt x="2312" y="1694"/>
                  </a:lnTo>
                  <a:lnTo>
                    <a:pt x="2385" y="1519"/>
                  </a:lnTo>
                  <a:lnTo>
                    <a:pt x="2459" y="1373"/>
                  </a:lnTo>
                  <a:lnTo>
                    <a:pt x="2569" y="1198"/>
                  </a:lnTo>
                  <a:lnTo>
                    <a:pt x="2642" y="1052"/>
                  </a:lnTo>
                  <a:lnTo>
                    <a:pt x="2752" y="906"/>
                  </a:lnTo>
                  <a:lnTo>
                    <a:pt x="2826" y="731"/>
                  </a:lnTo>
                  <a:lnTo>
                    <a:pt x="2899" y="585"/>
                  </a:lnTo>
                  <a:lnTo>
                    <a:pt x="3009" y="439"/>
                  </a:lnTo>
                  <a:lnTo>
                    <a:pt x="3083" y="292"/>
                  </a:lnTo>
                  <a:lnTo>
                    <a:pt x="3193" y="146"/>
                  </a:lnTo>
                  <a:lnTo>
                    <a:pt x="3266" y="0"/>
                  </a:lnTo>
                  <a:lnTo>
                    <a:pt x="3376" y="643"/>
                  </a:lnTo>
                  <a:lnTo>
                    <a:pt x="3449" y="906"/>
                  </a:lnTo>
                  <a:lnTo>
                    <a:pt x="3523" y="1081"/>
                  </a:lnTo>
                  <a:lnTo>
                    <a:pt x="3633" y="1198"/>
                  </a:lnTo>
                  <a:lnTo>
                    <a:pt x="3706" y="1286"/>
                  </a:lnTo>
                  <a:lnTo>
                    <a:pt x="3816" y="1373"/>
                  </a:lnTo>
                  <a:lnTo>
                    <a:pt x="3890" y="1432"/>
                  </a:lnTo>
                  <a:lnTo>
                    <a:pt x="3963" y="1461"/>
                  </a:lnTo>
                  <a:lnTo>
                    <a:pt x="4073" y="1490"/>
                  </a:lnTo>
                  <a:lnTo>
                    <a:pt x="4147" y="1519"/>
                  </a:lnTo>
                  <a:lnTo>
                    <a:pt x="4257" y="1548"/>
                  </a:lnTo>
                  <a:lnTo>
                    <a:pt x="4330" y="1578"/>
                  </a:lnTo>
                  <a:lnTo>
                    <a:pt x="4403" y="1578"/>
                  </a:lnTo>
                  <a:lnTo>
                    <a:pt x="4514" y="1578"/>
                  </a:lnTo>
                  <a:lnTo>
                    <a:pt x="4587" y="1607"/>
                  </a:lnTo>
                  <a:lnTo>
                    <a:pt x="4697" y="1607"/>
                  </a:lnTo>
                  <a:lnTo>
                    <a:pt x="4770" y="1607"/>
                  </a:lnTo>
                  <a:lnTo>
                    <a:pt x="4880" y="1607"/>
                  </a:lnTo>
                  <a:lnTo>
                    <a:pt x="4954" y="1607"/>
                  </a:lnTo>
                  <a:lnTo>
                    <a:pt x="5027" y="1607"/>
                  </a:lnTo>
                  <a:lnTo>
                    <a:pt x="5137" y="1607"/>
                  </a:lnTo>
                  <a:lnTo>
                    <a:pt x="5211" y="1607"/>
                  </a:lnTo>
                  <a:lnTo>
                    <a:pt x="5321" y="1578"/>
                  </a:lnTo>
                  <a:lnTo>
                    <a:pt x="5394" y="1578"/>
                  </a:lnTo>
                  <a:lnTo>
                    <a:pt x="5468" y="1578"/>
                  </a:lnTo>
                  <a:lnTo>
                    <a:pt x="5578" y="1578"/>
                  </a:lnTo>
                  <a:lnTo>
                    <a:pt x="5651" y="1578"/>
                  </a:lnTo>
                  <a:lnTo>
                    <a:pt x="5761" y="1548"/>
                  </a:lnTo>
                  <a:lnTo>
                    <a:pt x="5834" y="1548"/>
                  </a:lnTo>
                  <a:lnTo>
                    <a:pt x="5908" y="1548"/>
                  </a:lnTo>
                  <a:lnTo>
                    <a:pt x="6018" y="1519"/>
                  </a:lnTo>
                  <a:lnTo>
                    <a:pt x="6091" y="1519"/>
                  </a:lnTo>
                  <a:lnTo>
                    <a:pt x="6201" y="1519"/>
                  </a:lnTo>
                  <a:lnTo>
                    <a:pt x="6275" y="1519"/>
                  </a:lnTo>
                  <a:lnTo>
                    <a:pt x="6385" y="1490"/>
                  </a:lnTo>
                  <a:lnTo>
                    <a:pt x="6458" y="1490"/>
                  </a:lnTo>
                  <a:lnTo>
                    <a:pt x="6532" y="1490"/>
                  </a:lnTo>
                  <a:lnTo>
                    <a:pt x="6642" y="1461"/>
                  </a:lnTo>
                  <a:lnTo>
                    <a:pt x="6715" y="1461"/>
                  </a:lnTo>
                  <a:lnTo>
                    <a:pt x="6825" y="1461"/>
                  </a:lnTo>
                  <a:lnTo>
                    <a:pt x="6899" y="1461"/>
                  </a:lnTo>
                  <a:lnTo>
                    <a:pt x="6972" y="1432"/>
                  </a:lnTo>
                  <a:lnTo>
                    <a:pt x="7082" y="1432"/>
                  </a:lnTo>
                  <a:lnTo>
                    <a:pt x="7155" y="1432"/>
                  </a:lnTo>
                  <a:lnTo>
                    <a:pt x="7265" y="1432"/>
                  </a:lnTo>
                  <a:lnTo>
                    <a:pt x="7339" y="1402"/>
                  </a:lnTo>
                  <a:lnTo>
                    <a:pt x="7412" y="1402"/>
                  </a:lnTo>
                  <a:lnTo>
                    <a:pt x="7522" y="1402"/>
                  </a:lnTo>
                  <a:lnTo>
                    <a:pt x="7596" y="1402"/>
                  </a:lnTo>
                  <a:lnTo>
                    <a:pt x="7706" y="1402"/>
                  </a:lnTo>
                  <a:lnTo>
                    <a:pt x="7779" y="1402"/>
                  </a:lnTo>
                  <a:lnTo>
                    <a:pt x="7889" y="1432"/>
                  </a:lnTo>
                  <a:lnTo>
                    <a:pt x="7963" y="1432"/>
                  </a:lnTo>
                  <a:lnTo>
                    <a:pt x="8036" y="1432"/>
                  </a:lnTo>
                  <a:lnTo>
                    <a:pt x="8146" y="1432"/>
                  </a:lnTo>
                  <a:lnTo>
                    <a:pt x="8219" y="1461"/>
                  </a:lnTo>
                  <a:lnTo>
                    <a:pt x="8330" y="1461"/>
                  </a:lnTo>
                  <a:lnTo>
                    <a:pt x="8403" y="1461"/>
                  </a:lnTo>
                  <a:lnTo>
                    <a:pt x="8476" y="1461"/>
                  </a:lnTo>
                  <a:lnTo>
                    <a:pt x="8586" y="1490"/>
                  </a:lnTo>
                  <a:lnTo>
                    <a:pt x="8660" y="1490"/>
                  </a:lnTo>
                  <a:lnTo>
                    <a:pt x="8770" y="1490"/>
                  </a:lnTo>
                  <a:lnTo>
                    <a:pt x="8843" y="1519"/>
                  </a:lnTo>
                  <a:lnTo>
                    <a:pt x="8917" y="1519"/>
                  </a:lnTo>
                  <a:lnTo>
                    <a:pt x="9027" y="1519"/>
                  </a:lnTo>
                  <a:lnTo>
                    <a:pt x="9100" y="1519"/>
                  </a:lnTo>
                  <a:lnTo>
                    <a:pt x="9210" y="1548"/>
                  </a:lnTo>
                  <a:lnTo>
                    <a:pt x="9284" y="1548"/>
                  </a:lnTo>
                  <a:lnTo>
                    <a:pt x="9357" y="1548"/>
                  </a:lnTo>
                  <a:lnTo>
                    <a:pt x="9467" y="1578"/>
                  </a:lnTo>
                  <a:lnTo>
                    <a:pt x="9540" y="1578"/>
                  </a:lnTo>
                  <a:lnTo>
                    <a:pt x="9650" y="1578"/>
                  </a:lnTo>
                  <a:lnTo>
                    <a:pt x="9724" y="1578"/>
                  </a:lnTo>
                  <a:lnTo>
                    <a:pt x="9834" y="1578"/>
                  </a:lnTo>
                  <a:lnTo>
                    <a:pt x="9907" y="1607"/>
                  </a:lnTo>
                  <a:lnTo>
                    <a:pt x="9981" y="1607"/>
                  </a:lnTo>
                  <a:lnTo>
                    <a:pt x="10091" y="1607"/>
                  </a:lnTo>
                  <a:lnTo>
                    <a:pt x="10164" y="1607"/>
                  </a:lnTo>
                  <a:lnTo>
                    <a:pt x="10274" y="1607"/>
                  </a:lnTo>
                  <a:lnTo>
                    <a:pt x="10348" y="1607"/>
                  </a:lnTo>
                  <a:lnTo>
                    <a:pt x="10421" y="1607"/>
                  </a:lnTo>
                  <a:lnTo>
                    <a:pt x="10531" y="1607"/>
                  </a:lnTo>
                  <a:lnTo>
                    <a:pt x="10604" y="1578"/>
                  </a:lnTo>
                  <a:lnTo>
                    <a:pt x="10715" y="1578"/>
                  </a:lnTo>
                  <a:lnTo>
                    <a:pt x="10788" y="1578"/>
                  </a:lnTo>
                  <a:lnTo>
                    <a:pt x="10861" y="1548"/>
                  </a:lnTo>
                  <a:lnTo>
                    <a:pt x="10971" y="1519"/>
                  </a:lnTo>
                  <a:lnTo>
                    <a:pt x="11045" y="1490"/>
                  </a:lnTo>
                  <a:lnTo>
                    <a:pt x="11155" y="1461"/>
                  </a:lnTo>
                  <a:lnTo>
                    <a:pt x="11228" y="1432"/>
                  </a:lnTo>
                </a:path>
              </a:pathLst>
            </a:custGeom>
            <a:noFill/>
            <a:ln w="2222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"/>
            <p:cNvSpPr>
              <a:spLocks/>
            </p:cNvSpPr>
            <p:nvPr/>
          </p:nvSpPr>
          <p:spPr bwMode="auto">
            <a:xfrm>
              <a:off x="3734" y="1259"/>
              <a:ext cx="891" cy="1815"/>
            </a:xfrm>
            <a:custGeom>
              <a:avLst/>
              <a:gdLst/>
              <a:ahLst/>
              <a:cxnLst>
                <a:cxn ang="0">
                  <a:pos x="0" y="1432"/>
                </a:cxn>
                <a:cxn ang="0">
                  <a:pos x="110" y="1373"/>
                </a:cxn>
                <a:cxn ang="0">
                  <a:pos x="184" y="1286"/>
                </a:cxn>
                <a:cxn ang="0">
                  <a:pos x="257" y="1198"/>
                </a:cxn>
                <a:cxn ang="0">
                  <a:pos x="367" y="1081"/>
                </a:cxn>
                <a:cxn ang="0">
                  <a:pos x="441" y="906"/>
                </a:cxn>
                <a:cxn ang="0">
                  <a:pos x="551" y="643"/>
                </a:cxn>
                <a:cxn ang="0">
                  <a:pos x="624" y="0"/>
                </a:cxn>
                <a:cxn ang="0">
                  <a:pos x="697" y="146"/>
                </a:cxn>
                <a:cxn ang="0">
                  <a:pos x="808" y="292"/>
                </a:cxn>
                <a:cxn ang="0">
                  <a:pos x="881" y="439"/>
                </a:cxn>
                <a:cxn ang="0">
                  <a:pos x="991" y="585"/>
                </a:cxn>
                <a:cxn ang="0">
                  <a:pos x="1064" y="731"/>
                </a:cxn>
                <a:cxn ang="0">
                  <a:pos x="1138" y="906"/>
                </a:cxn>
                <a:cxn ang="0">
                  <a:pos x="1248" y="1052"/>
                </a:cxn>
                <a:cxn ang="0">
                  <a:pos x="1321" y="1198"/>
                </a:cxn>
                <a:cxn ang="0">
                  <a:pos x="1431" y="1373"/>
                </a:cxn>
                <a:cxn ang="0">
                  <a:pos x="1505" y="1519"/>
                </a:cxn>
                <a:cxn ang="0">
                  <a:pos x="1615" y="1694"/>
                </a:cxn>
                <a:cxn ang="0">
                  <a:pos x="1688" y="1840"/>
                </a:cxn>
                <a:cxn ang="0">
                  <a:pos x="1762" y="2016"/>
                </a:cxn>
                <a:cxn ang="0">
                  <a:pos x="1872" y="2191"/>
                </a:cxn>
                <a:cxn ang="0">
                  <a:pos x="1945" y="2366"/>
                </a:cxn>
                <a:cxn ang="0">
                  <a:pos x="2055" y="2541"/>
                </a:cxn>
                <a:cxn ang="0">
                  <a:pos x="2128" y="2717"/>
                </a:cxn>
                <a:cxn ang="0">
                  <a:pos x="2202" y="2892"/>
                </a:cxn>
                <a:cxn ang="0">
                  <a:pos x="2312" y="3067"/>
                </a:cxn>
                <a:cxn ang="0">
                  <a:pos x="2385" y="3272"/>
                </a:cxn>
                <a:cxn ang="0">
                  <a:pos x="2495" y="3447"/>
                </a:cxn>
                <a:cxn ang="0">
                  <a:pos x="2569" y="3651"/>
                </a:cxn>
                <a:cxn ang="0">
                  <a:pos x="2642" y="3826"/>
                </a:cxn>
                <a:cxn ang="0">
                  <a:pos x="2752" y="4031"/>
                </a:cxn>
                <a:cxn ang="0">
                  <a:pos x="2826" y="4235"/>
                </a:cxn>
                <a:cxn ang="0">
                  <a:pos x="2936" y="4469"/>
                </a:cxn>
                <a:cxn ang="0">
                  <a:pos x="3009" y="4673"/>
                </a:cxn>
                <a:cxn ang="0">
                  <a:pos x="3119" y="4907"/>
                </a:cxn>
                <a:cxn ang="0">
                  <a:pos x="3193" y="5141"/>
                </a:cxn>
                <a:cxn ang="0">
                  <a:pos x="3266" y="5404"/>
                </a:cxn>
                <a:cxn ang="0">
                  <a:pos x="3376" y="5666"/>
                </a:cxn>
                <a:cxn ang="0">
                  <a:pos x="3449" y="5929"/>
                </a:cxn>
                <a:cxn ang="0">
                  <a:pos x="3559" y="6251"/>
                </a:cxn>
                <a:cxn ang="0">
                  <a:pos x="3633" y="6572"/>
                </a:cxn>
                <a:cxn ang="0">
                  <a:pos x="3706" y="6922"/>
                </a:cxn>
                <a:cxn ang="0">
                  <a:pos x="3816" y="7360"/>
                </a:cxn>
                <a:cxn ang="0">
                  <a:pos x="3890" y="7915"/>
                </a:cxn>
              </a:cxnLst>
              <a:rect l="0" t="0" r="r" b="b"/>
              <a:pathLst>
                <a:path w="3890" h="7915">
                  <a:moveTo>
                    <a:pt x="0" y="1432"/>
                  </a:moveTo>
                  <a:lnTo>
                    <a:pt x="110" y="1373"/>
                  </a:lnTo>
                  <a:lnTo>
                    <a:pt x="184" y="1286"/>
                  </a:lnTo>
                  <a:lnTo>
                    <a:pt x="257" y="1198"/>
                  </a:lnTo>
                  <a:lnTo>
                    <a:pt x="367" y="1081"/>
                  </a:lnTo>
                  <a:lnTo>
                    <a:pt x="441" y="906"/>
                  </a:lnTo>
                  <a:lnTo>
                    <a:pt x="551" y="643"/>
                  </a:lnTo>
                  <a:lnTo>
                    <a:pt x="624" y="0"/>
                  </a:lnTo>
                  <a:lnTo>
                    <a:pt x="697" y="146"/>
                  </a:lnTo>
                  <a:lnTo>
                    <a:pt x="808" y="292"/>
                  </a:lnTo>
                  <a:lnTo>
                    <a:pt x="881" y="439"/>
                  </a:lnTo>
                  <a:lnTo>
                    <a:pt x="991" y="585"/>
                  </a:lnTo>
                  <a:lnTo>
                    <a:pt x="1064" y="731"/>
                  </a:lnTo>
                  <a:lnTo>
                    <a:pt x="1138" y="906"/>
                  </a:lnTo>
                  <a:lnTo>
                    <a:pt x="1248" y="1052"/>
                  </a:lnTo>
                  <a:lnTo>
                    <a:pt x="1321" y="1198"/>
                  </a:lnTo>
                  <a:lnTo>
                    <a:pt x="1431" y="1373"/>
                  </a:lnTo>
                  <a:lnTo>
                    <a:pt x="1505" y="1519"/>
                  </a:lnTo>
                  <a:lnTo>
                    <a:pt x="1615" y="1694"/>
                  </a:lnTo>
                  <a:lnTo>
                    <a:pt x="1688" y="1840"/>
                  </a:lnTo>
                  <a:lnTo>
                    <a:pt x="1762" y="2016"/>
                  </a:lnTo>
                  <a:lnTo>
                    <a:pt x="1872" y="2191"/>
                  </a:lnTo>
                  <a:lnTo>
                    <a:pt x="1945" y="2366"/>
                  </a:lnTo>
                  <a:lnTo>
                    <a:pt x="2055" y="2541"/>
                  </a:lnTo>
                  <a:lnTo>
                    <a:pt x="2128" y="2717"/>
                  </a:lnTo>
                  <a:lnTo>
                    <a:pt x="2202" y="2892"/>
                  </a:lnTo>
                  <a:lnTo>
                    <a:pt x="2312" y="3067"/>
                  </a:lnTo>
                  <a:lnTo>
                    <a:pt x="2385" y="3272"/>
                  </a:lnTo>
                  <a:lnTo>
                    <a:pt x="2495" y="3447"/>
                  </a:lnTo>
                  <a:lnTo>
                    <a:pt x="2569" y="3651"/>
                  </a:lnTo>
                  <a:lnTo>
                    <a:pt x="2642" y="3826"/>
                  </a:lnTo>
                  <a:lnTo>
                    <a:pt x="2752" y="4031"/>
                  </a:lnTo>
                  <a:lnTo>
                    <a:pt x="2826" y="4235"/>
                  </a:lnTo>
                  <a:lnTo>
                    <a:pt x="2936" y="4469"/>
                  </a:lnTo>
                  <a:lnTo>
                    <a:pt x="3009" y="4673"/>
                  </a:lnTo>
                  <a:lnTo>
                    <a:pt x="3119" y="4907"/>
                  </a:lnTo>
                  <a:lnTo>
                    <a:pt x="3193" y="5141"/>
                  </a:lnTo>
                  <a:lnTo>
                    <a:pt x="3266" y="5404"/>
                  </a:lnTo>
                  <a:lnTo>
                    <a:pt x="3376" y="5666"/>
                  </a:lnTo>
                  <a:lnTo>
                    <a:pt x="3449" y="5929"/>
                  </a:lnTo>
                  <a:lnTo>
                    <a:pt x="3559" y="6251"/>
                  </a:lnTo>
                  <a:lnTo>
                    <a:pt x="3633" y="6572"/>
                  </a:lnTo>
                  <a:lnTo>
                    <a:pt x="3706" y="6922"/>
                  </a:lnTo>
                  <a:lnTo>
                    <a:pt x="3816" y="7360"/>
                  </a:lnTo>
                  <a:lnTo>
                    <a:pt x="3890" y="7915"/>
                  </a:lnTo>
                </a:path>
              </a:pathLst>
            </a:custGeom>
            <a:noFill/>
            <a:ln w="2222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94" name="Straight Arrow Connector 93"/>
          <p:cNvCxnSpPr/>
          <p:nvPr/>
        </p:nvCxnSpPr>
        <p:spPr>
          <a:xfrm flipV="1">
            <a:off x="5598856" y="3270956"/>
            <a:ext cx="2618163" cy="5928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5" name="Object 7"/>
          <p:cNvGraphicFramePr>
            <a:graphicFrameLocks noChangeAspect="1"/>
          </p:cNvGraphicFramePr>
          <p:nvPr/>
        </p:nvGraphicFramePr>
        <p:xfrm>
          <a:off x="5158007" y="3904786"/>
          <a:ext cx="415900" cy="345877"/>
        </p:xfrm>
        <a:graphic>
          <a:graphicData uri="http://schemas.openxmlformats.org/presentationml/2006/ole">
            <p:oleObj spid="_x0000_s621572" name="Equation" r:id="rId6" imgW="241200" imgH="228600" progId="Equation.3">
              <p:embed/>
            </p:oleObj>
          </a:graphicData>
        </a:graphic>
      </p:graphicFrame>
      <p:grpSp>
        <p:nvGrpSpPr>
          <p:cNvPr id="5" name="Group 41"/>
          <p:cNvGrpSpPr/>
          <p:nvPr/>
        </p:nvGrpSpPr>
        <p:grpSpPr>
          <a:xfrm>
            <a:off x="5632321" y="3896508"/>
            <a:ext cx="2245709" cy="329025"/>
            <a:chOff x="5533968" y="2167075"/>
            <a:chExt cx="3144903" cy="528555"/>
          </a:xfrm>
        </p:grpSpPr>
        <p:cxnSp>
          <p:nvCxnSpPr>
            <p:cNvPr id="117" name="Straight Connector 116"/>
            <p:cNvCxnSpPr>
              <a:stCxn id="118" idx="1"/>
            </p:cNvCxnSpPr>
            <p:nvPr/>
          </p:nvCxnSpPr>
          <p:spPr>
            <a:xfrm rot="10800000" flipH="1">
              <a:off x="5533968" y="2426067"/>
              <a:ext cx="3144903" cy="52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/>
            <p:cNvSpPr/>
            <p:nvPr/>
          </p:nvSpPr>
          <p:spPr>
            <a:xfrm>
              <a:off x="5533969" y="2167075"/>
              <a:ext cx="3134332" cy="528555"/>
            </a:xfrm>
            <a:prstGeom prst="rect">
              <a:avLst/>
            </a:prstGeom>
            <a:solidFill>
              <a:schemeClr val="accent1">
                <a:alpha val="4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9" name="Object 8"/>
          <p:cNvGraphicFramePr>
            <a:graphicFrameLocks noChangeAspect="1"/>
          </p:cNvGraphicFramePr>
          <p:nvPr/>
        </p:nvGraphicFramePr>
        <p:xfrm>
          <a:off x="7926683" y="3899644"/>
          <a:ext cx="269799" cy="327100"/>
        </p:xfrm>
        <a:graphic>
          <a:graphicData uri="http://schemas.openxmlformats.org/presentationml/2006/ole">
            <p:oleObj spid="_x0000_s621573" name="Equation" r:id="rId7" imgW="190440" imgH="215640" progId="Equation.3">
              <p:embed/>
            </p:oleObj>
          </a:graphicData>
        </a:graphic>
      </p:graphicFrame>
      <p:cxnSp>
        <p:nvCxnSpPr>
          <p:cNvPr id="120" name="Straight Arrow Connector 119"/>
          <p:cNvCxnSpPr/>
          <p:nvPr/>
        </p:nvCxnSpPr>
        <p:spPr>
          <a:xfrm rot="16200000" flipV="1">
            <a:off x="4691947" y="4514241"/>
            <a:ext cx="1849946" cy="1544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V="1">
            <a:off x="5624644" y="5435080"/>
            <a:ext cx="2618163" cy="5928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 descr="tmp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8874" y="3763311"/>
            <a:ext cx="2274736" cy="16649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-253224"/>
            <a:ext cx="91440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3800" dirty="0" smtClean="0">
                <a:solidFill>
                  <a:srgbClr val="FFFF0D"/>
                </a:solidFill>
              </a:rPr>
              <a:t>Optics win if task is specific</a:t>
            </a:r>
            <a:endParaRPr lang="en-US" sz="3800" dirty="0">
              <a:solidFill>
                <a:srgbClr val="FFFF0D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12612" y="942535"/>
            <a:ext cx="1404423" cy="2598726"/>
            <a:chOff x="580866" y="1308295"/>
            <a:chExt cx="1755184" cy="3243435"/>
          </a:xfrm>
        </p:grpSpPr>
        <p:sp>
          <p:nvSpPr>
            <p:cNvPr id="43" name="Rounded Rectangle 42"/>
            <p:cNvSpPr/>
            <p:nvPr/>
          </p:nvSpPr>
          <p:spPr>
            <a:xfrm>
              <a:off x="956607" y="2293033"/>
              <a:ext cx="1012874" cy="3938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2733" y="1308295"/>
              <a:ext cx="1414052" cy="1037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Regular</a:t>
              </a:r>
            </a:p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optics</a:t>
              </a:r>
              <a:endParaRPr lang="en-US" sz="2400" dirty="0">
                <a:solidFill>
                  <a:srgbClr val="92D050"/>
                </a:solidFill>
              </a:endParaRPr>
            </a:p>
          </p:txBody>
        </p:sp>
        <p:cxnSp>
          <p:nvCxnSpPr>
            <p:cNvPr id="50" name="Straight Arrow Connector 49"/>
            <p:cNvCxnSpPr>
              <a:stCxn id="43" idx="2"/>
            </p:cNvCxnSpPr>
            <p:nvPr/>
          </p:nvCxnSpPr>
          <p:spPr>
            <a:xfrm rot="5400000">
              <a:off x="1048048" y="3087859"/>
              <a:ext cx="815926" cy="140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80866" y="3514574"/>
              <a:ext cx="1755184" cy="1037156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General </a:t>
              </a:r>
            </a:p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processor</a:t>
              </a:r>
              <a:endParaRPr lang="en-US" sz="2400" dirty="0">
                <a:solidFill>
                  <a:srgbClr val="92D050"/>
                </a:solidFill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0" y="3868615"/>
            <a:ext cx="9144000" cy="984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515728" y="801858"/>
            <a:ext cx="98475" cy="31652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2527627" y="926119"/>
            <a:ext cx="1615186" cy="2229394"/>
            <a:chOff x="449165" y="1308295"/>
            <a:chExt cx="2018584" cy="2782477"/>
          </a:xfrm>
        </p:grpSpPr>
        <p:sp>
          <p:nvSpPr>
            <p:cNvPr id="62" name="Rounded Rectangle 61"/>
            <p:cNvSpPr/>
            <p:nvPr/>
          </p:nvSpPr>
          <p:spPr>
            <a:xfrm>
              <a:off x="956607" y="2293033"/>
              <a:ext cx="1012874" cy="3938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52383" y="1308295"/>
              <a:ext cx="1214758" cy="1037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6"/>
                  </a:solidFill>
                </a:rPr>
                <a:t>Our</a:t>
              </a:r>
            </a:p>
            <a:p>
              <a:pPr algn="ctr"/>
              <a:r>
                <a:rPr lang="en-US" sz="2400" dirty="0" smtClean="0">
                  <a:solidFill>
                    <a:schemeClr val="accent6"/>
                  </a:solidFill>
                </a:rPr>
                <a:t>Optics</a:t>
              </a:r>
              <a:endParaRPr lang="en-US" sz="2400" dirty="0">
                <a:solidFill>
                  <a:schemeClr val="accent6"/>
                </a:solidFill>
              </a:endParaRPr>
            </a:p>
          </p:txBody>
        </p:sp>
        <p:cxnSp>
          <p:nvCxnSpPr>
            <p:cNvPr id="64" name="Straight Arrow Connector 63"/>
            <p:cNvCxnSpPr>
              <a:stCxn id="62" idx="2"/>
            </p:cNvCxnSpPr>
            <p:nvPr/>
          </p:nvCxnSpPr>
          <p:spPr>
            <a:xfrm rot="5400000">
              <a:off x="1048048" y="3087859"/>
              <a:ext cx="815926" cy="140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449165" y="3514574"/>
              <a:ext cx="2018584" cy="576198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Accelerator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933257" y="954255"/>
            <a:ext cx="1615186" cy="2229394"/>
            <a:chOff x="449167" y="1308295"/>
            <a:chExt cx="2018585" cy="2782477"/>
          </a:xfrm>
        </p:grpSpPr>
        <p:sp>
          <p:nvSpPr>
            <p:cNvPr id="74" name="Rounded Rectangle 73"/>
            <p:cNvSpPr/>
            <p:nvPr/>
          </p:nvSpPr>
          <p:spPr>
            <a:xfrm>
              <a:off x="956607" y="2293033"/>
              <a:ext cx="1012874" cy="3938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52733" y="1308295"/>
              <a:ext cx="1414052" cy="1037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Regular</a:t>
              </a:r>
            </a:p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optics</a:t>
              </a:r>
              <a:endParaRPr lang="en-US" sz="2400" dirty="0">
                <a:solidFill>
                  <a:srgbClr val="92D050"/>
                </a:solidFill>
              </a:endParaRPr>
            </a:p>
          </p:txBody>
        </p:sp>
        <p:cxnSp>
          <p:nvCxnSpPr>
            <p:cNvPr id="76" name="Straight Arrow Connector 75"/>
            <p:cNvCxnSpPr>
              <a:stCxn id="74" idx="2"/>
            </p:cNvCxnSpPr>
            <p:nvPr/>
          </p:nvCxnSpPr>
          <p:spPr>
            <a:xfrm rot="5400000">
              <a:off x="1048048" y="3087859"/>
              <a:ext cx="815926" cy="140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449167" y="3514574"/>
              <a:ext cx="2018585" cy="576198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Accelerator</a:t>
              </a:r>
              <a:endParaRPr lang="en-US" sz="2400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153651" y="937839"/>
            <a:ext cx="1615186" cy="2229394"/>
            <a:chOff x="449165" y="1308295"/>
            <a:chExt cx="2018584" cy="2782477"/>
          </a:xfrm>
        </p:grpSpPr>
        <p:sp>
          <p:nvSpPr>
            <p:cNvPr id="79" name="Rounded Rectangle 78"/>
            <p:cNvSpPr/>
            <p:nvPr/>
          </p:nvSpPr>
          <p:spPr>
            <a:xfrm>
              <a:off x="956607" y="2293033"/>
              <a:ext cx="1012874" cy="3938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52383" y="1308295"/>
              <a:ext cx="1214758" cy="1037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6"/>
                  </a:solidFill>
                </a:rPr>
                <a:t>Our</a:t>
              </a:r>
            </a:p>
            <a:p>
              <a:pPr algn="ctr"/>
              <a:r>
                <a:rPr lang="en-US" sz="2400" dirty="0" smtClean="0">
                  <a:solidFill>
                    <a:schemeClr val="accent6"/>
                  </a:solidFill>
                </a:rPr>
                <a:t>Optics</a:t>
              </a:r>
              <a:endParaRPr lang="en-US" sz="2400" dirty="0">
                <a:solidFill>
                  <a:schemeClr val="accent6"/>
                </a:solidFill>
              </a:endParaRPr>
            </a:p>
          </p:txBody>
        </p:sp>
        <p:cxnSp>
          <p:nvCxnSpPr>
            <p:cNvPr id="81" name="Straight Arrow Connector 80"/>
            <p:cNvCxnSpPr>
              <a:stCxn id="79" idx="2"/>
            </p:cNvCxnSpPr>
            <p:nvPr/>
          </p:nvCxnSpPr>
          <p:spPr>
            <a:xfrm rot="5400000">
              <a:off x="1048048" y="3087859"/>
              <a:ext cx="815926" cy="140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449165" y="3514574"/>
              <a:ext cx="2018584" cy="576198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Accelerator</a:t>
              </a:r>
            </a:p>
          </p:txBody>
        </p:sp>
      </p:grpSp>
      <p:sp>
        <p:nvSpPr>
          <p:cNvPr id="86" name="Freeform 85"/>
          <p:cNvSpPr/>
          <p:nvPr/>
        </p:nvSpPr>
        <p:spPr>
          <a:xfrm>
            <a:off x="3094892" y="2982350"/>
            <a:ext cx="661182" cy="759656"/>
          </a:xfrm>
          <a:custGeom>
            <a:avLst/>
            <a:gdLst>
              <a:gd name="connsiteX0" fmla="*/ 0 w 1308296"/>
              <a:gd name="connsiteY0" fmla="*/ 773723 h 1645920"/>
              <a:gd name="connsiteX1" fmla="*/ 464234 w 1308296"/>
              <a:gd name="connsiteY1" fmla="*/ 1645920 h 1645920"/>
              <a:gd name="connsiteX2" fmla="*/ 1308296 w 1308296"/>
              <a:gd name="connsiteY2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8296" h="1645920">
                <a:moveTo>
                  <a:pt x="0" y="773723"/>
                </a:moveTo>
                <a:lnTo>
                  <a:pt x="464234" y="1645920"/>
                </a:lnTo>
                <a:lnTo>
                  <a:pt x="1308296" y="0"/>
                </a:lnTo>
              </a:path>
            </a:pathLst>
          </a:custGeom>
          <a:ln w="920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7763021" y="2994073"/>
            <a:ext cx="661182" cy="759656"/>
          </a:xfrm>
          <a:custGeom>
            <a:avLst/>
            <a:gdLst>
              <a:gd name="connsiteX0" fmla="*/ 0 w 1308296"/>
              <a:gd name="connsiteY0" fmla="*/ 773723 h 1645920"/>
              <a:gd name="connsiteX1" fmla="*/ 464234 w 1308296"/>
              <a:gd name="connsiteY1" fmla="*/ 1645920 h 1645920"/>
              <a:gd name="connsiteX2" fmla="*/ 1308296 w 1308296"/>
              <a:gd name="connsiteY2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8296" h="1645920">
                <a:moveTo>
                  <a:pt x="0" y="773723"/>
                </a:moveTo>
                <a:lnTo>
                  <a:pt x="464234" y="1645920"/>
                </a:lnTo>
                <a:lnTo>
                  <a:pt x="1308296" y="0"/>
                </a:lnTo>
              </a:path>
            </a:pathLst>
          </a:custGeom>
          <a:ln w="920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325856" y="4091419"/>
            <a:ext cx="1404423" cy="2598726"/>
            <a:chOff x="580866" y="1308295"/>
            <a:chExt cx="1755184" cy="3243435"/>
          </a:xfrm>
        </p:grpSpPr>
        <p:sp>
          <p:nvSpPr>
            <p:cNvPr id="89" name="Rounded Rectangle 88"/>
            <p:cNvSpPr/>
            <p:nvPr/>
          </p:nvSpPr>
          <p:spPr>
            <a:xfrm>
              <a:off x="956607" y="2293033"/>
              <a:ext cx="1012874" cy="3938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52733" y="1308295"/>
              <a:ext cx="1414052" cy="1037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Regular</a:t>
              </a:r>
            </a:p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optics</a:t>
              </a:r>
              <a:endParaRPr lang="en-US" sz="2400" dirty="0">
                <a:solidFill>
                  <a:srgbClr val="92D050"/>
                </a:solidFill>
              </a:endParaRPr>
            </a:p>
          </p:txBody>
        </p:sp>
        <p:cxnSp>
          <p:nvCxnSpPr>
            <p:cNvPr id="91" name="Straight Arrow Connector 90"/>
            <p:cNvCxnSpPr>
              <a:stCxn id="89" idx="2"/>
            </p:cNvCxnSpPr>
            <p:nvPr/>
          </p:nvCxnSpPr>
          <p:spPr>
            <a:xfrm rot="5400000">
              <a:off x="1048048" y="3087859"/>
              <a:ext cx="815926" cy="140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580866" y="3514574"/>
              <a:ext cx="1755184" cy="1037156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General </a:t>
              </a:r>
            </a:p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processor</a:t>
              </a:r>
              <a:endParaRPr lang="en-US" sz="2400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6997217" y="4075003"/>
            <a:ext cx="1930144" cy="2229394"/>
            <a:chOff x="253662" y="1308295"/>
            <a:chExt cx="2412204" cy="2782477"/>
          </a:xfrm>
        </p:grpSpPr>
        <p:sp>
          <p:nvSpPr>
            <p:cNvPr id="94" name="Rounded Rectangle 93"/>
            <p:cNvSpPr/>
            <p:nvPr/>
          </p:nvSpPr>
          <p:spPr>
            <a:xfrm>
              <a:off x="956607" y="2293033"/>
              <a:ext cx="1012874" cy="3938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53662" y="1308295"/>
              <a:ext cx="2412204" cy="1037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6"/>
                  </a:solidFill>
                </a:rPr>
                <a:t>Our</a:t>
              </a:r>
            </a:p>
            <a:p>
              <a:pPr algn="ctr"/>
              <a:r>
                <a:rPr lang="en-US" sz="2400" dirty="0" smtClean="0">
                  <a:solidFill>
                    <a:schemeClr val="accent6"/>
                  </a:solidFill>
                </a:rPr>
                <a:t>Optics (extra) </a:t>
              </a:r>
              <a:endParaRPr lang="en-US" sz="2400" dirty="0">
                <a:solidFill>
                  <a:schemeClr val="accent6"/>
                </a:solidFill>
              </a:endParaRPr>
            </a:p>
          </p:txBody>
        </p:sp>
        <p:cxnSp>
          <p:nvCxnSpPr>
            <p:cNvPr id="96" name="Straight Arrow Connector 95"/>
            <p:cNvCxnSpPr>
              <a:stCxn id="94" idx="2"/>
            </p:cNvCxnSpPr>
            <p:nvPr/>
          </p:nvCxnSpPr>
          <p:spPr>
            <a:xfrm rot="5400000">
              <a:off x="1048048" y="3087859"/>
              <a:ext cx="815926" cy="140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449165" y="3514574"/>
              <a:ext cx="2018584" cy="576198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Accelerator</a:t>
              </a:r>
            </a:p>
          </p:txBody>
        </p:sp>
      </p:grpSp>
      <p:cxnSp>
        <p:nvCxnSpPr>
          <p:cNvPr id="99" name="Straight Arrow Connector 98"/>
          <p:cNvCxnSpPr>
            <a:endCxn id="100" idx="1"/>
          </p:cNvCxnSpPr>
          <p:nvPr/>
        </p:nvCxnSpPr>
        <p:spPr>
          <a:xfrm>
            <a:off x="1423390" y="4982588"/>
            <a:ext cx="1130081" cy="217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2553471" y="4773522"/>
            <a:ext cx="1615186" cy="461665"/>
          </a:xfrm>
          <a:prstGeom prst="rect">
            <a:avLst/>
          </a:prstGeom>
          <a:noFill/>
          <a:ln w="444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Accelerator</a:t>
            </a:r>
            <a:endParaRPr lang="en-US" sz="2400" dirty="0">
              <a:solidFill>
                <a:srgbClr val="92D050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458328" y="4103139"/>
            <a:ext cx="1404423" cy="2598726"/>
            <a:chOff x="580866" y="1308295"/>
            <a:chExt cx="1755184" cy="3243435"/>
          </a:xfrm>
        </p:grpSpPr>
        <p:sp>
          <p:nvSpPr>
            <p:cNvPr id="41" name="Rounded Rectangle 40"/>
            <p:cNvSpPr/>
            <p:nvPr/>
          </p:nvSpPr>
          <p:spPr>
            <a:xfrm>
              <a:off x="956607" y="2293033"/>
              <a:ext cx="1012874" cy="3938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52733" y="1308295"/>
              <a:ext cx="1414052" cy="1037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Regular</a:t>
              </a:r>
            </a:p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optics</a:t>
              </a:r>
              <a:endParaRPr lang="en-US" sz="2400" dirty="0">
                <a:solidFill>
                  <a:srgbClr val="92D050"/>
                </a:solidFill>
              </a:endParaRPr>
            </a:p>
          </p:txBody>
        </p:sp>
        <p:cxnSp>
          <p:nvCxnSpPr>
            <p:cNvPr id="45" name="Straight Arrow Connector 44"/>
            <p:cNvCxnSpPr>
              <a:stCxn id="41" idx="2"/>
            </p:cNvCxnSpPr>
            <p:nvPr/>
          </p:nvCxnSpPr>
          <p:spPr>
            <a:xfrm rot="5400000">
              <a:off x="1048048" y="3087859"/>
              <a:ext cx="815926" cy="140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80866" y="3514574"/>
              <a:ext cx="1755184" cy="1037156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General </a:t>
              </a:r>
            </a:p>
            <a:p>
              <a:pPr algn="ctr"/>
              <a:r>
                <a:rPr lang="en-US" sz="2400" dirty="0" smtClean="0">
                  <a:solidFill>
                    <a:srgbClr val="92D050"/>
                  </a:solidFill>
                </a:rPr>
                <a:t>processor</a:t>
              </a:r>
              <a:endParaRPr lang="en-US" sz="2400" dirty="0">
                <a:solidFill>
                  <a:srgbClr val="92D050"/>
                </a:solidFill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025749" y="5514536"/>
            <a:ext cx="3304366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Further analysis required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100" grpId="0" animBg="1"/>
      <p:bldP spid="4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Oval 132"/>
          <p:cNvSpPr/>
          <p:nvPr/>
        </p:nvSpPr>
        <p:spPr>
          <a:xfrm>
            <a:off x="6302323" y="1842869"/>
            <a:ext cx="1012873" cy="102694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46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3D optical designs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496929" y="1967115"/>
            <a:ext cx="171157" cy="649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790005" y="2222677"/>
            <a:ext cx="356383" cy="405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092505" y="1222278"/>
            <a:ext cx="3334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Template (top view)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6752492" y="3587235"/>
            <a:ext cx="196948" cy="211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244905" y="3878719"/>
            <a:ext cx="3334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Pixel</a:t>
            </a:r>
            <a:endParaRPr lang="en-US" sz="2400" dirty="0">
              <a:solidFill>
                <a:srgbClr val="FFC000"/>
              </a:solidFill>
            </a:endParaRPr>
          </a:p>
        </p:txBody>
      </p:sp>
      <p:cxnSp>
        <p:nvCxnSpPr>
          <p:cNvPr id="63" name="Straight Connector 62"/>
          <p:cNvCxnSpPr>
            <a:stCxn id="60" idx="1"/>
          </p:cNvCxnSpPr>
          <p:nvPr/>
        </p:nvCxnSpPr>
        <p:spPr>
          <a:xfrm rot="16200000" flipV="1">
            <a:off x="5907405" y="2744208"/>
            <a:ext cx="1311054" cy="4368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6200000" flipV="1">
            <a:off x="6187432" y="2459493"/>
            <a:ext cx="480664" cy="171156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16200000" flipV="1">
            <a:off x="6424393" y="3148655"/>
            <a:ext cx="816341" cy="335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56" idx="0"/>
          </p:cNvCxnSpPr>
          <p:nvPr/>
        </p:nvCxnSpPr>
        <p:spPr>
          <a:xfrm rot="5400000" flipH="1">
            <a:off x="6365631" y="2307084"/>
            <a:ext cx="900332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211020" y="3353864"/>
            <a:ext cx="4279900" cy="152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228572" y="1904423"/>
            <a:ext cx="1641088" cy="761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2866635" y="1904422"/>
            <a:ext cx="1613083" cy="698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/>
          <p:nvPr/>
        </p:nvCxnSpPr>
        <p:spPr>
          <a:xfrm>
            <a:off x="1858458" y="1934250"/>
            <a:ext cx="1013778" cy="0"/>
          </a:xfrm>
          <a:prstGeom prst="line">
            <a:avLst/>
          </a:prstGeom>
          <a:ln w="825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1858458" y="1934250"/>
            <a:ext cx="1013778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1842243" y="2206047"/>
            <a:ext cx="1026319" cy="3175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2112118" y="2109211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</a:t>
            </a:r>
            <a:endParaRPr lang="en-US" sz="4400" dirty="0"/>
          </a:p>
        </p:txBody>
      </p:sp>
      <p:cxnSp>
        <p:nvCxnSpPr>
          <p:cNvPr id="103" name="Straight Arrow Connector 102"/>
          <p:cNvCxnSpPr/>
          <p:nvPr/>
        </p:nvCxnSpPr>
        <p:spPr>
          <a:xfrm rot="5400000">
            <a:off x="3275485" y="2647261"/>
            <a:ext cx="1400614" cy="4792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3508799" y="213053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u</a:t>
            </a:r>
            <a:endParaRPr lang="en-US" sz="4400" dirty="0"/>
          </a:p>
        </p:txBody>
      </p:sp>
      <p:cxnSp>
        <p:nvCxnSpPr>
          <p:cNvPr id="105" name="Straight Arrow Connector 104"/>
          <p:cNvCxnSpPr/>
          <p:nvPr/>
        </p:nvCxnSpPr>
        <p:spPr>
          <a:xfrm flipV="1">
            <a:off x="1842243" y="2206047"/>
            <a:ext cx="1026319" cy="3175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2112118" y="2109211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d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07" name="Straight Arrow Connector 106"/>
          <p:cNvCxnSpPr/>
          <p:nvPr/>
        </p:nvCxnSpPr>
        <p:spPr>
          <a:xfrm rot="5400000">
            <a:off x="3275485" y="2647261"/>
            <a:ext cx="1400614" cy="4792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508799" y="213053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u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9" name="Text Box 107"/>
          <p:cNvSpPr txBox="1">
            <a:spLocks noChangeArrowheads="1"/>
          </p:cNvSpPr>
          <p:nvPr/>
        </p:nvSpPr>
        <p:spPr bwMode="auto">
          <a:xfrm>
            <a:off x="822714" y="3541139"/>
            <a:ext cx="30339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92D050"/>
                </a:solidFill>
              </a:rPr>
              <a:t>Photodetector</a:t>
            </a:r>
            <a:r>
              <a:rPr lang="en-US" sz="2400" dirty="0" smtClean="0">
                <a:solidFill>
                  <a:srgbClr val="92D050"/>
                </a:solidFill>
              </a:rPr>
              <a:t> array</a:t>
            </a:r>
          </a:p>
        </p:txBody>
      </p:sp>
      <p:cxnSp>
        <p:nvCxnSpPr>
          <p:cNvPr id="110" name="Straight Connector 109"/>
          <p:cNvCxnSpPr/>
          <p:nvPr/>
        </p:nvCxnSpPr>
        <p:spPr>
          <a:xfrm rot="5400000" flipH="1" flipV="1">
            <a:off x="6568595" y="3091930"/>
            <a:ext cx="884319" cy="1868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5400000" flipH="1" flipV="1">
            <a:off x="6879104" y="2389163"/>
            <a:ext cx="616635" cy="114888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/>
          <p:cNvSpPr/>
          <p:nvPr/>
        </p:nvSpPr>
        <p:spPr>
          <a:xfrm>
            <a:off x="672904" y="3289469"/>
            <a:ext cx="196948" cy="211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/>
          <p:cNvGrpSpPr/>
          <p:nvPr/>
        </p:nvGrpSpPr>
        <p:grpSpPr>
          <a:xfrm>
            <a:off x="3536717" y="3973585"/>
            <a:ext cx="2540527" cy="2697726"/>
            <a:chOff x="463101" y="1047505"/>
            <a:chExt cx="3461485" cy="4173586"/>
          </a:xfrm>
        </p:grpSpPr>
        <p:cxnSp>
          <p:nvCxnSpPr>
            <p:cNvPr id="117" name="Straight Arrow Connector 116"/>
            <p:cNvCxnSpPr/>
            <p:nvPr/>
          </p:nvCxnSpPr>
          <p:spPr>
            <a:xfrm flipV="1">
              <a:off x="695609" y="4638678"/>
              <a:ext cx="3228977" cy="9523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/>
            <p:cNvSpPr/>
            <p:nvPr/>
          </p:nvSpPr>
          <p:spPr>
            <a:xfrm>
              <a:off x="940330" y="4602091"/>
              <a:ext cx="2730740" cy="6190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92D050"/>
                  </a:solidFill>
                </a:rPr>
                <a:t>Viewing direction</a:t>
              </a:r>
            </a:p>
          </p:txBody>
        </p:sp>
        <p:grpSp>
          <p:nvGrpSpPr>
            <p:cNvPr id="119" name="Group 31"/>
            <p:cNvGrpSpPr/>
            <p:nvPr/>
          </p:nvGrpSpPr>
          <p:grpSpPr>
            <a:xfrm>
              <a:off x="730532" y="2152357"/>
              <a:ext cx="3041649" cy="2462507"/>
              <a:chOff x="5454650" y="2392363"/>
              <a:chExt cx="2689225" cy="2089150"/>
            </a:xfrm>
          </p:grpSpPr>
          <p:sp>
            <p:nvSpPr>
              <p:cNvPr id="130" name="Freeform 9"/>
              <p:cNvSpPr>
                <a:spLocks/>
              </p:cNvSpPr>
              <p:nvPr/>
            </p:nvSpPr>
            <p:spPr bwMode="auto">
              <a:xfrm>
                <a:off x="5454650" y="2468563"/>
                <a:ext cx="1158875" cy="2012950"/>
              </a:xfrm>
              <a:custGeom>
                <a:avLst/>
                <a:gdLst/>
                <a:ahLst/>
                <a:cxnLst>
                  <a:cxn ang="0">
                    <a:pos x="106" y="11288"/>
                  </a:cxn>
                  <a:cxn ang="0">
                    <a:pos x="247" y="11218"/>
                  </a:cxn>
                  <a:cxn ang="0">
                    <a:pos x="423" y="11147"/>
                  </a:cxn>
                  <a:cxn ang="0">
                    <a:pos x="564" y="11041"/>
                  </a:cxn>
                  <a:cxn ang="0">
                    <a:pos x="705" y="10900"/>
                  </a:cxn>
                  <a:cxn ang="0">
                    <a:pos x="882" y="10759"/>
                  </a:cxn>
                  <a:cxn ang="0">
                    <a:pos x="1023" y="10618"/>
                  </a:cxn>
                  <a:cxn ang="0">
                    <a:pos x="1164" y="10406"/>
                  </a:cxn>
                  <a:cxn ang="0">
                    <a:pos x="1340" y="10230"/>
                  </a:cxn>
                  <a:cxn ang="0">
                    <a:pos x="1481" y="9983"/>
                  </a:cxn>
                  <a:cxn ang="0">
                    <a:pos x="1622" y="9771"/>
                  </a:cxn>
                  <a:cxn ang="0">
                    <a:pos x="1799" y="9489"/>
                  </a:cxn>
                  <a:cxn ang="0">
                    <a:pos x="1940" y="9207"/>
                  </a:cxn>
                  <a:cxn ang="0">
                    <a:pos x="2081" y="8925"/>
                  </a:cxn>
                  <a:cxn ang="0">
                    <a:pos x="2257" y="8607"/>
                  </a:cxn>
                  <a:cxn ang="0">
                    <a:pos x="2399" y="8290"/>
                  </a:cxn>
                  <a:cxn ang="0">
                    <a:pos x="2540" y="7972"/>
                  </a:cxn>
                  <a:cxn ang="0">
                    <a:pos x="2716" y="7620"/>
                  </a:cxn>
                  <a:cxn ang="0">
                    <a:pos x="2857" y="7267"/>
                  </a:cxn>
                  <a:cxn ang="0">
                    <a:pos x="2998" y="6879"/>
                  </a:cxn>
                  <a:cxn ang="0">
                    <a:pos x="3175" y="6526"/>
                  </a:cxn>
                  <a:cxn ang="0">
                    <a:pos x="3316" y="6138"/>
                  </a:cxn>
                  <a:cxn ang="0">
                    <a:pos x="3457" y="5750"/>
                  </a:cxn>
                  <a:cxn ang="0">
                    <a:pos x="3633" y="5397"/>
                  </a:cxn>
                  <a:cxn ang="0">
                    <a:pos x="3774" y="5009"/>
                  </a:cxn>
                  <a:cxn ang="0">
                    <a:pos x="3915" y="4621"/>
                  </a:cxn>
                  <a:cxn ang="0">
                    <a:pos x="4092" y="4233"/>
                  </a:cxn>
                  <a:cxn ang="0">
                    <a:pos x="4233" y="3880"/>
                  </a:cxn>
                  <a:cxn ang="0">
                    <a:pos x="4374" y="3528"/>
                  </a:cxn>
                  <a:cxn ang="0">
                    <a:pos x="4550" y="3175"/>
                  </a:cxn>
                  <a:cxn ang="0">
                    <a:pos x="4691" y="2822"/>
                  </a:cxn>
                  <a:cxn ang="0">
                    <a:pos x="4832" y="2469"/>
                  </a:cxn>
                  <a:cxn ang="0">
                    <a:pos x="5009" y="2152"/>
                  </a:cxn>
                  <a:cxn ang="0">
                    <a:pos x="5150" y="1834"/>
                  </a:cxn>
                  <a:cxn ang="0">
                    <a:pos x="5291" y="1552"/>
                  </a:cxn>
                  <a:cxn ang="0">
                    <a:pos x="5467" y="1270"/>
                  </a:cxn>
                  <a:cxn ang="0">
                    <a:pos x="5609" y="1023"/>
                  </a:cxn>
                  <a:cxn ang="0">
                    <a:pos x="5750" y="776"/>
                  </a:cxn>
                  <a:cxn ang="0">
                    <a:pos x="5926" y="565"/>
                  </a:cxn>
                  <a:cxn ang="0">
                    <a:pos x="6067" y="388"/>
                  </a:cxn>
                  <a:cxn ang="0">
                    <a:pos x="6208" y="247"/>
                  </a:cxn>
                  <a:cxn ang="0">
                    <a:pos x="6385" y="106"/>
                  </a:cxn>
                </a:cxnLst>
                <a:rect l="0" t="0" r="r" b="b"/>
                <a:pathLst>
                  <a:path w="6490" h="11288">
                    <a:moveTo>
                      <a:pt x="0" y="11288"/>
                    </a:moveTo>
                    <a:lnTo>
                      <a:pt x="35" y="11288"/>
                    </a:lnTo>
                    <a:lnTo>
                      <a:pt x="106" y="11288"/>
                    </a:lnTo>
                    <a:lnTo>
                      <a:pt x="141" y="11253"/>
                    </a:lnTo>
                    <a:lnTo>
                      <a:pt x="211" y="11253"/>
                    </a:lnTo>
                    <a:lnTo>
                      <a:pt x="247" y="11218"/>
                    </a:lnTo>
                    <a:lnTo>
                      <a:pt x="317" y="11182"/>
                    </a:lnTo>
                    <a:lnTo>
                      <a:pt x="353" y="11147"/>
                    </a:lnTo>
                    <a:lnTo>
                      <a:pt x="423" y="11147"/>
                    </a:lnTo>
                    <a:lnTo>
                      <a:pt x="458" y="11112"/>
                    </a:lnTo>
                    <a:lnTo>
                      <a:pt x="494" y="11076"/>
                    </a:lnTo>
                    <a:lnTo>
                      <a:pt x="564" y="11041"/>
                    </a:lnTo>
                    <a:lnTo>
                      <a:pt x="599" y="11006"/>
                    </a:lnTo>
                    <a:lnTo>
                      <a:pt x="670" y="10971"/>
                    </a:lnTo>
                    <a:lnTo>
                      <a:pt x="705" y="10900"/>
                    </a:lnTo>
                    <a:lnTo>
                      <a:pt x="776" y="10865"/>
                    </a:lnTo>
                    <a:lnTo>
                      <a:pt x="811" y="10830"/>
                    </a:lnTo>
                    <a:lnTo>
                      <a:pt x="882" y="10759"/>
                    </a:lnTo>
                    <a:lnTo>
                      <a:pt x="917" y="10724"/>
                    </a:lnTo>
                    <a:lnTo>
                      <a:pt x="952" y="10653"/>
                    </a:lnTo>
                    <a:lnTo>
                      <a:pt x="1023" y="10618"/>
                    </a:lnTo>
                    <a:lnTo>
                      <a:pt x="1058" y="10547"/>
                    </a:lnTo>
                    <a:lnTo>
                      <a:pt x="1129" y="10477"/>
                    </a:lnTo>
                    <a:lnTo>
                      <a:pt x="1164" y="10406"/>
                    </a:lnTo>
                    <a:lnTo>
                      <a:pt x="1234" y="10371"/>
                    </a:lnTo>
                    <a:lnTo>
                      <a:pt x="1270" y="10300"/>
                    </a:lnTo>
                    <a:lnTo>
                      <a:pt x="1340" y="10230"/>
                    </a:lnTo>
                    <a:lnTo>
                      <a:pt x="1376" y="10159"/>
                    </a:lnTo>
                    <a:lnTo>
                      <a:pt x="1411" y="10089"/>
                    </a:lnTo>
                    <a:lnTo>
                      <a:pt x="1481" y="9983"/>
                    </a:lnTo>
                    <a:lnTo>
                      <a:pt x="1517" y="9912"/>
                    </a:lnTo>
                    <a:lnTo>
                      <a:pt x="1587" y="9842"/>
                    </a:lnTo>
                    <a:lnTo>
                      <a:pt x="1622" y="9771"/>
                    </a:lnTo>
                    <a:lnTo>
                      <a:pt x="1693" y="9665"/>
                    </a:lnTo>
                    <a:lnTo>
                      <a:pt x="1728" y="9595"/>
                    </a:lnTo>
                    <a:lnTo>
                      <a:pt x="1799" y="9489"/>
                    </a:lnTo>
                    <a:lnTo>
                      <a:pt x="1834" y="9419"/>
                    </a:lnTo>
                    <a:lnTo>
                      <a:pt x="1869" y="9313"/>
                    </a:lnTo>
                    <a:lnTo>
                      <a:pt x="1940" y="9207"/>
                    </a:lnTo>
                    <a:lnTo>
                      <a:pt x="1975" y="9136"/>
                    </a:lnTo>
                    <a:lnTo>
                      <a:pt x="2046" y="9031"/>
                    </a:lnTo>
                    <a:lnTo>
                      <a:pt x="2081" y="8925"/>
                    </a:lnTo>
                    <a:lnTo>
                      <a:pt x="2152" y="8819"/>
                    </a:lnTo>
                    <a:lnTo>
                      <a:pt x="2187" y="8713"/>
                    </a:lnTo>
                    <a:lnTo>
                      <a:pt x="2257" y="8607"/>
                    </a:lnTo>
                    <a:lnTo>
                      <a:pt x="2293" y="8501"/>
                    </a:lnTo>
                    <a:lnTo>
                      <a:pt x="2328" y="8396"/>
                    </a:lnTo>
                    <a:lnTo>
                      <a:pt x="2399" y="8290"/>
                    </a:lnTo>
                    <a:lnTo>
                      <a:pt x="2434" y="8184"/>
                    </a:lnTo>
                    <a:lnTo>
                      <a:pt x="2504" y="8078"/>
                    </a:lnTo>
                    <a:lnTo>
                      <a:pt x="2540" y="7972"/>
                    </a:lnTo>
                    <a:lnTo>
                      <a:pt x="2610" y="7831"/>
                    </a:lnTo>
                    <a:lnTo>
                      <a:pt x="2645" y="7725"/>
                    </a:lnTo>
                    <a:lnTo>
                      <a:pt x="2716" y="7620"/>
                    </a:lnTo>
                    <a:lnTo>
                      <a:pt x="2751" y="7514"/>
                    </a:lnTo>
                    <a:lnTo>
                      <a:pt x="2822" y="7373"/>
                    </a:lnTo>
                    <a:lnTo>
                      <a:pt x="2857" y="7267"/>
                    </a:lnTo>
                    <a:lnTo>
                      <a:pt x="2892" y="7126"/>
                    </a:lnTo>
                    <a:lnTo>
                      <a:pt x="2963" y="7020"/>
                    </a:lnTo>
                    <a:lnTo>
                      <a:pt x="2998" y="6879"/>
                    </a:lnTo>
                    <a:lnTo>
                      <a:pt x="3069" y="6773"/>
                    </a:lnTo>
                    <a:lnTo>
                      <a:pt x="3104" y="6632"/>
                    </a:lnTo>
                    <a:lnTo>
                      <a:pt x="3175" y="6526"/>
                    </a:lnTo>
                    <a:lnTo>
                      <a:pt x="3210" y="6385"/>
                    </a:lnTo>
                    <a:lnTo>
                      <a:pt x="3280" y="6279"/>
                    </a:lnTo>
                    <a:lnTo>
                      <a:pt x="3316" y="6138"/>
                    </a:lnTo>
                    <a:lnTo>
                      <a:pt x="3351" y="6032"/>
                    </a:lnTo>
                    <a:lnTo>
                      <a:pt x="3421" y="5891"/>
                    </a:lnTo>
                    <a:lnTo>
                      <a:pt x="3457" y="5750"/>
                    </a:lnTo>
                    <a:lnTo>
                      <a:pt x="3527" y="5644"/>
                    </a:lnTo>
                    <a:lnTo>
                      <a:pt x="3563" y="5503"/>
                    </a:lnTo>
                    <a:lnTo>
                      <a:pt x="3633" y="5397"/>
                    </a:lnTo>
                    <a:lnTo>
                      <a:pt x="3668" y="5256"/>
                    </a:lnTo>
                    <a:lnTo>
                      <a:pt x="3739" y="5115"/>
                    </a:lnTo>
                    <a:lnTo>
                      <a:pt x="3774" y="5009"/>
                    </a:lnTo>
                    <a:lnTo>
                      <a:pt x="3810" y="4868"/>
                    </a:lnTo>
                    <a:lnTo>
                      <a:pt x="3880" y="4762"/>
                    </a:lnTo>
                    <a:lnTo>
                      <a:pt x="3915" y="4621"/>
                    </a:lnTo>
                    <a:lnTo>
                      <a:pt x="3986" y="4480"/>
                    </a:lnTo>
                    <a:lnTo>
                      <a:pt x="4021" y="4374"/>
                    </a:lnTo>
                    <a:lnTo>
                      <a:pt x="4092" y="4233"/>
                    </a:lnTo>
                    <a:lnTo>
                      <a:pt x="4127" y="4127"/>
                    </a:lnTo>
                    <a:lnTo>
                      <a:pt x="4198" y="3986"/>
                    </a:lnTo>
                    <a:lnTo>
                      <a:pt x="4233" y="3880"/>
                    </a:lnTo>
                    <a:lnTo>
                      <a:pt x="4268" y="3739"/>
                    </a:lnTo>
                    <a:lnTo>
                      <a:pt x="4339" y="3633"/>
                    </a:lnTo>
                    <a:lnTo>
                      <a:pt x="4374" y="3528"/>
                    </a:lnTo>
                    <a:lnTo>
                      <a:pt x="4444" y="3387"/>
                    </a:lnTo>
                    <a:lnTo>
                      <a:pt x="4480" y="3281"/>
                    </a:lnTo>
                    <a:lnTo>
                      <a:pt x="4550" y="3175"/>
                    </a:lnTo>
                    <a:lnTo>
                      <a:pt x="4586" y="3034"/>
                    </a:lnTo>
                    <a:lnTo>
                      <a:pt x="4656" y="2928"/>
                    </a:lnTo>
                    <a:lnTo>
                      <a:pt x="4691" y="2822"/>
                    </a:lnTo>
                    <a:lnTo>
                      <a:pt x="4727" y="2716"/>
                    </a:lnTo>
                    <a:lnTo>
                      <a:pt x="4797" y="2575"/>
                    </a:lnTo>
                    <a:lnTo>
                      <a:pt x="4832" y="2469"/>
                    </a:lnTo>
                    <a:lnTo>
                      <a:pt x="4903" y="2364"/>
                    </a:lnTo>
                    <a:lnTo>
                      <a:pt x="4938" y="2258"/>
                    </a:lnTo>
                    <a:lnTo>
                      <a:pt x="5009" y="2152"/>
                    </a:lnTo>
                    <a:lnTo>
                      <a:pt x="5044" y="2046"/>
                    </a:lnTo>
                    <a:lnTo>
                      <a:pt x="5115" y="1940"/>
                    </a:lnTo>
                    <a:lnTo>
                      <a:pt x="5150" y="1834"/>
                    </a:lnTo>
                    <a:lnTo>
                      <a:pt x="5221" y="1764"/>
                    </a:lnTo>
                    <a:lnTo>
                      <a:pt x="5256" y="1658"/>
                    </a:lnTo>
                    <a:lnTo>
                      <a:pt x="5291" y="1552"/>
                    </a:lnTo>
                    <a:lnTo>
                      <a:pt x="5362" y="1482"/>
                    </a:lnTo>
                    <a:lnTo>
                      <a:pt x="5397" y="1376"/>
                    </a:lnTo>
                    <a:lnTo>
                      <a:pt x="5467" y="1270"/>
                    </a:lnTo>
                    <a:lnTo>
                      <a:pt x="5503" y="1199"/>
                    </a:lnTo>
                    <a:lnTo>
                      <a:pt x="5573" y="1094"/>
                    </a:lnTo>
                    <a:lnTo>
                      <a:pt x="5609" y="1023"/>
                    </a:lnTo>
                    <a:lnTo>
                      <a:pt x="5679" y="953"/>
                    </a:lnTo>
                    <a:lnTo>
                      <a:pt x="5714" y="847"/>
                    </a:lnTo>
                    <a:lnTo>
                      <a:pt x="5750" y="776"/>
                    </a:lnTo>
                    <a:lnTo>
                      <a:pt x="5820" y="706"/>
                    </a:lnTo>
                    <a:lnTo>
                      <a:pt x="5855" y="635"/>
                    </a:lnTo>
                    <a:lnTo>
                      <a:pt x="5926" y="565"/>
                    </a:lnTo>
                    <a:lnTo>
                      <a:pt x="5961" y="494"/>
                    </a:lnTo>
                    <a:lnTo>
                      <a:pt x="6032" y="459"/>
                    </a:lnTo>
                    <a:lnTo>
                      <a:pt x="6067" y="388"/>
                    </a:lnTo>
                    <a:lnTo>
                      <a:pt x="6138" y="353"/>
                    </a:lnTo>
                    <a:lnTo>
                      <a:pt x="6173" y="282"/>
                    </a:lnTo>
                    <a:lnTo>
                      <a:pt x="6208" y="247"/>
                    </a:lnTo>
                    <a:lnTo>
                      <a:pt x="6279" y="176"/>
                    </a:lnTo>
                    <a:lnTo>
                      <a:pt x="6314" y="141"/>
                    </a:lnTo>
                    <a:lnTo>
                      <a:pt x="6385" y="106"/>
                    </a:lnTo>
                    <a:lnTo>
                      <a:pt x="6420" y="35"/>
                    </a:lnTo>
                    <a:lnTo>
                      <a:pt x="6490" y="0"/>
                    </a:lnTo>
                  </a:path>
                </a:pathLst>
              </a:custGeom>
              <a:noFill/>
              <a:ln w="28575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" name="Freeform 10"/>
              <p:cNvSpPr>
                <a:spLocks/>
              </p:cNvSpPr>
              <p:nvPr/>
            </p:nvSpPr>
            <p:spPr bwMode="auto">
              <a:xfrm>
                <a:off x="6613525" y="2392363"/>
                <a:ext cx="1152525" cy="1668462"/>
              </a:xfrm>
              <a:custGeom>
                <a:avLst/>
                <a:gdLst/>
                <a:ahLst/>
                <a:cxnLst>
                  <a:cxn ang="0">
                    <a:pos x="106" y="353"/>
                  </a:cxn>
                  <a:cxn ang="0">
                    <a:pos x="247" y="247"/>
                  </a:cxn>
                  <a:cxn ang="0">
                    <a:pos x="388" y="176"/>
                  </a:cxn>
                  <a:cxn ang="0">
                    <a:pos x="565" y="106"/>
                  </a:cxn>
                  <a:cxn ang="0">
                    <a:pos x="706" y="35"/>
                  </a:cxn>
                  <a:cxn ang="0">
                    <a:pos x="847" y="35"/>
                  </a:cxn>
                  <a:cxn ang="0">
                    <a:pos x="1023" y="0"/>
                  </a:cxn>
                  <a:cxn ang="0">
                    <a:pos x="1164" y="0"/>
                  </a:cxn>
                  <a:cxn ang="0">
                    <a:pos x="1306" y="35"/>
                  </a:cxn>
                  <a:cxn ang="0">
                    <a:pos x="1482" y="70"/>
                  </a:cxn>
                  <a:cxn ang="0">
                    <a:pos x="1623" y="141"/>
                  </a:cxn>
                  <a:cxn ang="0">
                    <a:pos x="1764" y="211"/>
                  </a:cxn>
                  <a:cxn ang="0">
                    <a:pos x="1941" y="317"/>
                  </a:cxn>
                  <a:cxn ang="0">
                    <a:pos x="2082" y="423"/>
                  </a:cxn>
                  <a:cxn ang="0">
                    <a:pos x="2223" y="564"/>
                  </a:cxn>
                  <a:cxn ang="0">
                    <a:pos x="2399" y="705"/>
                  </a:cxn>
                  <a:cxn ang="0">
                    <a:pos x="2540" y="882"/>
                  </a:cxn>
                  <a:cxn ang="0">
                    <a:pos x="2681" y="1058"/>
                  </a:cxn>
                  <a:cxn ang="0">
                    <a:pos x="2858" y="1270"/>
                  </a:cxn>
                  <a:cxn ang="0">
                    <a:pos x="2999" y="1517"/>
                  </a:cxn>
                  <a:cxn ang="0">
                    <a:pos x="3140" y="1799"/>
                  </a:cxn>
                  <a:cxn ang="0">
                    <a:pos x="3316" y="2081"/>
                  </a:cxn>
                  <a:cxn ang="0">
                    <a:pos x="3457" y="2363"/>
                  </a:cxn>
                  <a:cxn ang="0">
                    <a:pos x="3598" y="2681"/>
                  </a:cxn>
                  <a:cxn ang="0">
                    <a:pos x="3775" y="2998"/>
                  </a:cxn>
                  <a:cxn ang="0">
                    <a:pos x="3916" y="3351"/>
                  </a:cxn>
                  <a:cxn ang="0">
                    <a:pos x="4057" y="3704"/>
                  </a:cxn>
                  <a:cxn ang="0">
                    <a:pos x="4233" y="4056"/>
                  </a:cxn>
                  <a:cxn ang="0">
                    <a:pos x="4375" y="4409"/>
                  </a:cxn>
                  <a:cxn ang="0">
                    <a:pos x="4516" y="4797"/>
                  </a:cxn>
                  <a:cxn ang="0">
                    <a:pos x="4692" y="5185"/>
                  </a:cxn>
                  <a:cxn ang="0">
                    <a:pos x="4833" y="5538"/>
                  </a:cxn>
                  <a:cxn ang="0">
                    <a:pos x="4974" y="5926"/>
                  </a:cxn>
                  <a:cxn ang="0">
                    <a:pos x="5151" y="6314"/>
                  </a:cxn>
                  <a:cxn ang="0">
                    <a:pos x="5292" y="6702"/>
                  </a:cxn>
                  <a:cxn ang="0">
                    <a:pos x="5433" y="7055"/>
                  </a:cxn>
                  <a:cxn ang="0">
                    <a:pos x="5609" y="7443"/>
                  </a:cxn>
                  <a:cxn ang="0">
                    <a:pos x="5750" y="7796"/>
                  </a:cxn>
                  <a:cxn ang="0">
                    <a:pos x="5891" y="8148"/>
                  </a:cxn>
                  <a:cxn ang="0">
                    <a:pos x="6068" y="8501"/>
                  </a:cxn>
                  <a:cxn ang="0">
                    <a:pos x="6209" y="8819"/>
                  </a:cxn>
                  <a:cxn ang="0">
                    <a:pos x="6385" y="9136"/>
                  </a:cxn>
                </a:cxnLst>
                <a:rect l="0" t="0" r="r" b="b"/>
                <a:pathLst>
                  <a:path w="6456" h="9348">
                    <a:moveTo>
                      <a:pt x="0" y="423"/>
                    </a:moveTo>
                    <a:lnTo>
                      <a:pt x="36" y="388"/>
                    </a:lnTo>
                    <a:lnTo>
                      <a:pt x="106" y="353"/>
                    </a:lnTo>
                    <a:lnTo>
                      <a:pt x="142" y="317"/>
                    </a:lnTo>
                    <a:lnTo>
                      <a:pt x="177" y="282"/>
                    </a:lnTo>
                    <a:lnTo>
                      <a:pt x="247" y="247"/>
                    </a:lnTo>
                    <a:lnTo>
                      <a:pt x="283" y="211"/>
                    </a:lnTo>
                    <a:lnTo>
                      <a:pt x="353" y="176"/>
                    </a:lnTo>
                    <a:lnTo>
                      <a:pt x="388" y="176"/>
                    </a:lnTo>
                    <a:lnTo>
                      <a:pt x="459" y="141"/>
                    </a:lnTo>
                    <a:lnTo>
                      <a:pt x="494" y="106"/>
                    </a:lnTo>
                    <a:lnTo>
                      <a:pt x="565" y="106"/>
                    </a:lnTo>
                    <a:lnTo>
                      <a:pt x="600" y="70"/>
                    </a:lnTo>
                    <a:lnTo>
                      <a:pt x="635" y="70"/>
                    </a:lnTo>
                    <a:lnTo>
                      <a:pt x="706" y="35"/>
                    </a:lnTo>
                    <a:lnTo>
                      <a:pt x="741" y="35"/>
                    </a:lnTo>
                    <a:lnTo>
                      <a:pt x="812" y="35"/>
                    </a:lnTo>
                    <a:lnTo>
                      <a:pt x="847" y="35"/>
                    </a:lnTo>
                    <a:lnTo>
                      <a:pt x="918" y="0"/>
                    </a:lnTo>
                    <a:lnTo>
                      <a:pt x="953" y="0"/>
                    </a:lnTo>
                    <a:lnTo>
                      <a:pt x="1023" y="0"/>
                    </a:lnTo>
                    <a:lnTo>
                      <a:pt x="1059" y="0"/>
                    </a:lnTo>
                    <a:lnTo>
                      <a:pt x="1129" y="0"/>
                    </a:lnTo>
                    <a:lnTo>
                      <a:pt x="1164" y="0"/>
                    </a:lnTo>
                    <a:lnTo>
                      <a:pt x="1200" y="35"/>
                    </a:lnTo>
                    <a:lnTo>
                      <a:pt x="1270" y="35"/>
                    </a:lnTo>
                    <a:lnTo>
                      <a:pt x="1306" y="35"/>
                    </a:lnTo>
                    <a:lnTo>
                      <a:pt x="1376" y="35"/>
                    </a:lnTo>
                    <a:lnTo>
                      <a:pt x="1411" y="70"/>
                    </a:lnTo>
                    <a:lnTo>
                      <a:pt x="1482" y="70"/>
                    </a:lnTo>
                    <a:lnTo>
                      <a:pt x="1517" y="106"/>
                    </a:lnTo>
                    <a:lnTo>
                      <a:pt x="1588" y="106"/>
                    </a:lnTo>
                    <a:lnTo>
                      <a:pt x="1623" y="141"/>
                    </a:lnTo>
                    <a:lnTo>
                      <a:pt x="1658" y="176"/>
                    </a:lnTo>
                    <a:lnTo>
                      <a:pt x="1729" y="176"/>
                    </a:lnTo>
                    <a:lnTo>
                      <a:pt x="1764" y="211"/>
                    </a:lnTo>
                    <a:lnTo>
                      <a:pt x="1835" y="247"/>
                    </a:lnTo>
                    <a:lnTo>
                      <a:pt x="1870" y="282"/>
                    </a:lnTo>
                    <a:lnTo>
                      <a:pt x="1941" y="317"/>
                    </a:lnTo>
                    <a:lnTo>
                      <a:pt x="1976" y="353"/>
                    </a:lnTo>
                    <a:lnTo>
                      <a:pt x="2046" y="388"/>
                    </a:lnTo>
                    <a:lnTo>
                      <a:pt x="2082" y="423"/>
                    </a:lnTo>
                    <a:lnTo>
                      <a:pt x="2117" y="458"/>
                    </a:lnTo>
                    <a:lnTo>
                      <a:pt x="2187" y="529"/>
                    </a:lnTo>
                    <a:lnTo>
                      <a:pt x="2223" y="564"/>
                    </a:lnTo>
                    <a:lnTo>
                      <a:pt x="2293" y="599"/>
                    </a:lnTo>
                    <a:lnTo>
                      <a:pt x="2329" y="670"/>
                    </a:lnTo>
                    <a:lnTo>
                      <a:pt x="2399" y="705"/>
                    </a:lnTo>
                    <a:lnTo>
                      <a:pt x="2434" y="776"/>
                    </a:lnTo>
                    <a:lnTo>
                      <a:pt x="2505" y="811"/>
                    </a:lnTo>
                    <a:lnTo>
                      <a:pt x="2540" y="882"/>
                    </a:lnTo>
                    <a:lnTo>
                      <a:pt x="2575" y="917"/>
                    </a:lnTo>
                    <a:lnTo>
                      <a:pt x="2646" y="988"/>
                    </a:lnTo>
                    <a:lnTo>
                      <a:pt x="2681" y="1058"/>
                    </a:lnTo>
                    <a:lnTo>
                      <a:pt x="2752" y="1129"/>
                    </a:lnTo>
                    <a:lnTo>
                      <a:pt x="2787" y="1199"/>
                    </a:lnTo>
                    <a:lnTo>
                      <a:pt x="2858" y="1270"/>
                    </a:lnTo>
                    <a:lnTo>
                      <a:pt x="2893" y="1376"/>
                    </a:lnTo>
                    <a:lnTo>
                      <a:pt x="2964" y="1446"/>
                    </a:lnTo>
                    <a:lnTo>
                      <a:pt x="2999" y="1517"/>
                    </a:lnTo>
                    <a:lnTo>
                      <a:pt x="3034" y="1622"/>
                    </a:lnTo>
                    <a:lnTo>
                      <a:pt x="3105" y="1693"/>
                    </a:lnTo>
                    <a:lnTo>
                      <a:pt x="3140" y="1799"/>
                    </a:lnTo>
                    <a:lnTo>
                      <a:pt x="3210" y="1905"/>
                    </a:lnTo>
                    <a:lnTo>
                      <a:pt x="3246" y="1975"/>
                    </a:lnTo>
                    <a:lnTo>
                      <a:pt x="3316" y="2081"/>
                    </a:lnTo>
                    <a:lnTo>
                      <a:pt x="3352" y="2187"/>
                    </a:lnTo>
                    <a:lnTo>
                      <a:pt x="3422" y="2257"/>
                    </a:lnTo>
                    <a:lnTo>
                      <a:pt x="3457" y="2363"/>
                    </a:lnTo>
                    <a:lnTo>
                      <a:pt x="3493" y="2469"/>
                    </a:lnTo>
                    <a:lnTo>
                      <a:pt x="3563" y="2575"/>
                    </a:lnTo>
                    <a:lnTo>
                      <a:pt x="3598" y="2681"/>
                    </a:lnTo>
                    <a:lnTo>
                      <a:pt x="3669" y="2787"/>
                    </a:lnTo>
                    <a:lnTo>
                      <a:pt x="3704" y="2892"/>
                    </a:lnTo>
                    <a:lnTo>
                      <a:pt x="3775" y="2998"/>
                    </a:lnTo>
                    <a:lnTo>
                      <a:pt x="3810" y="3139"/>
                    </a:lnTo>
                    <a:lnTo>
                      <a:pt x="3881" y="3245"/>
                    </a:lnTo>
                    <a:lnTo>
                      <a:pt x="3916" y="3351"/>
                    </a:lnTo>
                    <a:lnTo>
                      <a:pt x="3986" y="3457"/>
                    </a:lnTo>
                    <a:lnTo>
                      <a:pt x="4022" y="3598"/>
                    </a:lnTo>
                    <a:lnTo>
                      <a:pt x="4057" y="3704"/>
                    </a:lnTo>
                    <a:lnTo>
                      <a:pt x="4128" y="3810"/>
                    </a:lnTo>
                    <a:lnTo>
                      <a:pt x="4163" y="3951"/>
                    </a:lnTo>
                    <a:lnTo>
                      <a:pt x="4233" y="4056"/>
                    </a:lnTo>
                    <a:lnTo>
                      <a:pt x="4269" y="4162"/>
                    </a:lnTo>
                    <a:lnTo>
                      <a:pt x="4339" y="4303"/>
                    </a:lnTo>
                    <a:lnTo>
                      <a:pt x="4375" y="4409"/>
                    </a:lnTo>
                    <a:lnTo>
                      <a:pt x="4445" y="4550"/>
                    </a:lnTo>
                    <a:lnTo>
                      <a:pt x="4480" y="4656"/>
                    </a:lnTo>
                    <a:lnTo>
                      <a:pt x="4516" y="4797"/>
                    </a:lnTo>
                    <a:lnTo>
                      <a:pt x="4586" y="4903"/>
                    </a:lnTo>
                    <a:lnTo>
                      <a:pt x="4621" y="5044"/>
                    </a:lnTo>
                    <a:lnTo>
                      <a:pt x="4692" y="5185"/>
                    </a:lnTo>
                    <a:lnTo>
                      <a:pt x="4727" y="5291"/>
                    </a:lnTo>
                    <a:lnTo>
                      <a:pt x="4798" y="5432"/>
                    </a:lnTo>
                    <a:lnTo>
                      <a:pt x="4833" y="5538"/>
                    </a:lnTo>
                    <a:lnTo>
                      <a:pt x="4904" y="5679"/>
                    </a:lnTo>
                    <a:lnTo>
                      <a:pt x="4939" y="5820"/>
                    </a:lnTo>
                    <a:lnTo>
                      <a:pt x="4974" y="5926"/>
                    </a:lnTo>
                    <a:lnTo>
                      <a:pt x="5045" y="6067"/>
                    </a:lnTo>
                    <a:lnTo>
                      <a:pt x="5080" y="6173"/>
                    </a:lnTo>
                    <a:lnTo>
                      <a:pt x="5151" y="6314"/>
                    </a:lnTo>
                    <a:lnTo>
                      <a:pt x="5186" y="6455"/>
                    </a:lnTo>
                    <a:lnTo>
                      <a:pt x="5256" y="6561"/>
                    </a:lnTo>
                    <a:lnTo>
                      <a:pt x="5292" y="6702"/>
                    </a:lnTo>
                    <a:lnTo>
                      <a:pt x="5362" y="6808"/>
                    </a:lnTo>
                    <a:lnTo>
                      <a:pt x="5397" y="6949"/>
                    </a:lnTo>
                    <a:lnTo>
                      <a:pt x="5433" y="7055"/>
                    </a:lnTo>
                    <a:lnTo>
                      <a:pt x="5503" y="7196"/>
                    </a:lnTo>
                    <a:lnTo>
                      <a:pt x="5539" y="7302"/>
                    </a:lnTo>
                    <a:lnTo>
                      <a:pt x="5609" y="7443"/>
                    </a:lnTo>
                    <a:lnTo>
                      <a:pt x="5644" y="7549"/>
                    </a:lnTo>
                    <a:lnTo>
                      <a:pt x="5715" y="7690"/>
                    </a:lnTo>
                    <a:lnTo>
                      <a:pt x="5750" y="7796"/>
                    </a:lnTo>
                    <a:lnTo>
                      <a:pt x="5821" y="7937"/>
                    </a:lnTo>
                    <a:lnTo>
                      <a:pt x="5856" y="8043"/>
                    </a:lnTo>
                    <a:lnTo>
                      <a:pt x="5891" y="8148"/>
                    </a:lnTo>
                    <a:lnTo>
                      <a:pt x="5962" y="8254"/>
                    </a:lnTo>
                    <a:lnTo>
                      <a:pt x="5997" y="8395"/>
                    </a:lnTo>
                    <a:lnTo>
                      <a:pt x="6068" y="8501"/>
                    </a:lnTo>
                    <a:lnTo>
                      <a:pt x="6103" y="8607"/>
                    </a:lnTo>
                    <a:lnTo>
                      <a:pt x="6174" y="8713"/>
                    </a:lnTo>
                    <a:lnTo>
                      <a:pt x="6209" y="8819"/>
                    </a:lnTo>
                    <a:lnTo>
                      <a:pt x="6279" y="8924"/>
                    </a:lnTo>
                    <a:lnTo>
                      <a:pt x="6315" y="9030"/>
                    </a:lnTo>
                    <a:lnTo>
                      <a:pt x="6385" y="9136"/>
                    </a:lnTo>
                    <a:lnTo>
                      <a:pt x="6420" y="9242"/>
                    </a:lnTo>
                    <a:lnTo>
                      <a:pt x="6456" y="9348"/>
                    </a:lnTo>
                  </a:path>
                </a:pathLst>
              </a:custGeom>
              <a:noFill/>
              <a:ln w="28575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" name="Freeform 11"/>
              <p:cNvSpPr>
                <a:spLocks/>
              </p:cNvSpPr>
              <p:nvPr/>
            </p:nvSpPr>
            <p:spPr bwMode="auto">
              <a:xfrm>
                <a:off x="7766050" y="4060825"/>
                <a:ext cx="377825" cy="4206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" y="106"/>
                  </a:cxn>
                  <a:cxn ang="0">
                    <a:pos x="106" y="211"/>
                  </a:cxn>
                  <a:cxn ang="0">
                    <a:pos x="176" y="282"/>
                  </a:cxn>
                  <a:cxn ang="0">
                    <a:pos x="211" y="388"/>
                  </a:cxn>
                  <a:cxn ang="0">
                    <a:pos x="282" y="494"/>
                  </a:cxn>
                  <a:cxn ang="0">
                    <a:pos x="317" y="564"/>
                  </a:cxn>
                  <a:cxn ang="0">
                    <a:pos x="388" y="670"/>
                  </a:cxn>
                  <a:cxn ang="0">
                    <a:pos x="423" y="740"/>
                  </a:cxn>
                  <a:cxn ang="0">
                    <a:pos x="458" y="846"/>
                  </a:cxn>
                  <a:cxn ang="0">
                    <a:pos x="529" y="917"/>
                  </a:cxn>
                  <a:cxn ang="0">
                    <a:pos x="564" y="987"/>
                  </a:cxn>
                  <a:cxn ang="0">
                    <a:pos x="635" y="1058"/>
                  </a:cxn>
                  <a:cxn ang="0">
                    <a:pos x="670" y="1164"/>
                  </a:cxn>
                  <a:cxn ang="0">
                    <a:pos x="741" y="1234"/>
                  </a:cxn>
                  <a:cxn ang="0">
                    <a:pos x="776" y="1305"/>
                  </a:cxn>
                  <a:cxn ang="0">
                    <a:pos x="846" y="1375"/>
                  </a:cxn>
                  <a:cxn ang="0">
                    <a:pos x="882" y="1446"/>
                  </a:cxn>
                  <a:cxn ang="0">
                    <a:pos x="917" y="1481"/>
                  </a:cxn>
                  <a:cxn ang="0">
                    <a:pos x="987" y="1552"/>
                  </a:cxn>
                  <a:cxn ang="0">
                    <a:pos x="1023" y="1622"/>
                  </a:cxn>
                  <a:cxn ang="0">
                    <a:pos x="1093" y="1693"/>
                  </a:cxn>
                  <a:cxn ang="0">
                    <a:pos x="1129" y="1728"/>
                  </a:cxn>
                  <a:cxn ang="0">
                    <a:pos x="1199" y="1799"/>
                  </a:cxn>
                  <a:cxn ang="0">
                    <a:pos x="1234" y="1834"/>
                  </a:cxn>
                  <a:cxn ang="0">
                    <a:pos x="1305" y="1905"/>
                  </a:cxn>
                  <a:cxn ang="0">
                    <a:pos x="1340" y="1940"/>
                  </a:cxn>
                  <a:cxn ang="0">
                    <a:pos x="1375" y="1975"/>
                  </a:cxn>
                  <a:cxn ang="0">
                    <a:pos x="1446" y="2046"/>
                  </a:cxn>
                  <a:cxn ang="0">
                    <a:pos x="1481" y="2081"/>
                  </a:cxn>
                  <a:cxn ang="0">
                    <a:pos x="1552" y="2116"/>
                  </a:cxn>
                  <a:cxn ang="0">
                    <a:pos x="1587" y="2151"/>
                  </a:cxn>
                  <a:cxn ang="0">
                    <a:pos x="1658" y="2187"/>
                  </a:cxn>
                  <a:cxn ang="0">
                    <a:pos x="1693" y="2222"/>
                  </a:cxn>
                  <a:cxn ang="0">
                    <a:pos x="1763" y="2222"/>
                  </a:cxn>
                  <a:cxn ang="0">
                    <a:pos x="1799" y="2257"/>
                  </a:cxn>
                  <a:cxn ang="0">
                    <a:pos x="1834" y="2293"/>
                  </a:cxn>
                  <a:cxn ang="0">
                    <a:pos x="1905" y="2328"/>
                  </a:cxn>
                  <a:cxn ang="0">
                    <a:pos x="1940" y="2328"/>
                  </a:cxn>
                  <a:cxn ang="0">
                    <a:pos x="2010" y="2363"/>
                  </a:cxn>
                  <a:cxn ang="0">
                    <a:pos x="2046" y="2363"/>
                  </a:cxn>
                  <a:cxn ang="0">
                    <a:pos x="2116" y="2363"/>
                  </a:cxn>
                </a:cxnLst>
                <a:rect l="0" t="0" r="r" b="b"/>
                <a:pathLst>
                  <a:path w="2116" h="2363">
                    <a:moveTo>
                      <a:pt x="0" y="0"/>
                    </a:moveTo>
                    <a:lnTo>
                      <a:pt x="70" y="106"/>
                    </a:lnTo>
                    <a:lnTo>
                      <a:pt x="106" y="211"/>
                    </a:lnTo>
                    <a:lnTo>
                      <a:pt x="176" y="282"/>
                    </a:lnTo>
                    <a:lnTo>
                      <a:pt x="211" y="388"/>
                    </a:lnTo>
                    <a:lnTo>
                      <a:pt x="282" y="494"/>
                    </a:lnTo>
                    <a:lnTo>
                      <a:pt x="317" y="564"/>
                    </a:lnTo>
                    <a:lnTo>
                      <a:pt x="388" y="670"/>
                    </a:lnTo>
                    <a:lnTo>
                      <a:pt x="423" y="740"/>
                    </a:lnTo>
                    <a:lnTo>
                      <a:pt x="458" y="846"/>
                    </a:lnTo>
                    <a:lnTo>
                      <a:pt x="529" y="917"/>
                    </a:lnTo>
                    <a:lnTo>
                      <a:pt x="564" y="987"/>
                    </a:lnTo>
                    <a:lnTo>
                      <a:pt x="635" y="1058"/>
                    </a:lnTo>
                    <a:lnTo>
                      <a:pt x="670" y="1164"/>
                    </a:lnTo>
                    <a:lnTo>
                      <a:pt x="741" y="1234"/>
                    </a:lnTo>
                    <a:lnTo>
                      <a:pt x="776" y="1305"/>
                    </a:lnTo>
                    <a:lnTo>
                      <a:pt x="846" y="1375"/>
                    </a:lnTo>
                    <a:lnTo>
                      <a:pt x="882" y="1446"/>
                    </a:lnTo>
                    <a:lnTo>
                      <a:pt x="917" y="1481"/>
                    </a:lnTo>
                    <a:lnTo>
                      <a:pt x="987" y="1552"/>
                    </a:lnTo>
                    <a:lnTo>
                      <a:pt x="1023" y="1622"/>
                    </a:lnTo>
                    <a:lnTo>
                      <a:pt x="1093" y="1693"/>
                    </a:lnTo>
                    <a:lnTo>
                      <a:pt x="1129" y="1728"/>
                    </a:lnTo>
                    <a:lnTo>
                      <a:pt x="1199" y="1799"/>
                    </a:lnTo>
                    <a:lnTo>
                      <a:pt x="1234" y="1834"/>
                    </a:lnTo>
                    <a:lnTo>
                      <a:pt x="1305" y="1905"/>
                    </a:lnTo>
                    <a:lnTo>
                      <a:pt x="1340" y="1940"/>
                    </a:lnTo>
                    <a:lnTo>
                      <a:pt x="1375" y="1975"/>
                    </a:lnTo>
                    <a:lnTo>
                      <a:pt x="1446" y="2046"/>
                    </a:lnTo>
                    <a:lnTo>
                      <a:pt x="1481" y="2081"/>
                    </a:lnTo>
                    <a:lnTo>
                      <a:pt x="1552" y="2116"/>
                    </a:lnTo>
                    <a:lnTo>
                      <a:pt x="1587" y="2151"/>
                    </a:lnTo>
                    <a:lnTo>
                      <a:pt x="1658" y="2187"/>
                    </a:lnTo>
                    <a:lnTo>
                      <a:pt x="1693" y="2222"/>
                    </a:lnTo>
                    <a:lnTo>
                      <a:pt x="1763" y="2222"/>
                    </a:lnTo>
                    <a:lnTo>
                      <a:pt x="1799" y="2257"/>
                    </a:lnTo>
                    <a:lnTo>
                      <a:pt x="1834" y="2293"/>
                    </a:lnTo>
                    <a:lnTo>
                      <a:pt x="1905" y="2328"/>
                    </a:lnTo>
                    <a:lnTo>
                      <a:pt x="1940" y="2328"/>
                    </a:lnTo>
                    <a:lnTo>
                      <a:pt x="2010" y="2363"/>
                    </a:lnTo>
                    <a:lnTo>
                      <a:pt x="2046" y="2363"/>
                    </a:lnTo>
                    <a:lnTo>
                      <a:pt x="2116" y="2363"/>
                    </a:lnTo>
                  </a:path>
                </a:pathLst>
              </a:custGeom>
              <a:noFill/>
              <a:ln w="28575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20" name="Rectangle 119"/>
            <p:cNvSpPr/>
            <p:nvPr/>
          </p:nvSpPr>
          <p:spPr>
            <a:xfrm>
              <a:off x="463101" y="1047505"/>
              <a:ext cx="1874398" cy="10951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92D050"/>
                  </a:solidFill>
                </a:rPr>
                <a:t>2d Angular </a:t>
              </a:r>
            </a:p>
            <a:p>
              <a:pPr algn="ctr"/>
              <a:r>
                <a:rPr lang="en-US" sz="2000" dirty="0" smtClean="0">
                  <a:solidFill>
                    <a:srgbClr val="92D050"/>
                  </a:solidFill>
                </a:rPr>
                <a:t>support</a:t>
              </a: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rot="16200000" flipV="1">
              <a:off x="-799817" y="3162300"/>
              <a:ext cx="2971800" cy="19050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31"/>
            <p:cNvGrpSpPr/>
            <p:nvPr/>
          </p:nvGrpSpPr>
          <p:grpSpPr>
            <a:xfrm>
              <a:off x="724366" y="3012763"/>
              <a:ext cx="3041649" cy="1611791"/>
              <a:chOff x="5454650" y="2392363"/>
              <a:chExt cx="2689225" cy="2089150"/>
            </a:xfrm>
          </p:grpSpPr>
          <p:sp>
            <p:nvSpPr>
              <p:cNvPr id="127" name="Freeform 9"/>
              <p:cNvSpPr>
                <a:spLocks/>
              </p:cNvSpPr>
              <p:nvPr/>
            </p:nvSpPr>
            <p:spPr bwMode="auto">
              <a:xfrm>
                <a:off x="5454650" y="2468563"/>
                <a:ext cx="1158875" cy="2012950"/>
              </a:xfrm>
              <a:custGeom>
                <a:avLst/>
                <a:gdLst/>
                <a:ahLst/>
                <a:cxnLst>
                  <a:cxn ang="0">
                    <a:pos x="106" y="11288"/>
                  </a:cxn>
                  <a:cxn ang="0">
                    <a:pos x="247" y="11218"/>
                  </a:cxn>
                  <a:cxn ang="0">
                    <a:pos x="423" y="11147"/>
                  </a:cxn>
                  <a:cxn ang="0">
                    <a:pos x="564" y="11041"/>
                  </a:cxn>
                  <a:cxn ang="0">
                    <a:pos x="705" y="10900"/>
                  </a:cxn>
                  <a:cxn ang="0">
                    <a:pos x="882" y="10759"/>
                  </a:cxn>
                  <a:cxn ang="0">
                    <a:pos x="1023" y="10618"/>
                  </a:cxn>
                  <a:cxn ang="0">
                    <a:pos x="1164" y="10406"/>
                  </a:cxn>
                  <a:cxn ang="0">
                    <a:pos x="1340" y="10230"/>
                  </a:cxn>
                  <a:cxn ang="0">
                    <a:pos x="1481" y="9983"/>
                  </a:cxn>
                  <a:cxn ang="0">
                    <a:pos x="1622" y="9771"/>
                  </a:cxn>
                  <a:cxn ang="0">
                    <a:pos x="1799" y="9489"/>
                  </a:cxn>
                  <a:cxn ang="0">
                    <a:pos x="1940" y="9207"/>
                  </a:cxn>
                  <a:cxn ang="0">
                    <a:pos x="2081" y="8925"/>
                  </a:cxn>
                  <a:cxn ang="0">
                    <a:pos x="2257" y="8607"/>
                  </a:cxn>
                  <a:cxn ang="0">
                    <a:pos x="2399" y="8290"/>
                  </a:cxn>
                  <a:cxn ang="0">
                    <a:pos x="2540" y="7972"/>
                  </a:cxn>
                  <a:cxn ang="0">
                    <a:pos x="2716" y="7620"/>
                  </a:cxn>
                  <a:cxn ang="0">
                    <a:pos x="2857" y="7267"/>
                  </a:cxn>
                  <a:cxn ang="0">
                    <a:pos x="2998" y="6879"/>
                  </a:cxn>
                  <a:cxn ang="0">
                    <a:pos x="3175" y="6526"/>
                  </a:cxn>
                  <a:cxn ang="0">
                    <a:pos x="3316" y="6138"/>
                  </a:cxn>
                  <a:cxn ang="0">
                    <a:pos x="3457" y="5750"/>
                  </a:cxn>
                  <a:cxn ang="0">
                    <a:pos x="3633" y="5397"/>
                  </a:cxn>
                  <a:cxn ang="0">
                    <a:pos x="3774" y="5009"/>
                  </a:cxn>
                  <a:cxn ang="0">
                    <a:pos x="3915" y="4621"/>
                  </a:cxn>
                  <a:cxn ang="0">
                    <a:pos x="4092" y="4233"/>
                  </a:cxn>
                  <a:cxn ang="0">
                    <a:pos x="4233" y="3880"/>
                  </a:cxn>
                  <a:cxn ang="0">
                    <a:pos x="4374" y="3528"/>
                  </a:cxn>
                  <a:cxn ang="0">
                    <a:pos x="4550" y="3175"/>
                  </a:cxn>
                  <a:cxn ang="0">
                    <a:pos x="4691" y="2822"/>
                  </a:cxn>
                  <a:cxn ang="0">
                    <a:pos x="4832" y="2469"/>
                  </a:cxn>
                  <a:cxn ang="0">
                    <a:pos x="5009" y="2152"/>
                  </a:cxn>
                  <a:cxn ang="0">
                    <a:pos x="5150" y="1834"/>
                  </a:cxn>
                  <a:cxn ang="0">
                    <a:pos x="5291" y="1552"/>
                  </a:cxn>
                  <a:cxn ang="0">
                    <a:pos x="5467" y="1270"/>
                  </a:cxn>
                  <a:cxn ang="0">
                    <a:pos x="5609" y="1023"/>
                  </a:cxn>
                  <a:cxn ang="0">
                    <a:pos x="5750" y="776"/>
                  </a:cxn>
                  <a:cxn ang="0">
                    <a:pos x="5926" y="565"/>
                  </a:cxn>
                  <a:cxn ang="0">
                    <a:pos x="6067" y="388"/>
                  </a:cxn>
                  <a:cxn ang="0">
                    <a:pos x="6208" y="247"/>
                  </a:cxn>
                  <a:cxn ang="0">
                    <a:pos x="6385" y="106"/>
                  </a:cxn>
                </a:cxnLst>
                <a:rect l="0" t="0" r="r" b="b"/>
                <a:pathLst>
                  <a:path w="6490" h="11288">
                    <a:moveTo>
                      <a:pt x="0" y="11288"/>
                    </a:moveTo>
                    <a:lnTo>
                      <a:pt x="35" y="11288"/>
                    </a:lnTo>
                    <a:lnTo>
                      <a:pt x="106" y="11288"/>
                    </a:lnTo>
                    <a:lnTo>
                      <a:pt x="141" y="11253"/>
                    </a:lnTo>
                    <a:lnTo>
                      <a:pt x="211" y="11253"/>
                    </a:lnTo>
                    <a:lnTo>
                      <a:pt x="247" y="11218"/>
                    </a:lnTo>
                    <a:lnTo>
                      <a:pt x="317" y="11182"/>
                    </a:lnTo>
                    <a:lnTo>
                      <a:pt x="353" y="11147"/>
                    </a:lnTo>
                    <a:lnTo>
                      <a:pt x="423" y="11147"/>
                    </a:lnTo>
                    <a:lnTo>
                      <a:pt x="458" y="11112"/>
                    </a:lnTo>
                    <a:lnTo>
                      <a:pt x="494" y="11076"/>
                    </a:lnTo>
                    <a:lnTo>
                      <a:pt x="564" y="11041"/>
                    </a:lnTo>
                    <a:lnTo>
                      <a:pt x="599" y="11006"/>
                    </a:lnTo>
                    <a:lnTo>
                      <a:pt x="670" y="10971"/>
                    </a:lnTo>
                    <a:lnTo>
                      <a:pt x="705" y="10900"/>
                    </a:lnTo>
                    <a:lnTo>
                      <a:pt x="776" y="10865"/>
                    </a:lnTo>
                    <a:lnTo>
                      <a:pt x="811" y="10830"/>
                    </a:lnTo>
                    <a:lnTo>
                      <a:pt x="882" y="10759"/>
                    </a:lnTo>
                    <a:lnTo>
                      <a:pt x="917" y="10724"/>
                    </a:lnTo>
                    <a:lnTo>
                      <a:pt x="952" y="10653"/>
                    </a:lnTo>
                    <a:lnTo>
                      <a:pt x="1023" y="10618"/>
                    </a:lnTo>
                    <a:lnTo>
                      <a:pt x="1058" y="10547"/>
                    </a:lnTo>
                    <a:lnTo>
                      <a:pt x="1129" y="10477"/>
                    </a:lnTo>
                    <a:lnTo>
                      <a:pt x="1164" y="10406"/>
                    </a:lnTo>
                    <a:lnTo>
                      <a:pt x="1234" y="10371"/>
                    </a:lnTo>
                    <a:lnTo>
                      <a:pt x="1270" y="10300"/>
                    </a:lnTo>
                    <a:lnTo>
                      <a:pt x="1340" y="10230"/>
                    </a:lnTo>
                    <a:lnTo>
                      <a:pt x="1376" y="10159"/>
                    </a:lnTo>
                    <a:lnTo>
                      <a:pt x="1411" y="10089"/>
                    </a:lnTo>
                    <a:lnTo>
                      <a:pt x="1481" y="9983"/>
                    </a:lnTo>
                    <a:lnTo>
                      <a:pt x="1517" y="9912"/>
                    </a:lnTo>
                    <a:lnTo>
                      <a:pt x="1587" y="9842"/>
                    </a:lnTo>
                    <a:lnTo>
                      <a:pt x="1622" y="9771"/>
                    </a:lnTo>
                    <a:lnTo>
                      <a:pt x="1693" y="9665"/>
                    </a:lnTo>
                    <a:lnTo>
                      <a:pt x="1728" y="9595"/>
                    </a:lnTo>
                    <a:lnTo>
                      <a:pt x="1799" y="9489"/>
                    </a:lnTo>
                    <a:lnTo>
                      <a:pt x="1834" y="9419"/>
                    </a:lnTo>
                    <a:lnTo>
                      <a:pt x="1869" y="9313"/>
                    </a:lnTo>
                    <a:lnTo>
                      <a:pt x="1940" y="9207"/>
                    </a:lnTo>
                    <a:lnTo>
                      <a:pt x="1975" y="9136"/>
                    </a:lnTo>
                    <a:lnTo>
                      <a:pt x="2046" y="9031"/>
                    </a:lnTo>
                    <a:lnTo>
                      <a:pt x="2081" y="8925"/>
                    </a:lnTo>
                    <a:lnTo>
                      <a:pt x="2152" y="8819"/>
                    </a:lnTo>
                    <a:lnTo>
                      <a:pt x="2187" y="8713"/>
                    </a:lnTo>
                    <a:lnTo>
                      <a:pt x="2257" y="8607"/>
                    </a:lnTo>
                    <a:lnTo>
                      <a:pt x="2293" y="8501"/>
                    </a:lnTo>
                    <a:lnTo>
                      <a:pt x="2328" y="8396"/>
                    </a:lnTo>
                    <a:lnTo>
                      <a:pt x="2399" y="8290"/>
                    </a:lnTo>
                    <a:lnTo>
                      <a:pt x="2434" y="8184"/>
                    </a:lnTo>
                    <a:lnTo>
                      <a:pt x="2504" y="8078"/>
                    </a:lnTo>
                    <a:lnTo>
                      <a:pt x="2540" y="7972"/>
                    </a:lnTo>
                    <a:lnTo>
                      <a:pt x="2610" y="7831"/>
                    </a:lnTo>
                    <a:lnTo>
                      <a:pt x="2645" y="7725"/>
                    </a:lnTo>
                    <a:lnTo>
                      <a:pt x="2716" y="7620"/>
                    </a:lnTo>
                    <a:lnTo>
                      <a:pt x="2751" y="7514"/>
                    </a:lnTo>
                    <a:lnTo>
                      <a:pt x="2822" y="7373"/>
                    </a:lnTo>
                    <a:lnTo>
                      <a:pt x="2857" y="7267"/>
                    </a:lnTo>
                    <a:lnTo>
                      <a:pt x="2892" y="7126"/>
                    </a:lnTo>
                    <a:lnTo>
                      <a:pt x="2963" y="7020"/>
                    </a:lnTo>
                    <a:lnTo>
                      <a:pt x="2998" y="6879"/>
                    </a:lnTo>
                    <a:lnTo>
                      <a:pt x="3069" y="6773"/>
                    </a:lnTo>
                    <a:lnTo>
                      <a:pt x="3104" y="6632"/>
                    </a:lnTo>
                    <a:lnTo>
                      <a:pt x="3175" y="6526"/>
                    </a:lnTo>
                    <a:lnTo>
                      <a:pt x="3210" y="6385"/>
                    </a:lnTo>
                    <a:lnTo>
                      <a:pt x="3280" y="6279"/>
                    </a:lnTo>
                    <a:lnTo>
                      <a:pt x="3316" y="6138"/>
                    </a:lnTo>
                    <a:lnTo>
                      <a:pt x="3351" y="6032"/>
                    </a:lnTo>
                    <a:lnTo>
                      <a:pt x="3421" y="5891"/>
                    </a:lnTo>
                    <a:lnTo>
                      <a:pt x="3457" y="5750"/>
                    </a:lnTo>
                    <a:lnTo>
                      <a:pt x="3527" y="5644"/>
                    </a:lnTo>
                    <a:lnTo>
                      <a:pt x="3563" y="5503"/>
                    </a:lnTo>
                    <a:lnTo>
                      <a:pt x="3633" y="5397"/>
                    </a:lnTo>
                    <a:lnTo>
                      <a:pt x="3668" y="5256"/>
                    </a:lnTo>
                    <a:lnTo>
                      <a:pt x="3739" y="5115"/>
                    </a:lnTo>
                    <a:lnTo>
                      <a:pt x="3774" y="5009"/>
                    </a:lnTo>
                    <a:lnTo>
                      <a:pt x="3810" y="4868"/>
                    </a:lnTo>
                    <a:lnTo>
                      <a:pt x="3880" y="4762"/>
                    </a:lnTo>
                    <a:lnTo>
                      <a:pt x="3915" y="4621"/>
                    </a:lnTo>
                    <a:lnTo>
                      <a:pt x="3986" y="4480"/>
                    </a:lnTo>
                    <a:lnTo>
                      <a:pt x="4021" y="4374"/>
                    </a:lnTo>
                    <a:lnTo>
                      <a:pt x="4092" y="4233"/>
                    </a:lnTo>
                    <a:lnTo>
                      <a:pt x="4127" y="4127"/>
                    </a:lnTo>
                    <a:lnTo>
                      <a:pt x="4198" y="3986"/>
                    </a:lnTo>
                    <a:lnTo>
                      <a:pt x="4233" y="3880"/>
                    </a:lnTo>
                    <a:lnTo>
                      <a:pt x="4268" y="3739"/>
                    </a:lnTo>
                    <a:lnTo>
                      <a:pt x="4339" y="3633"/>
                    </a:lnTo>
                    <a:lnTo>
                      <a:pt x="4374" y="3528"/>
                    </a:lnTo>
                    <a:lnTo>
                      <a:pt x="4444" y="3387"/>
                    </a:lnTo>
                    <a:lnTo>
                      <a:pt x="4480" y="3281"/>
                    </a:lnTo>
                    <a:lnTo>
                      <a:pt x="4550" y="3175"/>
                    </a:lnTo>
                    <a:lnTo>
                      <a:pt x="4586" y="3034"/>
                    </a:lnTo>
                    <a:lnTo>
                      <a:pt x="4656" y="2928"/>
                    </a:lnTo>
                    <a:lnTo>
                      <a:pt x="4691" y="2822"/>
                    </a:lnTo>
                    <a:lnTo>
                      <a:pt x="4727" y="2716"/>
                    </a:lnTo>
                    <a:lnTo>
                      <a:pt x="4797" y="2575"/>
                    </a:lnTo>
                    <a:lnTo>
                      <a:pt x="4832" y="2469"/>
                    </a:lnTo>
                    <a:lnTo>
                      <a:pt x="4903" y="2364"/>
                    </a:lnTo>
                    <a:lnTo>
                      <a:pt x="4938" y="2258"/>
                    </a:lnTo>
                    <a:lnTo>
                      <a:pt x="5009" y="2152"/>
                    </a:lnTo>
                    <a:lnTo>
                      <a:pt x="5044" y="2046"/>
                    </a:lnTo>
                    <a:lnTo>
                      <a:pt x="5115" y="1940"/>
                    </a:lnTo>
                    <a:lnTo>
                      <a:pt x="5150" y="1834"/>
                    </a:lnTo>
                    <a:lnTo>
                      <a:pt x="5221" y="1764"/>
                    </a:lnTo>
                    <a:lnTo>
                      <a:pt x="5256" y="1658"/>
                    </a:lnTo>
                    <a:lnTo>
                      <a:pt x="5291" y="1552"/>
                    </a:lnTo>
                    <a:lnTo>
                      <a:pt x="5362" y="1482"/>
                    </a:lnTo>
                    <a:lnTo>
                      <a:pt x="5397" y="1376"/>
                    </a:lnTo>
                    <a:lnTo>
                      <a:pt x="5467" y="1270"/>
                    </a:lnTo>
                    <a:lnTo>
                      <a:pt x="5503" y="1199"/>
                    </a:lnTo>
                    <a:lnTo>
                      <a:pt x="5573" y="1094"/>
                    </a:lnTo>
                    <a:lnTo>
                      <a:pt x="5609" y="1023"/>
                    </a:lnTo>
                    <a:lnTo>
                      <a:pt x="5679" y="953"/>
                    </a:lnTo>
                    <a:lnTo>
                      <a:pt x="5714" y="847"/>
                    </a:lnTo>
                    <a:lnTo>
                      <a:pt x="5750" y="776"/>
                    </a:lnTo>
                    <a:lnTo>
                      <a:pt x="5820" y="706"/>
                    </a:lnTo>
                    <a:lnTo>
                      <a:pt x="5855" y="635"/>
                    </a:lnTo>
                    <a:lnTo>
                      <a:pt x="5926" y="565"/>
                    </a:lnTo>
                    <a:lnTo>
                      <a:pt x="5961" y="494"/>
                    </a:lnTo>
                    <a:lnTo>
                      <a:pt x="6032" y="459"/>
                    </a:lnTo>
                    <a:lnTo>
                      <a:pt x="6067" y="388"/>
                    </a:lnTo>
                    <a:lnTo>
                      <a:pt x="6138" y="353"/>
                    </a:lnTo>
                    <a:lnTo>
                      <a:pt x="6173" y="282"/>
                    </a:lnTo>
                    <a:lnTo>
                      <a:pt x="6208" y="247"/>
                    </a:lnTo>
                    <a:lnTo>
                      <a:pt x="6279" y="176"/>
                    </a:lnTo>
                    <a:lnTo>
                      <a:pt x="6314" y="141"/>
                    </a:lnTo>
                    <a:lnTo>
                      <a:pt x="6385" y="106"/>
                    </a:lnTo>
                    <a:lnTo>
                      <a:pt x="6420" y="35"/>
                    </a:lnTo>
                    <a:lnTo>
                      <a:pt x="6490" y="0"/>
                    </a:lnTo>
                  </a:path>
                </a:pathLst>
              </a:custGeom>
              <a:noFill/>
              <a:ln w="28575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" name="Freeform 10"/>
              <p:cNvSpPr>
                <a:spLocks/>
              </p:cNvSpPr>
              <p:nvPr/>
            </p:nvSpPr>
            <p:spPr bwMode="auto">
              <a:xfrm>
                <a:off x="6613525" y="2392363"/>
                <a:ext cx="1152525" cy="1668462"/>
              </a:xfrm>
              <a:custGeom>
                <a:avLst/>
                <a:gdLst/>
                <a:ahLst/>
                <a:cxnLst>
                  <a:cxn ang="0">
                    <a:pos x="106" y="353"/>
                  </a:cxn>
                  <a:cxn ang="0">
                    <a:pos x="247" y="247"/>
                  </a:cxn>
                  <a:cxn ang="0">
                    <a:pos x="388" y="176"/>
                  </a:cxn>
                  <a:cxn ang="0">
                    <a:pos x="565" y="106"/>
                  </a:cxn>
                  <a:cxn ang="0">
                    <a:pos x="706" y="35"/>
                  </a:cxn>
                  <a:cxn ang="0">
                    <a:pos x="847" y="35"/>
                  </a:cxn>
                  <a:cxn ang="0">
                    <a:pos x="1023" y="0"/>
                  </a:cxn>
                  <a:cxn ang="0">
                    <a:pos x="1164" y="0"/>
                  </a:cxn>
                  <a:cxn ang="0">
                    <a:pos x="1306" y="35"/>
                  </a:cxn>
                  <a:cxn ang="0">
                    <a:pos x="1482" y="70"/>
                  </a:cxn>
                  <a:cxn ang="0">
                    <a:pos x="1623" y="141"/>
                  </a:cxn>
                  <a:cxn ang="0">
                    <a:pos x="1764" y="211"/>
                  </a:cxn>
                  <a:cxn ang="0">
                    <a:pos x="1941" y="317"/>
                  </a:cxn>
                  <a:cxn ang="0">
                    <a:pos x="2082" y="423"/>
                  </a:cxn>
                  <a:cxn ang="0">
                    <a:pos x="2223" y="564"/>
                  </a:cxn>
                  <a:cxn ang="0">
                    <a:pos x="2399" y="705"/>
                  </a:cxn>
                  <a:cxn ang="0">
                    <a:pos x="2540" y="882"/>
                  </a:cxn>
                  <a:cxn ang="0">
                    <a:pos x="2681" y="1058"/>
                  </a:cxn>
                  <a:cxn ang="0">
                    <a:pos x="2858" y="1270"/>
                  </a:cxn>
                  <a:cxn ang="0">
                    <a:pos x="2999" y="1517"/>
                  </a:cxn>
                  <a:cxn ang="0">
                    <a:pos x="3140" y="1799"/>
                  </a:cxn>
                  <a:cxn ang="0">
                    <a:pos x="3316" y="2081"/>
                  </a:cxn>
                  <a:cxn ang="0">
                    <a:pos x="3457" y="2363"/>
                  </a:cxn>
                  <a:cxn ang="0">
                    <a:pos x="3598" y="2681"/>
                  </a:cxn>
                  <a:cxn ang="0">
                    <a:pos x="3775" y="2998"/>
                  </a:cxn>
                  <a:cxn ang="0">
                    <a:pos x="3916" y="3351"/>
                  </a:cxn>
                  <a:cxn ang="0">
                    <a:pos x="4057" y="3704"/>
                  </a:cxn>
                  <a:cxn ang="0">
                    <a:pos x="4233" y="4056"/>
                  </a:cxn>
                  <a:cxn ang="0">
                    <a:pos x="4375" y="4409"/>
                  </a:cxn>
                  <a:cxn ang="0">
                    <a:pos x="4516" y="4797"/>
                  </a:cxn>
                  <a:cxn ang="0">
                    <a:pos x="4692" y="5185"/>
                  </a:cxn>
                  <a:cxn ang="0">
                    <a:pos x="4833" y="5538"/>
                  </a:cxn>
                  <a:cxn ang="0">
                    <a:pos x="4974" y="5926"/>
                  </a:cxn>
                  <a:cxn ang="0">
                    <a:pos x="5151" y="6314"/>
                  </a:cxn>
                  <a:cxn ang="0">
                    <a:pos x="5292" y="6702"/>
                  </a:cxn>
                  <a:cxn ang="0">
                    <a:pos x="5433" y="7055"/>
                  </a:cxn>
                  <a:cxn ang="0">
                    <a:pos x="5609" y="7443"/>
                  </a:cxn>
                  <a:cxn ang="0">
                    <a:pos x="5750" y="7796"/>
                  </a:cxn>
                  <a:cxn ang="0">
                    <a:pos x="5891" y="8148"/>
                  </a:cxn>
                  <a:cxn ang="0">
                    <a:pos x="6068" y="8501"/>
                  </a:cxn>
                  <a:cxn ang="0">
                    <a:pos x="6209" y="8819"/>
                  </a:cxn>
                  <a:cxn ang="0">
                    <a:pos x="6385" y="9136"/>
                  </a:cxn>
                </a:cxnLst>
                <a:rect l="0" t="0" r="r" b="b"/>
                <a:pathLst>
                  <a:path w="6456" h="9348">
                    <a:moveTo>
                      <a:pt x="0" y="423"/>
                    </a:moveTo>
                    <a:lnTo>
                      <a:pt x="36" y="388"/>
                    </a:lnTo>
                    <a:lnTo>
                      <a:pt x="106" y="353"/>
                    </a:lnTo>
                    <a:lnTo>
                      <a:pt x="142" y="317"/>
                    </a:lnTo>
                    <a:lnTo>
                      <a:pt x="177" y="282"/>
                    </a:lnTo>
                    <a:lnTo>
                      <a:pt x="247" y="247"/>
                    </a:lnTo>
                    <a:lnTo>
                      <a:pt x="283" y="211"/>
                    </a:lnTo>
                    <a:lnTo>
                      <a:pt x="353" y="176"/>
                    </a:lnTo>
                    <a:lnTo>
                      <a:pt x="388" y="176"/>
                    </a:lnTo>
                    <a:lnTo>
                      <a:pt x="459" y="141"/>
                    </a:lnTo>
                    <a:lnTo>
                      <a:pt x="494" y="106"/>
                    </a:lnTo>
                    <a:lnTo>
                      <a:pt x="565" y="106"/>
                    </a:lnTo>
                    <a:lnTo>
                      <a:pt x="600" y="70"/>
                    </a:lnTo>
                    <a:lnTo>
                      <a:pt x="635" y="70"/>
                    </a:lnTo>
                    <a:lnTo>
                      <a:pt x="706" y="35"/>
                    </a:lnTo>
                    <a:lnTo>
                      <a:pt x="741" y="35"/>
                    </a:lnTo>
                    <a:lnTo>
                      <a:pt x="812" y="35"/>
                    </a:lnTo>
                    <a:lnTo>
                      <a:pt x="847" y="35"/>
                    </a:lnTo>
                    <a:lnTo>
                      <a:pt x="918" y="0"/>
                    </a:lnTo>
                    <a:lnTo>
                      <a:pt x="953" y="0"/>
                    </a:lnTo>
                    <a:lnTo>
                      <a:pt x="1023" y="0"/>
                    </a:lnTo>
                    <a:lnTo>
                      <a:pt x="1059" y="0"/>
                    </a:lnTo>
                    <a:lnTo>
                      <a:pt x="1129" y="0"/>
                    </a:lnTo>
                    <a:lnTo>
                      <a:pt x="1164" y="0"/>
                    </a:lnTo>
                    <a:lnTo>
                      <a:pt x="1200" y="35"/>
                    </a:lnTo>
                    <a:lnTo>
                      <a:pt x="1270" y="35"/>
                    </a:lnTo>
                    <a:lnTo>
                      <a:pt x="1306" y="35"/>
                    </a:lnTo>
                    <a:lnTo>
                      <a:pt x="1376" y="35"/>
                    </a:lnTo>
                    <a:lnTo>
                      <a:pt x="1411" y="70"/>
                    </a:lnTo>
                    <a:lnTo>
                      <a:pt x="1482" y="70"/>
                    </a:lnTo>
                    <a:lnTo>
                      <a:pt x="1517" y="106"/>
                    </a:lnTo>
                    <a:lnTo>
                      <a:pt x="1588" y="106"/>
                    </a:lnTo>
                    <a:lnTo>
                      <a:pt x="1623" y="141"/>
                    </a:lnTo>
                    <a:lnTo>
                      <a:pt x="1658" y="176"/>
                    </a:lnTo>
                    <a:lnTo>
                      <a:pt x="1729" y="176"/>
                    </a:lnTo>
                    <a:lnTo>
                      <a:pt x="1764" y="211"/>
                    </a:lnTo>
                    <a:lnTo>
                      <a:pt x="1835" y="247"/>
                    </a:lnTo>
                    <a:lnTo>
                      <a:pt x="1870" y="282"/>
                    </a:lnTo>
                    <a:lnTo>
                      <a:pt x="1941" y="317"/>
                    </a:lnTo>
                    <a:lnTo>
                      <a:pt x="1976" y="353"/>
                    </a:lnTo>
                    <a:lnTo>
                      <a:pt x="2046" y="388"/>
                    </a:lnTo>
                    <a:lnTo>
                      <a:pt x="2082" y="423"/>
                    </a:lnTo>
                    <a:lnTo>
                      <a:pt x="2117" y="458"/>
                    </a:lnTo>
                    <a:lnTo>
                      <a:pt x="2187" y="529"/>
                    </a:lnTo>
                    <a:lnTo>
                      <a:pt x="2223" y="564"/>
                    </a:lnTo>
                    <a:lnTo>
                      <a:pt x="2293" y="599"/>
                    </a:lnTo>
                    <a:lnTo>
                      <a:pt x="2329" y="670"/>
                    </a:lnTo>
                    <a:lnTo>
                      <a:pt x="2399" y="705"/>
                    </a:lnTo>
                    <a:lnTo>
                      <a:pt x="2434" y="776"/>
                    </a:lnTo>
                    <a:lnTo>
                      <a:pt x="2505" y="811"/>
                    </a:lnTo>
                    <a:lnTo>
                      <a:pt x="2540" y="882"/>
                    </a:lnTo>
                    <a:lnTo>
                      <a:pt x="2575" y="917"/>
                    </a:lnTo>
                    <a:lnTo>
                      <a:pt x="2646" y="988"/>
                    </a:lnTo>
                    <a:lnTo>
                      <a:pt x="2681" y="1058"/>
                    </a:lnTo>
                    <a:lnTo>
                      <a:pt x="2752" y="1129"/>
                    </a:lnTo>
                    <a:lnTo>
                      <a:pt x="2787" y="1199"/>
                    </a:lnTo>
                    <a:lnTo>
                      <a:pt x="2858" y="1270"/>
                    </a:lnTo>
                    <a:lnTo>
                      <a:pt x="2893" y="1376"/>
                    </a:lnTo>
                    <a:lnTo>
                      <a:pt x="2964" y="1446"/>
                    </a:lnTo>
                    <a:lnTo>
                      <a:pt x="2999" y="1517"/>
                    </a:lnTo>
                    <a:lnTo>
                      <a:pt x="3034" y="1622"/>
                    </a:lnTo>
                    <a:lnTo>
                      <a:pt x="3105" y="1693"/>
                    </a:lnTo>
                    <a:lnTo>
                      <a:pt x="3140" y="1799"/>
                    </a:lnTo>
                    <a:lnTo>
                      <a:pt x="3210" y="1905"/>
                    </a:lnTo>
                    <a:lnTo>
                      <a:pt x="3246" y="1975"/>
                    </a:lnTo>
                    <a:lnTo>
                      <a:pt x="3316" y="2081"/>
                    </a:lnTo>
                    <a:lnTo>
                      <a:pt x="3352" y="2187"/>
                    </a:lnTo>
                    <a:lnTo>
                      <a:pt x="3422" y="2257"/>
                    </a:lnTo>
                    <a:lnTo>
                      <a:pt x="3457" y="2363"/>
                    </a:lnTo>
                    <a:lnTo>
                      <a:pt x="3493" y="2469"/>
                    </a:lnTo>
                    <a:lnTo>
                      <a:pt x="3563" y="2575"/>
                    </a:lnTo>
                    <a:lnTo>
                      <a:pt x="3598" y="2681"/>
                    </a:lnTo>
                    <a:lnTo>
                      <a:pt x="3669" y="2787"/>
                    </a:lnTo>
                    <a:lnTo>
                      <a:pt x="3704" y="2892"/>
                    </a:lnTo>
                    <a:lnTo>
                      <a:pt x="3775" y="2998"/>
                    </a:lnTo>
                    <a:lnTo>
                      <a:pt x="3810" y="3139"/>
                    </a:lnTo>
                    <a:lnTo>
                      <a:pt x="3881" y="3245"/>
                    </a:lnTo>
                    <a:lnTo>
                      <a:pt x="3916" y="3351"/>
                    </a:lnTo>
                    <a:lnTo>
                      <a:pt x="3986" y="3457"/>
                    </a:lnTo>
                    <a:lnTo>
                      <a:pt x="4022" y="3598"/>
                    </a:lnTo>
                    <a:lnTo>
                      <a:pt x="4057" y="3704"/>
                    </a:lnTo>
                    <a:lnTo>
                      <a:pt x="4128" y="3810"/>
                    </a:lnTo>
                    <a:lnTo>
                      <a:pt x="4163" y="3951"/>
                    </a:lnTo>
                    <a:lnTo>
                      <a:pt x="4233" y="4056"/>
                    </a:lnTo>
                    <a:lnTo>
                      <a:pt x="4269" y="4162"/>
                    </a:lnTo>
                    <a:lnTo>
                      <a:pt x="4339" y="4303"/>
                    </a:lnTo>
                    <a:lnTo>
                      <a:pt x="4375" y="4409"/>
                    </a:lnTo>
                    <a:lnTo>
                      <a:pt x="4445" y="4550"/>
                    </a:lnTo>
                    <a:lnTo>
                      <a:pt x="4480" y="4656"/>
                    </a:lnTo>
                    <a:lnTo>
                      <a:pt x="4516" y="4797"/>
                    </a:lnTo>
                    <a:lnTo>
                      <a:pt x="4586" y="4903"/>
                    </a:lnTo>
                    <a:lnTo>
                      <a:pt x="4621" y="5044"/>
                    </a:lnTo>
                    <a:lnTo>
                      <a:pt x="4692" y="5185"/>
                    </a:lnTo>
                    <a:lnTo>
                      <a:pt x="4727" y="5291"/>
                    </a:lnTo>
                    <a:lnTo>
                      <a:pt x="4798" y="5432"/>
                    </a:lnTo>
                    <a:lnTo>
                      <a:pt x="4833" y="5538"/>
                    </a:lnTo>
                    <a:lnTo>
                      <a:pt x="4904" y="5679"/>
                    </a:lnTo>
                    <a:lnTo>
                      <a:pt x="4939" y="5820"/>
                    </a:lnTo>
                    <a:lnTo>
                      <a:pt x="4974" y="5926"/>
                    </a:lnTo>
                    <a:lnTo>
                      <a:pt x="5045" y="6067"/>
                    </a:lnTo>
                    <a:lnTo>
                      <a:pt x="5080" y="6173"/>
                    </a:lnTo>
                    <a:lnTo>
                      <a:pt x="5151" y="6314"/>
                    </a:lnTo>
                    <a:lnTo>
                      <a:pt x="5186" y="6455"/>
                    </a:lnTo>
                    <a:lnTo>
                      <a:pt x="5256" y="6561"/>
                    </a:lnTo>
                    <a:lnTo>
                      <a:pt x="5292" y="6702"/>
                    </a:lnTo>
                    <a:lnTo>
                      <a:pt x="5362" y="6808"/>
                    </a:lnTo>
                    <a:lnTo>
                      <a:pt x="5397" y="6949"/>
                    </a:lnTo>
                    <a:lnTo>
                      <a:pt x="5433" y="7055"/>
                    </a:lnTo>
                    <a:lnTo>
                      <a:pt x="5503" y="7196"/>
                    </a:lnTo>
                    <a:lnTo>
                      <a:pt x="5539" y="7302"/>
                    </a:lnTo>
                    <a:lnTo>
                      <a:pt x="5609" y="7443"/>
                    </a:lnTo>
                    <a:lnTo>
                      <a:pt x="5644" y="7549"/>
                    </a:lnTo>
                    <a:lnTo>
                      <a:pt x="5715" y="7690"/>
                    </a:lnTo>
                    <a:lnTo>
                      <a:pt x="5750" y="7796"/>
                    </a:lnTo>
                    <a:lnTo>
                      <a:pt x="5821" y="7937"/>
                    </a:lnTo>
                    <a:lnTo>
                      <a:pt x="5856" y="8043"/>
                    </a:lnTo>
                    <a:lnTo>
                      <a:pt x="5891" y="8148"/>
                    </a:lnTo>
                    <a:lnTo>
                      <a:pt x="5962" y="8254"/>
                    </a:lnTo>
                    <a:lnTo>
                      <a:pt x="5997" y="8395"/>
                    </a:lnTo>
                    <a:lnTo>
                      <a:pt x="6068" y="8501"/>
                    </a:lnTo>
                    <a:lnTo>
                      <a:pt x="6103" y="8607"/>
                    </a:lnTo>
                    <a:lnTo>
                      <a:pt x="6174" y="8713"/>
                    </a:lnTo>
                    <a:lnTo>
                      <a:pt x="6209" y="8819"/>
                    </a:lnTo>
                    <a:lnTo>
                      <a:pt x="6279" y="8924"/>
                    </a:lnTo>
                    <a:lnTo>
                      <a:pt x="6315" y="9030"/>
                    </a:lnTo>
                    <a:lnTo>
                      <a:pt x="6385" y="9136"/>
                    </a:lnTo>
                    <a:lnTo>
                      <a:pt x="6420" y="9242"/>
                    </a:lnTo>
                    <a:lnTo>
                      <a:pt x="6456" y="9348"/>
                    </a:lnTo>
                  </a:path>
                </a:pathLst>
              </a:custGeom>
              <a:noFill/>
              <a:ln w="28575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" name="Freeform 11"/>
              <p:cNvSpPr>
                <a:spLocks/>
              </p:cNvSpPr>
              <p:nvPr/>
            </p:nvSpPr>
            <p:spPr bwMode="auto">
              <a:xfrm>
                <a:off x="7766050" y="4060825"/>
                <a:ext cx="377825" cy="4206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" y="106"/>
                  </a:cxn>
                  <a:cxn ang="0">
                    <a:pos x="106" y="211"/>
                  </a:cxn>
                  <a:cxn ang="0">
                    <a:pos x="176" y="282"/>
                  </a:cxn>
                  <a:cxn ang="0">
                    <a:pos x="211" y="388"/>
                  </a:cxn>
                  <a:cxn ang="0">
                    <a:pos x="282" y="494"/>
                  </a:cxn>
                  <a:cxn ang="0">
                    <a:pos x="317" y="564"/>
                  </a:cxn>
                  <a:cxn ang="0">
                    <a:pos x="388" y="670"/>
                  </a:cxn>
                  <a:cxn ang="0">
                    <a:pos x="423" y="740"/>
                  </a:cxn>
                  <a:cxn ang="0">
                    <a:pos x="458" y="846"/>
                  </a:cxn>
                  <a:cxn ang="0">
                    <a:pos x="529" y="917"/>
                  </a:cxn>
                  <a:cxn ang="0">
                    <a:pos x="564" y="987"/>
                  </a:cxn>
                  <a:cxn ang="0">
                    <a:pos x="635" y="1058"/>
                  </a:cxn>
                  <a:cxn ang="0">
                    <a:pos x="670" y="1164"/>
                  </a:cxn>
                  <a:cxn ang="0">
                    <a:pos x="741" y="1234"/>
                  </a:cxn>
                  <a:cxn ang="0">
                    <a:pos x="776" y="1305"/>
                  </a:cxn>
                  <a:cxn ang="0">
                    <a:pos x="846" y="1375"/>
                  </a:cxn>
                  <a:cxn ang="0">
                    <a:pos x="882" y="1446"/>
                  </a:cxn>
                  <a:cxn ang="0">
                    <a:pos x="917" y="1481"/>
                  </a:cxn>
                  <a:cxn ang="0">
                    <a:pos x="987" y="1552"/>
                  </a:cxn>
                  <a:cxn ang="0">
                    <a:pos x="1023" y="1622"/>
                  </a:cxn>
                  <a:cxn ang="0">
                    <a:pos x="1093" y="1693"/>
                  </a:cxn>
                  <a:cxn ang="0">
                    <a:pos x="1129" y="1728"/>
                  </a:cxn>
                  <a:cxn ang="0">
                    <a:pos x="1199" y="1799"/>
                  </a:cxn>
                  <a:cxn ang="0">
                    <a:pos x="1234" y="1834"/>
                  </a:cxn>
                  <a:cxn ang="0">
                    <a:pos x="1305" y="1905"/>
                  </a:cxn>
                  <a:cxn ang="0">
                    <a:pos x="1340" y="1940"/>
                  </a:cxn>
                  <a:cxn ang="0">
                    <a:pos x="1375" y="1975"/>
                  </a:cxn>
                  <a:cxn ang="0">
                    <a:pos x="1446" y="2046"/>
                  </a:cxn>
                  <a:cxn ang="0">
                    <a:pos x="1481" y="2081"/>
                  </a:cxn>
                  <a:cxn ang="0">
                    <a:pos x="1552" y="2116"/>
                  </a:cxn>
                  <a:cxn ang="0">
                    <a:pos x="1587" y="2151"/>
                  </a:cxn>
                  <a:cxn ang="0">
                    <a:pos x="1658" y="2187"/>
                  </a:cxn>
                  <a:cxn ang="0">
                    <a:pos x="1693" y="2222"/>
                  </a:cxn>
                  <a:cxn ang="0">
                    <a:pos x="1763" y="2222"/>
                  </a:cxn>
                  <a:cxn ang="0">
                    <a:pos x="1799" y="2257"/>
                  </a:cxn>
                  <a:cxn ang="0">
                    <a:pos x="1834" y="2293"/>
                  </a:cxn>
                  <a:cxn ang="0">
                    <a:pos x="1905" y="2328"/>
                  </a:cxn>
                  <a:cxn ang="0">
                    <a:pos x="1940" y="2328"/>
                  </a:cxn>
                  <a:cxn ang="0">
                    <a:pos x="2010" y="2363"/>
                  </a:cxn>
                  <a:cxn ang="0">
                    <a:pos x="2046" y="2363"/>
                  </a:cxn>
                  <a:cxn ang="0">
                    <a:pos x="2116" y="2363"/>
                  </a:cxn>
                </a:cxnLst>
                <a:rect l="0" t="0" r="r" b="b"/>
                <a:pathLst>
                  <a:path w="2116" h="2363">
                    <a:moveTo>
                      <a:pt x="0" y="0"/>
                    </a:moveTo>
                    <a:lnTo>
                      <a:pt x="70" y="106"/>
                    </a:lnTo>
                    <a:lnTo>
                      <a:pt x="106" y="211"/>
                    </a:lnTo>
                    <a:lnTo>
                      <a:pt x="176" y="282"/>
                    </a:lnTo>
                    <a:lnTo>
                      <a:pt x="211" y="388"/>
                    </a:lnTo>
                    <a:lnTo>
                      <a:pt x="282" y="494"/>
                    </a:lnTo>
                    <a:lnTo>
                      <a:pt x="317" y="564"/>
                    </a:lnTo>
                    <a:lnTo>
                      <a:pt x="388" y="670"/>
                    </a:lnTo>
                    <a:lnTo>
                      <a:pt x="423" y="740"/>
                    </a:lnTo>
                    <a:lnTo>
                      <a:pt x="458" y="846"/>
                    </a:lnTo>
                    <a:lnTo>
                      <a:pt x="529" y="917"/>
                    </a:lnTo>
                    <a:lnTo>
                      <a:pt x="564" y="987"/>
                    </a:lnTo>
                    <a:lnTo>
                      <a:pt x="635" y="1058"/>
                    </a:lnTo>
                    <a:lnTo>
                      <a:pt x="670" y="1164"/>
                    </a:lnTo>
                    <a:lnTo>
                      <a:pt x="741" y="1234"/>
                    </a:lnTo>
                    <a:lnTo>
                      <a:pt x="776" y="1305"/>
                    </a:lnTo>
                    <a:lnTo>
                      <a:pt x="846" y="1375"/>
                    </a:lnTo>
                    <a:lnTo>
                      <a:pt x="882" y="1446"/>
                    </a:lnTo>
                    <a:lnTo>
                      <a:pt x="917" y="1481"/>
                    </a:lnTo>
                    <a:lnTo>
                      <a:pt x="987" y="1552"/>
                    </a:lnTo>
                    <a:lnTo>
                      <a:pt x="1023" y="1622"/>
                    </a:lnTo>
                    <a:lnTo>
                      <a:pt x="1093" y="1693"/>
                    </a:lnTo>
                    <a:lnTo>
                      <a:pt x="1129" y="1728"/>
                    </a:lnTo>
                    <a:lnTo>
                      <a:pt x="1199" y="1799"/>
                    </a:lnTo>
                    <a:lnTo>
                      <a:pt x="1234" y="1834"/>
                    </a:lnTo>
                    <a:lnTo>
                      <a:pt x="1305" y="1905"/>
                    </a:lnTo>
                    <a:lnTo>
                      <a:pt x="1340" y="1940"/>
                    </a:lnTo>
                    <a:lnTo>
                      <a:pt x="1375" y="1975"/>
                    </a:lnTo>
                    <a:lnTo>
                      <a:pt x="1446" y="2046"/>
                    </a:lnTo>
                    <a:lnTo>
                      <a:pt x="1481" y="2081"/>
                    </a:lnTo>
                    <a:lnTo>
                      <a:pt x="1552" y="2116"/>
                    </a:lnTo>
                    <a:lnTo>
                      <a:pt x="1587" y="2151"/>
                    </a:lnTo>
                    <a:lnTo>
                      <a:pt x="1658" y="2187"/>
                    </a:lnTo>
                    <a:lnTo>
                      <a:pt x="1693" y="2222"/>
                    </a:lnTo>
                    <a:lnTo>
                      <a:pt x="1763" y="2222"/>
                    </a:lnTo>
                    <a:lnTo>
                      <a:pt x="1799" y="2257"/>
                    </a:lnTo>
                    <a:lnTo>
                      <a:pt x="1834" y="2293"/>
                    </a:lnTo>
                    <a:lnTo>
                      <a:pt x="1905" y="2328"/>
                    </a:lnTo>
                    <a:lnTo>
                      <a:pt x="1940" y="2328"/>
                    </a:lnTo>
                    <a:lnTo>
                      <a:pt x="2010" y="2363"/>
                    </a:lnTo>
                    <a:lnTo>
                      <a:pt x="2046" y="2363"/>
                    </a:lnTo>
                    <a:lnTo>
                      <a:pt x="2116" y="2363"/>
                    </a:lnTo>
                  </a:path>
                </a:pathLst>
              </a:custGeom>
              <a:noFill/>
              <a:ln w="28575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23" name="Group 31"/>
            <p:cNvGrpSpPr/>
            <p:nvPr/>
          </p:nvGrpSpPr>
          <p:grpSpPr>
            <a:xfrm>
              <a:off x="712914" y="3694599"/>
              <a:ext cx="3041649" cy="929073"/>
              <a:chOff x="5454650" y="2392363"/>
              <a:chExt cx="2689225" cy="2089150"/>
            </a:xfrm>
          </p:grpSpPr>
          <p:sp>
            <p:nvSpPr>
              <p:cNvPr id="124" name="Freeform 9"/>
              <p:cNvSpPr>
                <a:spLocks/>
              </p:cNvSpPr>
              <p:nvPr/>
            </p:nvSpPr>
            <p:spPr bwMode="auto">
              <a:xfrm>
                <a:off x="5454650" y="2468563"/>
                <a:ext cx="1158875" cy="2012950"/>
              </a:xfrm>
              <a:custGeom>
                <a:avLst/>
                <a:gdLst/>
                <a:ahLst/>
                <a:cxnLst>
                  <a:cxn ang="0">
                    <a:pos x="106" y="11288"/>
                  </a:cxn>
                  <a:cxn ang="0">
                    <a:pos x="247" y="11218"/>
                  </a:cxn>
                  <a:cxn ang="0">
                    <a:pos x="423" y="11147"/>
                  </a:cxn>
                  <a:cxn ang="0">
                    <a:pos x="564" y="11041"/>
                  </a:cxn>
                  <a:cxn ang="0">
                    <a:pos x="705" y="10900"/>
                  </a:cxn>
                  <a:cxn ang="0">
                    <a:pos x="882" y="10759"/>
                  </a:cxn>
                  <a:cxn ang="0">
                    <a:pos x="1023" y="10618"/>
                  </a:cxn>
                  <a:cxn ang="0">
                    <a:pos x="1164" y="10406"/>
                  </a:cxn>
                  <a:cxn ang="0">
                    <a:pos x="1340" y="10230"/>
                  </a:cxn>
                  <a:cxn ang="0">
                    <a:pos x="1481" y="9983"/>
                  </a:cxn>
                  <a:cxn ang="0">
                    <a:pos x="1622" y="9771"/>
                  </a:cxn>
                  <a:cxn ang="0">
                    <a:pos x="1799" y="9489"/>
                  </a:cxn>
                  <a:cxn ang="0">
                    <a:pos x="1940" y="9207"/>
                  </a:cxn>
                  <a:cxn ang="0">
                    <a:pos x="2081" y="8925"/>
                  </a:cxn>
                  <a:cxn ang="0">
                    <a:pos x="2257" y="8607"/>
                  </a:cxn>
                  <a:cxn ang="0">
                    <a:pos x="2399" y="8290"/>
                  </a:cxn>
                  <a:cxn ang="0">
                    <a:pos x="2540" y="7972"/>
                  </a:cxn>
                  <a:cxn ang="0">
                    <a:pos x="2716" y="7620"/>
                  </a:cxn>
                  <a:cxn ang="0">
                    <a:pos x="2857" y="7267"/>
                  </a:cxn>
                  <a:cxn ang="0">
                    <a:pos x="2998" y="6879"/>
                  </a:cxn>
                  <a:cxn ang="0">
                    <a:pos x="3175" y="6526"/>
                  </a:cxn>
                  <a:cxn ang="0">
                    <a:pos x="3316" y="6138"/>
                  </a:cxn>
                  <a:cxn ang="0">
                    <a:pos x="3457" y="5750"/>
                  </a:cxn>
                  <a:cxn ang="0">
                    <a:pos x="3633" y="5397"/>
                  </a:cxn>
                  <a:cxn ang="0">
                    <a:pos x="3774" y="5009"/>
                  </a:cxn>
                  <a:cxn ang="0">
                    <a:pos x="3915" y="4621"/>
                  </a:cxn>
                  <a:cxn ang="0">
                    <a:pos x="4092" y="4233"/>
                  </a:cxn>
                  <a:cxn ang="0">
                    <a:pos x="4233" y="3880"/>
                  </a:cxn>
                  <a:cxn ang="0">
                    <a:pos x="4374" y="3528"/>
                  </a:cxn>
                  <a:cxn ang="0">
                    <a:pos x="4550" y="3175"/>
                  </a:cxn>
                  <a:cxn ang="0">
                    <a:pos x="4691" y="2822"/>
                  </a:cxn>
                  <a:cxn ang="0">
                    <a:pos x="4832" y="2469"/>
                  </a:cxn>
                  <a:cxn ang="0">
                    <a:pos x="5009" y="2152"/>
                  </a:cxn>
                  <a:cxn ang="0">
                    <a:pos x="5150" y="1834"/>
                  </a:cxn>
                  <a:cxn ang="0">
                    <a:pos x="5291" y="1552"/>
                  </a:cxn>
                  <a:cxn ang="0">
                    <a:pos x="5467" y="1270"/>
                  </a:cxn>
                  <a:cxn ang="0">
                    <a:pos x="5609" y="1023"/>
                  </a:cxn>
                  <a:cxn ang="0">
                    <a:pos x="5750" y="776"/>
                  </a:cxn>
                  <a:cxn ang="0">
                    <a:pos x="5926" y="565"/>
                  </a:cxn>
                  <a:cxn ang="0">
                    <a:pos x="6067" y="388"/>
                  </a:cxn>
                  <a:cxn ang="0">
                    <a:pos x="6208" y="247"/>
                  </a:cxn>
                  <a:cxn ang="0">
                    <a:pos x="6385" y="106"/>
                  </a:cxn>
                </a:cxnLst>
                <a:rect l="0" t="0" r="r" b="b"/>
                <a:pathLst>
                  <a:path w="6490" h="11288">
                    <a:moveTo>
                      <a:pt x="0" y="11288"/>
                    </a:moveTo>
                    <a:lnTo>
                      <a:pt x="35" y="11288"/>
                    </a:lnTo>
                    <a:lnTo>
                      <a:pt x="106" y="11288"/>
                    </a:lnTo>
                    <a:lnTo>
                      <a:pt x="141" y="11253"/>
                    </a:lnTo>
                    <a:lnTo>
                      <a:pt x="211" y="11253"/>
                    </a:lnTo>
                    <a:lnTo>
                      <a:pt x="247" y="11218"/>
                    </a:lnTo>
                    <a:lnTo>
                      <a:pt x="317" y="11182"/>
                    </a:lnTo>
                    <a:lnTo>
                      <a:pt x="353" y="11147"/>
                    </a:lnTo>
                    <a:lnTo>
                      <a:pt x="423" y="11147"/>
                    </a:lnTo>
                    <a:lnTo>
                      <a:pt x="458" y="11112"/>
                    </a:lnTo>
                    <a:lnTo>
                      <a:pt x="494" y="11076"/>
                    </a:lnTo>
                    <a:lnTo>
                      <a:pt x="564" y="11041"/>
                    </a:lnTo>
                    <a:lnTo>
                      <a:pt x="599" y="11006"/>
                    </a:lnTo>
                    <a:lnTo>
                      <a:pt x="670" y="10971"/>
                    </a:lnTo>
                    <a:lnTo>
                      <a:pt x="705" y="10900"/>
                    </a:lnTo>
                    <a:lnTo>
                      <a:pt x="776" y="10865"/>
                    </a:lnTo>
                    <a:lnTo>
                      <a:pt x="811" y="10830"/>
                    </a:lnTo>
                    <a:lnTo>
                      <a:pt x="882" y="10759"/>
                    </a:lnTo>
                    <a:lnTo>
                      <a:pt x="917" y="10724"/>
                    </a:lnTo>
                    <a:lnTo>
                      <a:pt x="952" y="10653"/>
                    </a:lnTo>
                    <a:lnTo>
                      <a:pt x="1023" y="10618"/>
                    </a:lnTo>
                    <a:lnTo>
                      <a:pt x="1058" y="10547"/>
                    </a:lnTo>
                    <a:lnTo>
                      <a:pt x="1129" y="10477"/>
                    </a:lnTo>
                    <a:lnTo>
                      <a:pt x="1164" y="10406"/>
                    </a:lnTo>
                    <a:lnTo>
                      <a:pt x="1234" y="10371"/>
                    </a:lnTo>
                    <a:lnTo>
                      <a:pt x="1270" y="10300"/>
                    </a:lnTo>
                    <a:lnTo>
                      <a:pt x="1340" y="10230"/>
                    </a:lnTo>
                    <a:lnTo>
                      <a:pt x="1376" y="10159"/>
                    </a:lnTo>
                    <a:lnTo>
                      <a:pt x="1411" y="10089"/>
                    </a:lnTo>
                    <a:lnTo>
                      <a:pt x="1481" y="9983"/>
                    </a:lnTo>
                    <a:lnTo>
                      <a:pt x="1517" y="9912"/>
                    </a:lnTo>
                    <a:lnTo>
                      <a:pt x="1587" y="9842"/>
                    </a:lnTo>
                    <a:lnTo>
                      <a:pt x="1622" y="9771"/>
                    </a:lnTo>
                    <a:lnTo>
                      <a:pt x="1693" y="9665"/>
                    </a:lnTo>
                    <a:lnTo>
                      <a:pt x="1728" y="9595"/>
                    </a:lnTo>
                    <a:lnTo>
                      <a:pt x="1799" y="9489"/>
                    </a:lnTo>
                    <a:lnTo>
                      <a:pt x="1834" y="9419"/>
                    </a:lnTo>
                    <a:lnTo>
                      <a:pt x="1869" y="9313"/>
                    </a:lnTo>
                    <a:lnTo>
                      <a:pt x="1940" y="9207"/>
                    </a:lnTo>
                    <a:lnTo>
                      <a:pt x="1975" y="9136"/>
                    </a:lnTo>
                    <a:lnTo>
                      <a:pt x="2046" y="9031"/>
                    </a:lnTo>
                    <a:lnTo>
                      <a:pt x="2081" y="8925"/>
                    </a:lnTo>
                    <a:lnTo>
                      <a:pt x="2152" y="8819"/>
                    </a:lnTo>
                    <a:lnTo>
                      <a:pt x="2187" y="8713"/>
                    </a:lnTo>
                    <a:lnTo>
                      <a:pt x="2257" y="8607"/>
                    </a:lnTo>
                    <a:lnTo>
                      <a:pt x="2293" y="8501"/>
                    </a:lnTo>
                    <a:lnTo>
                      <a:pt x="2328" y="8396"/>
                    </a:lnTo>
                    <a:lnTo>
                      <a:pt x="2399" y="8290"/>
                    </a:lnTo>
                    <a:lnTo>
                      <a:pt x="2434" y="8184"/>
                    </a:lnTo>
                    <a:lnTo>
                      <a:pt x="2504" y="8078"/>
                    </a:lnTo>
                    <a:lnTo>
                      <a:pt x="2540" y="7972"/>
                    </a:lnTo>
                    <a:lnTo>
                      <a:pt x="2610" y="7831"/>
                    </a:lnTo>
                    <a:lnTo>
                      <a:pt x="2645" y="7725"/>
                    </a:lnTo>
                    <a:lnTo>
                      <a:pt x="2716" y="7620"/>
                    </a:lnTo>
                    <a:lnTo>
                      <a:pt x="2751" y="7514"/>
                    </a:lnTo>
                    <a:lnTo>
                      <a:pt x="2822" y="7373"/>
                    </a:lnTo>
                    <a:lnTo>
                      <a:pt x="2857" y="7267"/>
                    </a:lnTo>
                    <a:lnTo>
                      <a:pt x="2892" y="7126"/>
                    </a:lnTo>
                    <a:lnTo>
                      <a:pt x="2963" y="7020"/>
                    </a:lnTo>
                    <a:lnTo>
                      <a:pt x="2998" y="6879"/>
                    </a:lnTo>
                    <a:lnTo>
                      <a:pt x="3069" y="6773"/>
                    </a:lnTo>
                    <a:lnTo>
                      <a:pt x="3104" y="6632"/>
                    </a:lnTo>
                    <a:lnTo>
                      <a:pt x="3175" y="6526"/>
                    </a:lnTo>
                    <a:lnTo>
                      <a:pt x="3210" y="6385"/>
                    </a:lnTo>
                    <a:lnTo>
                      <a:pt x="3280" y="6279"/>
                    </a:lnTo>
                    <a:lnTo>
                      <a:pt x="3316" y="6138"/>
                    </a:lnTo>
                    <a:lnTo>
                      <a:pt x="3351" y="6032"/>
                    </a:lnTo>
                    <a:lnTo>
                      <a:pt x="3421" y="5891"/>
                    </a:lnTo>
                    <a:lnTo>
                      <a:pt x="3457" y="5750"/>
                    </a:lnTo>
                    <a:lnTo>
                      <a:pt x="3527" y="5644"/>
                    </a:lnTo>
                    <a:lnTo>
                      <a:pt x="3563" y="5503"/>
                    </a:lnTo>
                    <a:lnTo>
                      <a:pt x="3633" y="5397"/>
                    </a:lnTo>
                    <a:lnTo>
                      <a:pt x="3668" y="5256"/>
                    </a:lnTo>
                    <a:lnTo>
                      <a:pt x="3739" y="5115"/>
                    </a:lnTo>
                    <a:lnTo>
                      <a:pt x="3774" y="5009"/>
                    </a:lnTo>
                    <a:lnTo>
                      <a:pt x="3810" y="4868"/>
                    </a:lnTo>
                    <a:lnTo>
                      <a:pt x="3880" y="4762"/>
                    </a:lnTo>
                    <a:lnTo>
                      <a:pt x="3915" y="4621"/>
                    </a:lnTo>
                    <a:lnTo>
                      <a:pt x="3986" y="4480"/>
                    </a:lnTo>
                    <a:lnTo>
                      <a:pt x="4021" y="4374"/>
                    </a:lnTo>
                    <a:lnTo>
                      <a:pt x="4092" y="4233"/>
                    </a:lnTo>
                    <a:lnTo>
                      <a:pt x="4127" y="4127"/>
                    </a:lnTo>
                    <a:lnTo>
                      <a:pt x="4198" y="3986"/>
                    </a:lnTo>
                    <a:lnTo>
                      <a:pt x="4233" y="3880"/>
                    </a:lnTo>
                    <a:lnTo>
                      <a:pt x="4268" y="3739"/>
                    </a:lnTo>
                    <a:lnTo>
                      <a:pt x="4339" y="3633"/>
                    </a:lnTo>
                    <a:lnTo>
                      <a:pt x="4374" y="3528"/>
                    </a:lnTo>
                    <a:lnTo>
                      <a:pt x="4444" y="3387"/>
                    </a:lnTo>
                    <a:lnTo>
                      <a:pt x="4480" y="3281"/>
                    </a:lnTo>
                    <a:lnTo>
                      <a:pt x="4550" y="3175"/>
                    </a:lnTo>
                    <a:lnTo>
                      <a:pt x="4586" y="3034"/>
                    </a:lnTo>
                    <a:lnTo>
                      <a:pt x="4656" y="2928"/>
                    </a:lnTo>
                    <a:lnTo>
                      <a:pt x="4691" y="2822"/>
                    </a:lnTo>
                    <a:lnTo>
                      <a:pt x="4727" y="2716"/>
                    </a:lnTo>
                    <a:lnTo>
                      <a:pt x="4797" y="2575"/>
                    </a:lnTo>
                    <a:lnTo>
                      <a:pt x="4832" y="2469"/>
                    </a:lnTo>
                    <a:lnTo>
                      <a:pt x="4903" y="2364"/>
                    </a:lnTo>
                    <a:lnTo>
                      <a:pt x="4938" y="2258"/>
                    </a:lnTo>
                    <a:lnTo>
                      <a:pt x="5009" y="2152"/>
                    </a:lnTo>
                    <a:lnTo>
                      <a:pt x="5044" y="2046"/>
                    </a:lnTo>
                    <a:lnTo>
                      <a:pt x="5115" y="1940"/>
                    </a:lnTo>
                    <a:lnTo>
                      <a:pt x="5150" y="1834"/>
                    </a:lnTo>
                    <a:lnTo>
                      <a:pt x="5221" y="1764"/>
                    </a:lnTo>
                    <a:lnTo>
                      <a:pt x="5256" y="1658"/>
                    </a:lnTo>
                    <a:lnTo>
                      <a:pt x="5291" y="1552"/>
                    </a:lnTo>
                    <a:lnTo>
                      <a:pt x="5362" y="1482"/>
                    </a:lnTo>
                    <a:lnTo>
                      <a:pt x="5397" y="1376"/>
                    </a:lnTo>
                    <a:lnTo>
                      <a:pt x="5467" y="1270"/>
                    </a:lnTo>
                    <a:lnTo>
                      <a:pt x="5503" y="1199"/>
                    </a:lnTo>
                    <a:lnTo>
                      <a:pt x="5573" y="1094"/>
                    </a:lnTo>
                    <a:lnTo>
                      <a:pt x="5609" y="1023"/>
                    </a:lnTo>
                    <a:lnTo>
                      <a:pt x="5679" y="953"/>
                    </a:lnTo>
                    <a:lnTo>
                      <a:pt x="5714" y="847"/>
                    </a:lnTo>
                    <a:lnTo>
                      <a:pt x="5750" y="776"/>
                    </a:lnTo>
                    <a:lnTo>
                      <a:pt x="5820" y="706"/>
                    </a:lnTo>
                    <a:lnTo>
                      <a:pt x="5855" y="635"/>
                    </a:lnTo>
                    <a:lnTo>
                      <a:pt x="5926" y="565"/>
                    </a:lnTo>
                    <a:lnTo>
                      <a:pt x="5961" y="494"/>
                    </a:lnTo>
                    <a:lnTo>
                      <a:pt x="6032" y="459"/>
                    </a:lnTo>
                    <a:lnTo>
                      <a:pt x="6067" y="388"/>
                    </a:lnTo>
                    <a:lnTo>
                      <a:pt x="6138" y="353"/>
                    </a:lnTo>
                    <a:lnTo>
                      <a:pt x="6173" y="282"/>
                    </a:lnTo>
                    <a:lnTo>
                      <a:pt x="6208" y="247"/>
                    </a:lnTo>
                    <a:lnTo>
                      <a:pt x="6279" y="176"/>
                    </a:lnTo>
                    <a:lnTo>
                      <a:pt x="6314" y="141"/>
                    </a:lnTo>
                    <a:lnTo>
                      <a:pt x="6385" y="106"/>
                    </a:lnTo>
                    <a:lnTo>
                      <a:pt x="6420" y="35"/>
                    </a:lnTo>
                    <a:lnTo>
                      <a:pt x="6490" y="0"/>
                    </a:lnTo>
                  </a:path>
                </a:pathLst>
              </a:custGeom>
              <a:noFill/>
              <a:ln w="28575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" name="Freeform 10"/>
              <p:cNvSpPr>
                <a:spLocks/>
              </p:cNvSpPr>
              <p:nvPr/>
            </p:nvSpPr>
            <p:spPr bwMode="auto">
              <a:xfrm>
                <a:off x="6613525" y="2392363"/>
                <a:ext cx="1152525" cy="1668462"/>
              </a:xfrm>
              <a:custGeom>
                <a:avLst/>
                <a:gdLst/>
                <a:ahLst/>
                <a:cxnLst>
                  <a:cxn ang="0">
                    <a:pos x="106" y="353"/>
                  </a:cxn>
                  <a:cxn ang="0">
                    <a:pos x="247" y="247"/>
                  </a:cxn>
                  <a:cxn ang="0">
                    <a:pos x="388" y="176"/>
                  </a:cxn>
                  <a:cxn ang="0">
                    <a:pos x="565" y="106"/>
                  </a:cxn>
                  <a:cxn ang="0">
                    <a:pos x="706" y="35"/>
                  </a:cxn>
                  <a:cxn ang="0">
                    <a:pos x="847" y="35"/>
                  </a:cxn>
                  <a:cxn ang="0">
                    <a:pos x="1023" y="0"/>
                  </a:cxn>
                  <a:cxn ang="0">
                    <a:pos x="1164" y="0"/>
                  </a:cxn>
                  <a:cxn ang="0">
                    <a:pos x="1306" y="35"/>
                  </a:cxn>
                  <a:cxn ang="0">
                    <a:pos x="1482" y="70"/>
                  </a:cxn>
                  <a:cxn ang="0">
                    <a:pos x="1623" y="141"/>
                  </a:cxn>
                  <a:cxn ang="0">
                    <a:pos x="1764" y="211"/>
                  </a:cxn>
                  <a:cxn ang="0">
                    <a:pos x="1941" y="317"/>
                  </a:cxn>
                  <a:cxn ang="0">
                    <a:pos x="2082" y="423"/>
                  </a:cxn>
                  <a:cxn ang="0">
                    <a:pos x="2223" y="564"/>
                  </a:cxn>
                  <a:cxn ang="0">
                    <a:pos x="2399" y="705"/>
                  </a:cxn>
                  <a:cxn ang="0">
                    <a:pos x="2540" y="882"/>
                  </a:cxn>
                  <a:cxn ang="0">
                    <a:pos x="2681" y="1058"/>
                  </a:cxn>
                  <a:cxn ang="0">
                    <a:pos x="2858" y="1270"/>
                  </a:cxn>
                  <a:cxn ang="0">
                    <a:pos x="2999" y="1517"/>
                  </a:cxn>
                  <a:cxn ang="0">
                    <a:pos x="3140" y="1799"/>
                  </a:cxn>
                  <a:cxn ang="0">
                    <a:pos x="3316" y="2081"/>
                  </a:cxn>
                  <a:cxn ang="0">
                    <a:pos x="3457" y="2363"/>
                  </a:cxn>
                  <a:cxn ang="0">
                    <a:pos x="3598" y="2681"/>
                  </a:cxn>
                  <a:cxn ang="0">
                    <a:pos x="3775" y="2998"/>
                  </a:cxn>
                  <a:cxn ang="0">
                    <a:pos x="3916" y="3351"/>
                  </a:cxn>
                  <a:cxn ang="0">
                    <a:pos x="4057" y="3704"/>
                  </a:cxn>
                  <a:cxn ang="0">
                    <a:pos x="4233" y="4056"/>
                  </a:cxn>
                  <a:cxn ang="0">
                    <a:pos x="4375" y="4409"/>
                  </a:cxn>
                  <a:cxn ang="0">
                    <a:pos x="4516" y="4797"/>
                  </a:cxn>
                  <a:cxn ang="0">
                    <a:pos x="4692" y="5185"/>
                  </a:cxn>
                  <a:cxn ang="0">
                    <a:pos x="4833" y="5538"/>
                  </a:cxn>
                  <a:cxn ang="0">
                    <a:pos x="4974" y="5926"/>
                  </a:cxn>
                  <a:cxn ang="0">
                    <a:pos x="5151" y="6314"/>
                  </a:cxn>
                  <a:cxn ang="0">
                    <a:pos x="5292" y="6702"/>
                  </a:cxn>
                  <a:cxn ang="0">
                    <a:pos x="5433" y="7055"/>
                  </a:cxn>
                  <a:cxn ang="0">
                    <a:pos x="5609" y="7443"/>
                  </a:cxn>
                  <a:cxn ang="0">
                    <a:pos x="5750" y="7796"/>
                  </a:cxn>
                  <a:cxn ang="0">
                    <a:pos x="5891" y="8148"/>
                  </a:cxn>
                  <a:cxn ang="0">
                    <a:pos x="6068" y="8501"/>
                  </a:cxn>
                  <a:cxn ang="0">
                    <a:pos x="6209" y="8819"/>
                  </a:cxn>
                  <a:cxn ang="0">
                    <a:pos x="6385" y="9136"/>
                  </a:cxn>
                </a:cxnLst>
                <a:rect l="0" t="0" r="r" b="b"/>
                <a:pathLst>
                  <a:path w="6456" h="9348">
                    <a:moveTo>
                      <a:pt x="0" y="423"/>
                    </a:moveTo>
                    <a:lnTo>
                      <a:pt x="36" y="388"/>
                    </a:lnTo>
                    <a:lnTo>
                      <a:pt x="106" y="353"/>
                    </a:lnTo>
                    <a:lnTo>
                      <a:pt x="142" y="317"/>
                    </a:lnTo>
                    <a:lnTo>
                      <a:pt x="177" y="282"/>
                    </a:lnTo>
                    <a:lnTo>
                      <a:pt x="247" y="247"/>
                    </a:lnTo>
                    <a:lnTo>
                      <a:pt x="283" y="211"/>
                    </a:lnTo>
                    <a:lnTo>
                      <a:pt x="353" y="176"/>
                    </a:lnTo>
                    <a:lnTo>
                      <a:pt x="388" y="176"/>
                    </a:lnTo>
                    <a:lnTo>
                      <a:pt x="459" y="141"/>
                    </a:lnTo>
                    <a:lnTo>
                      <a:pt x="494" y="106"/>
                    </a:lnTo>
                    <a:lnTo>
                      <a:pt x="565" y="106"/>
                    </a:lnTo>
                    <a:lnTo>
                      <a:pt x="600" y="70"/>
                    </a:lnTo>
                    <a:lnTo>
                      <a:pt x="635" y="70"/>
                    </a:lnTo>
                    <a:lnTo>
                      <a:pt x="706" y="35"/>
                    </a:lnTo>
                    <a:lnTo>
                      <a:pt x="741" y="35"/>
                    </a:lnTo>
                    <a:lnTo>
                      <a:pt x="812" y="35"/>
                    </a:lnTo>
                    <a:lnTo>
                      <a:pt x="847" y="35"/>
                    </a:lnTo>
                    <a:lnTo>
                      <a:pt x="918" y="0"/>
                    </a:lnTo>
                    <a:lnTo>
                      <a:pt x="953" y="0"/>
                    </a:lnTo>
                    <a:lnTo>
                      <a:pt x="1023" y="0"/>
                    </a:lnTo>
                    <a:lnTo>
                      <a:pt x="1059" y="0"/>
                    </a:lnTo>
                    <a:lnTo>
                      <a:pt x="1129" y="0"/>
                    </a:lnTo>
                    <a:lnTo>
                      <a:pt x="1164" y="0"/>
                    </a:lnTo>
                    <a:lnTo>
                      <a:pt x="1200" y="35"/>
                    </a:lnTo>
                    <a:lnTo>
                      <a:pt x="1270" y="35"/>
                    </a:lnTo>
                    <a:lnTo>
                      <a:pt x="1306" y="35"/>
                    </a:lnTo>
                    <a:lnTo>
                      <a:pt x="1376" y="35"/>
                    </a:lnTo>
                    <a:lnTo>
                      <a:pt x="1411" y="70"/>
                    </a:lnTo>
                    <a:lnTo>
                      <a:pt x="1482" y="70"/>
                    </a:lnTo>
                    <a:lnTo>
                      <a:pt x="1517" y="106"/>
                    </a:lnTo>
                    <a:lnTo>
                      <a:pt x="1588" y="106"/>
                    </a:lnTo>
                    <a:lnTo>
                      <a:pt x="1623" y="141"/>
                    </a:lnTo>
                    <a:lnTo>
                      <a:pt x="1658" y="176"/>
                    </a:lnTo>
                    <a:lnTo>
                      <a:pt x="1729" y="176"/>
                    </a:lnTo>
                    <a:lnTo>
                      <a:pt x="1764" y="211"/>
                    </a:lnTo>
                    <a:lnTo>
                      <a:pt x="1835" y="247"/>
                    </a:lnTo>
                    <a:lnTo>
                      <a:pt x="1870" y="282"/>
                    </a:lnTo>
                    <a:lnTo>
                      <a:pt x="1941" y="317"/>
                    </a:lnTo>
                    <a:lnTo>
                      <a:pt x="1976" y="353"/>
                    </a:lnTo>
                    <a:lnTo>
                      <a:pt x="2046" y="388"/>
                    </a:lnTo>
                    <a:lnTo>
                      <a:pt x="2082" y="423"/>
                    </a:lnTo>
                    <a:lnTo>
                      <a:pt x="2117" y="458"/>
                    </a:lnTo>
                    <a:lnTo>
                      <a:pt x="2187" y="529"/>
                    </a:lnTo>
                    <a:lnTo>
                      <a:pt x="2223" y="564"/>
                    </a:lnTo>
                    <a:lnTo>
                      <a:pt x="2293" y="599"/>
                    </a:lnTo>
                    <a:lnTo>
                      <a:pt x="2329" y="670"/>
                    </a:lnTo>
                    <a:lnTo>
                      <a:pt x="2399" y="705"/>
                    </a:lnTo>
                    <a:lnTo>
                      <a:pt x="2434" y="776"/>
                    </a:lnTo>
                    <a:lnTo>
                      <a:pt x="2505" y="811"/>
                    </a:lnTo>
                    <a:lnTo>
                      <a:pt x="2540" y="882"/>
                    </a:lnTo>
                    <a:lnTo>
                      <a:pt x="2575" y="917"/>
                    </a:lnTo>
                    <a:lnTo>
                      <a:pt x="2646" y="988"/>
                    </a:lnTo>
                    <a:lnTo>
                      <a:pt x="2681" y="1058"/>
                    </a:lnTo>
                    <a:lnTo>
                      <a:pt x="2752" y="1129"/>
                    </a:lnTo>
                    <a:lnTo>
                      <a:pt x="2787" y="1199"/>
                    </a:lnTo>
                    <a:lnTo>
                      <a:pt x="2858" y="1270"/>
                    </a:lnTo>
                    <a:lnTo>
                      <a:pt x="2893" y="1376"/>
                    </a:lnTo>
                    <a:lnTo>
                      <a:pt x="2964" y="1446"/>
                    </a:lnTo>
                    <a:lnTo>
                      <a:pt x="2999" y="1517"/>
                    </a:lnTo>
                    <a:lnTo>
                      <a:pt x="3034" y="1622"/>
                    </a:lnTo>
                    <a:lnTo>
                      <a:pt x="3105" y="1693"/>
                    </a:lnTo>
                    <a:lnTo>
                      <a:pt x="3140" y="1799"/>
                    </a:lnTo>
                    <a:lnTo>
                      <a:pt x="3210" y="1905"/>
                    </a:lnTo>
                    <a:lnTo>
                      <a:pt x="3246" y="1975"/>
                    </a:lnTo>
                    <a:lnTo>
                      <a:pt x="3316" y="2081"/>
                    </a:lnTo>
                    <a:lnTo>
                      <a:pt x="3352" y="2187"/>
                    </a:lnTo>
                    <a:lnTo>
                      <a:pt x="3422" y="2257"/>
                    </a:lnTo>
                    <a:lnTo>
                      <a:pt x="3457" y="2363"/>
                    </a:lnTo>
                    <a:lnTo>
                      <a:pt x="3493" y="2469"/>
                    </a:lnTo>
                    <a:lnTo>
                      <a:pt x="3563" y="2575"/>
                    </a:lnTo>
                    <a:lnTo>
                      <a:pt x="3598" y="2681"/>
                    </a:lnTo>
                    <a:lnTo>
                      <a:pt x="3669" y="2787"/>
                    </a:lnTo>
                    <a:lnTo>
                      <a:pt x="3704" y="2892"/>
                    </a:lnTo>
                    <a:lnTo>
                      <a:pt x="3775" y="2998"/>
                    </a:lnTo>
                    <a:lnTo>
                      <a:pt x="3810" y="3139"/>
                    </a:lnTo>
                    <a:lnTo>
                      <a:pt x="3881" y="3245"/>
                    </a:lnTo>
                    <a:lnTo>
                      <a:pt x="3916" y="3351"/>
                    </a:lnTo>
                    <a:lnTo>
                      <a:pt x="3986" y="3457"/>
                    </a:lnTo>
                    <a:lnTo>
                      <a:pt x="4022" y="3598"/>
                    </a:lnTo>
                    <a:lnTo>
                      <a:pt x="4057" y="3704"/>
                    </a:lnTo>
                    <a:lnTo>
                      <a:pt x="4128" y="3810"/>
                    </a:lnTo>
                    <a:lnTo>
                      <a:pt x="4163" y="3951"/>
                    </a:lnTo>
                    <a:lnTo>
                      <a:pt x="4233" y="4056"/>
                    </a:lnTo>
                    <a:lnTo>
                      <a:pt x="4269" y="4162"/>
                    </a:lnTo>
                    <a:lnTo>
                      <a:pt x="4339" y="4303"/>
                    </a:lnTo>
                    <a:lnTo>
                      <a:pt x="4375" y="4409"/>
                    </a:lnTo>
                    <a:lnTo>
                      <a:pt x="4445" y="4550"/>
                    </a:lnTo>
                    <a:lnTo>
                      <a:pt x="4480" y="4656"/>
                    </a:lnTo>
                    <a:lnTo>
                      <a:pt x="4516" y="4797"/>
                    </a:lnTo>
                    <a:lnTo>
                      <a:pt x="4586" y="4903"/>
                    </a:lnTo>
                    <a:lnTo>
                      <a:pt x="4621" y="5044"/>
                    </a:lnTo>
                    <a:lnTo>
                      <a:pt x="4692" y="5185"/>
                    </a:lnTo>
                    <a:lnTo>
                      <a:pt x="4727" y="5291"/>
                    </a:lnTo>
                    <a:lnTo>
                      <a:pt x="4798" y="5432"/>
                    </a:lnTo>
                    <a:lnTo>
                      <a:pt x="4833" y="5538"/>
                    </a:lnTo>
                    <a:lnTo>
                      <a:pt x="4904" y="5679"/>
                    </a:lnTo>
                    <a:lnTo>
                      <a:pt x="4939" y="5820"/>
                    </a:lnTo>
                    <a:lnTo>
                      <a:pt x="4974" y="5926"/>
                    </a:lnTo>
                    <a:lnTo>
                      <a:pt x="5045" y="6067"/>
                    </a:lnTo>
                    <a:lnTo>
                      <a:pt x="5080" y="6173"/>
                    </a:lnTo>
                    <a:lnTo>
                      <a:pt x="5151" y="6314"/>
                    </a:lnTo>
                    <a:lnTo>
                      <a:pt x="5186" y="6455"/>
                    </a:lnTo>
                    <a:lnTo>
                      <a:pt x="5256" y="6561"/>
                    </a:lnTo>
                    <a:lnTo>
                      <a:pt x="5292" y="6702"/>
                    </a:lnTo>
                    <a:lnTo>
                      <a:pt x="5362" y="6808"/>
                    </a:lnTo>
                    <a:lnTo>
                      <a:pt x="5397" y="6949"/>
                    </a:lnTo>
                    <a:lnTo>
                      <a:pt x="5433" y="7055"/>
                    </a:lnTo>
                    <a:lnTo>
                      <a:pt x="5503" y="7196"/>
                    </a:lnTo>
                    <a:lnTo>
                      <a:pt x="5539" y="7302"/>
                    </a:lnTo>
                    <a:lnTo>
                      <a:pt x="5609" y="7443"/>
                    </a:lnTo>
                    <a:lnTo>
                      <a:pt x="5644" y="7549"/>
                    </a:lnTo>
                    <a:lnTo>
                      <a:pt x="5715" y="7690"/>
                    </a:lnTo>
                    <a:lnTo>
                      <a:pt x="5750" y="7796"/>
                    </a:lnTo>
                    <a:lnTo>
                      <a:pt x="5821" y="7937"/>
                    </a:lnTo>
                    <a:lnTo>
                      <a:pt x="5856" y="8043"/>
                    </a:lnTo>
                    <a:lnTo>
                      <a:pt x="5891" y="8148"/>
                    </a:lnTo>
                    <a:lnTo>
                      <a:pt x="5962" y="8254"/>
                    </a:lnTo>
                    <a:lnTo>
                      <a:pt x="5997" y="8395"/>
                    </a:lnTo>
                    <a:lnTo>
                      <a:pt x="6068" y="8501"/>
                    </a:lnTo>
                    <a:lnTo>
                      <a:pt x="6103" y="8607"/>
                    </a:lnTo>
                    <a:lnTo>
                      <a:pt x="6174" y="8713"/>
                    </a:lnTo>
                    <a:lnTo>
                      <a:pt x="6209" y="8819"/>
                    </a:lnTo>
                    <a:lnTo>
                      <a:pt x="6279" y="8924"/>
                    </a:lnTo>
                    <a:lnTo>
                      <a:pt x="6315" y="9030"/>
                    </a:lnTo>
                    <a:lnTo>
                      <a:pt x="6385" y="9136"/>
                    </a:lnTo>
                    <a:lnTo>
                      <a:pt x="6420" y="9242"/>
                    </a:lnTo>
                    <a:lnTo>
                      <a:pt x="6456" y="9348"/>
                    </a:lnTo>
                  </a:path>
                </a:pathLst>
              </a:custGeom>
              <a:noFill/>
              <a:ln w="28575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" name="Freeform 11"/>
              <p:cNvSpPr>
                <a:spLocks/>
              </p:cNvSpPr>
              <p:nvPr/>
            </p:nvSpPr>
            <p:spPr bwMode="auto">
              <a:xfrm>
                <a:off x="7766050" y="4060825"/>
                <a:ext cx="377825" cy="4206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" y="106"/>
                  </a:cxn>
                  <a:cxn ang="0">
                    <a:pos x="106" y="211"/>
                  </a:cxn>
                  <a:cxn ang="0">
                    <a:pos x="176" y="282"/>
                  </a:cxn>
                  <a:cxn ang="0">
                    <a:pos x="211" y="388"/>
                  </a:cxn>
                  <a:cxn ang="0">
                    <a:pos x="282" y="494"/>
                  </a:cxn>
                  <a:cxn ang="0">
                    <a:pos x="317" y="564"/>
                  </a:cxn>
                  <a:cxn ang="0">
                    <a:pos x="388" y="670"/>
                  </a:cxn>
                  <a:cxn ang="0">
                    <a:pos x="423" y="740"/>
                  </a:cxn>
                  <a:cxn ang="0">
                    <a:pos x="458" y="846"/>
                  </a:cxn>
                  <a:cxn ang="0">
                    <a:pos x="529" y="917"/>
                  </a:cxn>
                  <a:cxn ang="0">
                    <a:pos x="564" y="987"/>
                  </a:cxn>
                  <a:cxn ang="0">
                    <a:pos x="635" y="1058"/>
                  </a:cxn>
                  <a:cxn ang="0">
                    <a:pos x="670" y="1164"/>
                  </a:cxn>
                  <a:cxn ang="0">
                    <a:pos x="741" y="1234"/>
                  </a:cxn>
                  <a:cxn ang="0">
                    <a:pos x="776" y="1305"/>
                  </a:cxn>
                  <a:cxn ang="0">
                    <a:pos x="846" y="1375"/>
                  </a:cxn>
                  <a:cxn ang="0">
                    <a:pos x="882" y="1446"/>
                  </a:cxn>
                  <a:cxn ang="0">
                    <a:pos x="917" y="1481"/>
                  </a:cxn>
                  <a:cxn ang="0">
                    <a:pos x="987" y="1552"/>
                  </a:cxn>
                  <a:cxn ang="0">
                    <a:pos x="1023" y="1622"/>
                  </a:cxn>
                  <a:cxn ang="0">
                    <a:pos x="1093" y="1693"/>
                  </a:cxn>
                  <a:cxn ang="0">
                    <a:pos x="1129" y="1728"/>
                  </a:cxn>
                  <a:cxn ang="0">
                    <a:pos x="1199" y="1799"/>
                  </a:cxn>
                  <a:cxn ang="0">
                    <a:pos x="1234" y="1834"/>
                  </a:cxn>
                  <a:cxn ang="0">
                    <a:pos x="1305" y="1905"/>
                  </a:cxn>
                  <a:cxn ang="0">
                    <a:pos x="1340" y="1940"/>
                  </a:cxn>
                  <a:cxn ang="0">
                    <a:pos x="1375" y="1975"/>
                  </a:cxn>
                  <a:cxn ang="0">
                    <a:pos x="1446" y="2046"/>
                  </a:cxn>
                  <a:cxn ang="0">
                    <a:pos x="1481" y="2081"/>
                  </a:cxn>
                  <a:cxn ang="0">
                    <a:pos x="1552" y="2116"/>
                  </a:cxn>
                  <a:cxn ang="0">
                    <a:pos x="1587" y="2151"/>
                  </a:cxn>
                  <a:cxn ang="0">
                    <a:pos x="1658" y="2187"/>
                  </a:cxn>
                  <a:cxn ang="0">
                    <a:pos x="1693" y="2222"/>
                  </a:cxn>
                  <a:cxn ang="0">
                    <a:pos x="1763" y="2222"/>
                  </a:cxn>
                  <a:cxn ang="0">
                    <a:pos x="1799" y="2257"/>
                  </a:cxn>
                  <a:cxn ang="0">
                    <a:pos x="1834" y="2293"/>
                  </a:cxn>
                  <a:cxn ang="0">
                    <a:pos x="1905" y="2328"/>
                  </a:cxn>
                  <a:cxn ang="0">
                    <a:pos x="1940" y="2328"/>
                  </a:cxn>
                  <a:cxn ang="0">
                    <a:pos x="2010" y="2363"/>
                  </a:cxn>
                  <a:cxn ang="0">
                    <a:pos x="2046" y="2363"/>
                  </a:cxn>
                  <a:cxn ang="0">
                    <a:pos x="2116" y="2363"/>
                  </a:cxn>
                </a:cxnLst>
                <a:rect l="0" t="0" r="r" b="b"/>
                <a:pathLst>
                  <a:path w="2116" h="2363">
                    <a:moveTo>
                      <a:pt x="0" y="0"/>
                    </a:moveTo>
                    <a:lnTo>
                      <a:pt x="70" y="106"/>
                    </a:lnTo>
                    <a:lnTo>
                      <a:pt x="106" y="211"/>
                    </a:lnTo>
                    <a:lnTo>
                      <a:pt x="176" y="282"/>
                    </a:lnTo>
                    <a:lnTo>
                      <a:pt x="211" y="388"/>
                    </a:lnTo>
                    <a:lnTo>
                      <a:pt x="282" y="494"/>
                    </a:lnTo>
                    <a:lnTo>
                      <a:pt x="317" y="564"/>
                    </a:lnTo>
                    <a:lnTo>
                      <a:pt x="388" y="670"/>
                    </a:lnTo>
                    <a:lnTo>
                      <a:pt x="423" y="740"/>
                    </a:lnTo>
                    <a:lnTo>
                      <a:pt x="458" y="846"/>
                    </a:lnTo>
                    <a:lnTo>
                      <a:pt x="529" y="917"/>
                    </a:lnTo>
                    <a:lnTo>
                      <a:pt x="564" y="987"/>
                    </a:lnTo>
                    <a:lnTo>
                      <a:pt x="635" y="1058"/>
                    </a:lnTo>
                    <a:lnTo>
                      <a:pt x="670" y="1164"/>
                    </a:lnTo>
                    <a:lnTo>
                      <a:pt x="741" y="1234"/>
                    </a:lnTo>
                    <a:lnTo>
                      <a:pt x="776" y="1305"/>
                    </a:lnTo>
                    <a:lnTo>
                      <a:pt x="846" y="1375"/>
                    </a:lnTo>
                    <a:lnTo>
                      <a:pt x="882" y="1446"/>
                    </a:lnTo>
                    <a:lnTo>
                      <a:pt x="917" y="1481"/>
                    </a:lnTo>
                    <a:lnTo>
                      <a:pt x="987" y="1552"/>
                    </a:lnTo>
                    <a:lnTo>
                      <a:pt x="1023" y="1622"/>
                    </a:lnTo>
                    <a:lnTo>
                      <a:pt x="1093" y="1693"/>
                    </a:lnTo>
                    <a:lnTo>
                      <a:pt x="1129" y="1728"/>
                    </a:lnTo>
                    <a:lnTo>
                      <a:pt x="1199" y="1799"/>
                    </a:lnTo>
                    <a:lnTo>
                      <a:pt x="1234" y="1834"/>
                    </a:lnTo>
                    <a:lnTo>
                      <a:pt x="1305" y="1905"/>
                    </a:lnTo>
                    <a:lnTo>
                      <a:pt x="1340" y="1940"/>
                    </a:lnTo>
                    <a:lnTo>
                      <a:pt x="1375" y="1975"/>
                    </a:lnTo>
                    <a:lnTo>
                      <a:pt x="1446" y="2046"/>
                    </a:lnTo>
                    <a:lnTo>
                      <a:pt x="1481" y="2081"/>
                    </a:lnTo>
                    <a:lnTo>
                      <a:pt x="1552" y="2116"/>
                    </a:lnTo>
                    <a:lnTo>
                      <a:pt x="1587" y="2151"/>
                    </a:lnTo>
                    <a:lnTo>
                      <a:pt x="1658" y="2187"/>
                    </a:lnTo>
                    <a:lnTo>
                      <a:pt x="1693" y="2222"/>
                    </a:lnTo>
                    <a:lnTo>
                      <a:pt x="1763" y="2222"/>
                    </a:lnTo>
                    <a:lnTo>
                      <a:pt x="1799" y="2257"/>
                    </a:lnTo>
                    <a:lnTo>
                      <a:pt x="1834" y="2293"/>
                    </a:lnTo>
                    <a:lnTo>
                      <a:pt x="1905" y="2328"/>
                    </a:lnTo>
                    <a:lnTo>
                      <a:pt x="1940" y="2328"/>
                    </a:lnTo>
                    <a:lnTo>
                      <a:pt x="2010" y="2363"/>
                    </a:lnTo>
                    <a:lnTo>
                      <a:pt x="2046" y="2363"/>
                    </a:lnTo>
                    <a:lnTo>
                      <a:pt x="2116" y="2363"/>
                    </a:lnTo>
                  </a:path>
                </a:pathLst>
              </a:custGeom>
              <a:noFill/>
              <a:ln w="28575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>
                <a:solidFill>
                  <a:srgbClr val="FFFF0D"/>
                </a:solidFill>
              </a:rPr>
              <a:t>Lenslet</a:t>
            </a:r>
            <a:r>
              <a:rPr lang="en-US" dirty="0" smtClean="0">
                <a:solidFill>
                  <a:srgbClr val="FFFF0D"/>
                </a:solidFill>
              </a:rPr>
              <a:t> in air is inverted</a:t>
            </a:r>
            <a:endParaRPr lang="en-US" dirty="0">
              <a:solidFill>
                <a:srgbClr val="FFFF0D"/>
              </a:solidFill>
            </a:endParaRPr>
          </a:p>
        </p:txBody>
      </p:sp>
      <p:sp>
        <p:nvSpPr>
          <p:cNvPr id="138" name="Arc 137"/>
          <p:cNvSpPr/>
          <p:nvPr/>
        </p:nvSpPr>
        <p:spPr>
          <a:xfrm rot="8825408" flipH="1" flipV="1">
            <a:off x="5129946" y="2206689"/>
            <a:ext cx="430548" cy="343096"/>
          </a:xfrm>
          <a:prstGeom prst="arc">
            <a:avLst>
              <a:gd name="adj1" fmla="val 18051177"/>
              <a:gd name="adj2" fmla="val 41756"/>
            </a:avLst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Arc 138"/>
          <p:cNvSpPr/>
          <p:nvPr/>
        </p:nvSpPr>
        <p:spPr>
          <a:xfrm rot="19413500" flipH="1" flipV="1">
            <a:off x="5006124" y="2641663"/>
            <a:ext cx="430548" cy="343096"/>
          </a:xfrm>
          <a:prstGeom prst="arc">
            <a:avLst>
              <a:gd name="adj1" fmla="val 18531181"/>
              <a:gd name="adj2" fmla="val 569089"/>
            </a:avLst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/>
        </p:nvCxnSpPr>
        <p:spPr>
          <a:xfrm rot="5400000" flipH="1" flipV="1">
            <a:off x="4233345" y="2815798"/>
            <a:ext cx="1974390" cy="314134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endCxn id="145" idx="1"/>
          </p:cNvCxnSpPr>
          <p:nvPr/>
        </p:nvCxnSpPr>
        <p:spPr>
          <a:xfrm flipV="1">
            <a:off x="3963212" y="3969451"/>
            <a:ext cx="1106840" cy="840107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endCxn id="144" idx="3"/>
          </p:cNvCxnSpPr>
          <p:nvPr/>
        </p:nvCxnSpPr>
        <p:spPr>
          <a:xfrm rot="5400000" flipH="1" flipV="1">
            <a:off x="3661606" y="4253301"/>
            <a:ext cx="833363" cy="271060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Oval 142"/>
          <p:cNvSpPr/>
          <p:nvPr/>
        </p:nvSpPr>
        <p:spPr>
          <a:xfrm>
            <a:off x="2827500" y="4812676"/>
            <a:ext cx="88768" cy="84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2804399" y="3939786"/>
            <a:ext cx="1409419" cy="647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5070052" y="3939786"/>
            <a:ext cx="1385367" cy="59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145"/>
          <p:cNvCxnSpPr/>
          <p:nvPr/>
        </p:nvCxnSpPr>
        <p:spPr>
          <a:xfrm>
            <a:off x="4204197" y="3965121"/>
            <a:ext cx="870665" cy="0"/>
          </a:xfrm>
          <a:prstGeom prst="line">
            <a:avLst/>
          </a:prstGeom>
          <a:ln w="825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4204197" y="3965121"/>
            <a:ext cx="870665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147"/>
          <p:cNvSpPr/>
          <p:nvPr/>
        </p:nvSpPr>
        <p:spPr>
          <a:xfrm>
            <a:off x="2789325" y="4794685"/>
            <a:ext cx="3675715" cy="12944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Connector 148"/>
          <p:cNvCxnSpPr/>
          <p:nvPr/>
        </p:nvCxnSpPr>
        <p:spPr>
          <a:xfrm rot="5400000" flipH="1" flipV="1">
            <a:off x="4010307" y="2196769"/>
            <a:ext cx="1933209" cy="1526886"/>
          </a:xfrm>
          <a:prstGeom prst="line">
            <a:avLst/>
          </a:prstGeom>
          <a:ln w="349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Pie 155"/>
          <p:cNvSpPr/>
          <p:nvPr/>
        </p:nvSpPr>
        <p:spPr>
          <a:xfrm flipV="1">
            <a:off x="4189486" y="3778528"/>
            <a:ext cx="856234" cy="441780"/>
          </a:xfrm>
          <a:prstGeom prst="pie">
            <a:avLst>
              <a:gd name="adj1" fmla="val 10819882"/>
              <a:gd name="adj2" fmla="val 2159999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>
                <a:solidFill>
                  <a:srgbClr val="FFFF0D"/>
                </a:solidFill>
              </a:rPr>
              <a:t>Vignetting</a:t>
            </a:r>
            <a:r>
              <a:rPr lang="en-US" dirty="0" smtClean="0">
                <a:solidFill>
                  <a:srgbClr val="FFFF0D"/>
                </a:solidFill>
              </a:rPr>
              <a:t> due to aperture</a:t>
            </a:r>
            <a:endParaRPr lang="en-US" dirty="0">
              <a:solidFill>
                <a:srgbClr val="FFFF0D"/>
              </a:solidFill>
            </a:endParaRPr>
          </a:p>
        </p:txBody>
      </p:sp>
      <p:pic>
        <p:nvPicPr>
          <p:cNvPr id="76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63" y="2119313"/>
            <a:ext cx="73818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>
                <a:solidFill>
                  <a:srgbClr val="FFFF0D"/>
                </a:solidFill>
              </a:rPr>
              <a:t>Vignetting</a:t>
            </a:r>
            <a:r>
              <a:rPr lang="en-US" dirty="0" smtClean="0">
                <a:solidFill>
                  <a:srgbClr val="FFFF0D"/>
                </a:solidFill>
              </a:rPr>
              <a:t> due to aperture</a:t>
            </a:r>
            <a:endParaRPr lang="en-US" dirty="0">
              <a:solidFill>
                <a:srgbClr val="FFFF0D"/>
              </a:solidFill>
            </a:endParaRPr>
          </a:p>
        </p:txBody>
      </p:sp>
      <p:pic>
        <p:nvPicPr>
          <p:cNvPr id="76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650" y="1514475"/>
            <a:ext cx="48387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6612"/>
            <a:ext cx="9144000" cy="141763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Refractive </a:t>
            </a:r>
            <a:r>
              <a:rPr lang="en-US" sz="4000" dirty="0" err="1" smtClean="0">
                <a:solidFill>
                  <a:srgbClr val="FFFF0D"/>
                </a:solidFill>
              </a:rPr>
              <a:t>vignetting</a:t>
            </a:r>
            <a:endParaRPr lang="en-US" sz="4000" dirty="0">
              <a:solidFill>
                <a:srgbClr val="FFFF0D"/>
              </a:solidFill>
            </a:endParaRPr>
          </a:p>
        </p:txBody>
      </p:sp>
      <p:graphicFrame>
        <p:nvGraphicFramePr>
          <p:cNvPr id="33" name="Object 7"/>
          <p:cNvGraphicFramePr>
            <a:graphicFrameLocks noChangeAspect="1"/>
          </p:cNvGraphicFramePr>
          <p:nvPr/>
        </p:nvGraphicFramePr>
        <p:xfrm>
          <a:off x="5055848" y="2497506"/>
          <a:ext cx="585788" cy="555625"/>
        </p:xfrm>
        <a:graphic>
          <a:graphicData uri="http://schemas.openxmlformats.org/presentationml/2006/ole">
            <p:oleObj spid="_x0000_s782338" name="Equation" r:id="rId3" imgW="241200" imgH="228600" progId="Equation.3">
              <p:embed/>
            </p:oleObj>
          </a:graphicData>
        </a:graphic>
      </p:graphicFrame>
      <p:grpSp>
        <p:nvGrpSpPr>
          <p:cNvPr id="3" name="Group 41"/>
          <p:cNvGrpSpPr/>
          <p:nvPr/>
        </p:nvGrpSpPr>
        <p:grpSpPr>
          <a:xfrm>
            <a:off x="5713678" y="2484208"/>
            <a:ext cx="2769630" cy="528555"/>
            <a:chOff x="5533968" y="2167075"/>
            <a:chExt cx="3144903" cy="528555"/>
          </a:xfrm>
        </p:grpSpPr>
        <p:cxnSp>
          <p:nvCxnSpPr>
            <p:cNvPr id="35" name="Straight Connector 34"/>
            <p:cNvCxnSpPr>
              <a:stCxn id="36" idx="1"/>
            </p:cNvCxnSpPr>
            <p:nvPr/>
          </p:nvCxnSpPr>
          <p:spPr>
            <a:xfrm rot="10800000" flipH="1">
              <a:off x="5533968" y="2426067"/>
              <a:ext cx="3144903" cy="52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5533969" y="2167075"/>
              <a:ext cx="3134332" cy="528555"/>
            </a:xfrm>
            <a:prstGeom prst="rect">
              <a:avLst/>
            </a:prstGeom>
            <a:solidFill>
              <a:schemeClr val="accent1">
                <a:alpha val="4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Object 8"/>
          <p:cNvGraphicFramePr>
            <a:graphicFrameLocks noChangeAspect="1"/>
          </p:cNvGraphicFramePr>
          <p:nvPr/>
        </p:nvGraphicFramePr>
        <p:xfrm>
          <a:off x="8543311" y="2489247"/>
          <a:ext cx="461962" cy="525462"/>
        </p:xfrm>
        <a:graphic>
          <a:graphicData uri="http://schemas.openxmlformats.org/presentationml/2006/ole">
            <p:oleObj spid="_x0000_s782339" name="Equation" r:id="rId4" imgW="190440" imgH="215640" progId="Equation.3">
              <p:embed/>
            </p:oleObj>
          </a:graphicData>
        </a:graphic>
      </p:graphicFrame>
      <p:sp>
        <p:nvSpPr>
          <p:cNvPr id="42" name="Rectangle 41"/>
          <p:cNvSpPr/>
          <p:nvPr/>
        </p:nvSpPr>
        <p:spPr>
          <a:xfrm>
            <a:off x="84408" y="2019777"/>
            <a:ext cx="4768948" cy="3136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rot="16200000" flipV="1">
            <a:off x="4208784" y="3479433"/>
            <a:ext cx="2971800" cy="1905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8"/>
          <p:cNvGrpSpPr>
            <a:grpSpLocks noChangeAspect="1"/>
          </p:cNvGrpSpPr>
          <p:nvPr/>
        </p:nvGrpSpPr>
        <p:grpSpPr bwMode="auto">
          <a:xfrm>
            <a:off x="5746090" y="2492443"/>
            <a:ext cx="2838999" cy="2490867"/>
            <a:chOff x="1162" y="1259"/>
            <a:chExt cx="3463" cy="1815"/>
          </a:xfrm>
        </p:grpSpPr>
        <p:sp>
          <p:nvSpPr>
            <p:cNvPr id="15369" name="Freeform 9"/>
            <p:cNvSpPr>
              <a:spLocks/>
            </p:cNvSpPr>
            <p:nvPr/>
          </p:nvSpPr>
          <p:spPr bwMode="auto">
            <a:xfrm>
              <a:off x="1162" y="1259"/>
              <a:ext cx="2572" cy="1815"/>
            </a:xfrm>
            <a:custGeom>
              <a:avLst/>
              <a:gdLst/>
              <a:ahLst/>
              <a:cxnLst>
                <a:cxn ang="0">
                  <a:pos x="184" y="6922"/>
                </a:cxn>
                <a:cxn ang="0">
                  <a:pos x="441" y="5929"/>
                </a:cxn>
                <a:cxn ang="0">
                  <a:pos x="698" y="5141"/>
                </a:cxn>
                <a:cxn ang="0">
                  <a:pos x="954" y="4469"/>
                </a:cxn>
                <a:cxn ang="0">
                  <a:pos x="1248" y="3826"/>
                </a:cxn>
                <a:cxn ang="0">
                  <a:pos x="1505" y="3272"/>
                </a:cxn>
                <a:cxn ang="0">
                  <a:pos x="1762" y="2717"/>
                </a:cxn>
                <a:cxn ang="0">
                  <a:pos x="2018" y="2191"/>
                </a:cxn>
                <a:cxn ang="0">
                  <a:pos x="2312" y="1694"/>
                </a:cxn>
                <a:cxn ang="0">
                  <a:pos x="2569" y="1198"/>
                </a:cxn>
                <a:cxn ang="0">
                  <a:pos x="2826" y="731"/>
                </a:cxn>
                <a:cxn ang="0">
                  <a:pos x="3083" y="292"/>
                </a:cxn>
                <a:cxn ang="0">
                  <a:pos x="3376" y="643"/>
                </a:cxn>
                <a:cxn ang="0">
                  <a:pos x="3633" y="1198"/>
                </a:cxn>
                <a:cxn ang="0">
                  <a:pos x="3890" y="1432"/>
                </a:cxn>
                <a:cxn ang="0">
                  <a:pos x="4147" y="1519"/>
                </a:cxn>
                <a:cxn ang="0">
                  <a:pos x="4403" y="1578"/>
                </a:cxn>
                <a:cxn ang="0">
                  <a:pos x="4697" y="1607"/>
                </a:cxn>
                <a:cxn ang="0">
                  <a:pos x="4954" y="1607"/>
                </a:cxn>
                <a:cxn ang="0">
                  <a:pos x="5211" y="1607"/>
                </a:cxn>
                <a:cxn ang="0">
                  <a:pos x="5468" y="1578"/>
                </a:cxn>
                <a:cxn ang="0">
                  <a:pos x="5761" y="1548"/>
                </a:cxn>
                <a:cxn ang="0">
                  <a:pos x="6018" y="1519"/>
                </a:cxn>
                <a:cxn ang="0">
                  <a:pos x="6275" y="1519"/>
                </a:cxn>
                <a:cxn ang="0">
                  <a:pos x="6532" y="1490"/>
                </a:cxn>
                <a:cxn ang="0">
                  <a:pos x="6825" y="1461"/>
                </a:cxn>
                <a:cxn ang="0">
                  <a:pos x="7082" y="1432"/>
                </a:cxn>
                <a:cxn ang="0">
                  <a:pos x="7339" y="1402"/>
                </a:cxn>
                <a:cxn ang="0">
                  <a:pos x="7596" y="1402"/>
                </a:cxn>
                <a:cxn ang="0">
                  <a:pos x="7889" y="1432"/>
                </a:cxn>
                <a:cxn ang="0">
                  <a:pos x="8146" y="1432"/>
                </a:cxn>
                <a:cxn ang="0">
                  <a:pos x="8403" y="1461"/>
                </a:cxn>
                <a:cxn ang="0">
                  <a:pos x="8660" y="1490"/>
                </a:cxn>
                <a:cxn ang="0">
                  <a:pos x="8917" y="1519"/>
                </a:cxn>
                <a:cxn ang="0">
                  <a:pos x="9210" y="1548"/>
                </a:cxn>
                <a:cxn ang="0">
                  <a:pos x="9467" y="1578"/>
                </a:cxn>
                <a:cxn ang="0">
                  <a:pos x="9724" y="1578"/>
                </a:cxn>
                <a:cxn ang="0">
                  <a:pos x="9981" y="1607"/>
                </a:cxn>
                <a:cxn ang="0">
                  <a:pos x="10274" y="1607"/>
                </a:cxn>
                <a:cxn ang="0">
                  <a:pos x="10531" y="1607"/>
                </a:cxn>
                <a:cxn ang="0">
                  <a:pos x="10788" y="1578"/>
                </a:cxn>
                <a:cxn ang="0">
                  <a:pos x="11045" y="1490"/>
                </a:cxn>
              </a:cxnLst>
              <a:rect l="0" t="0" r="r" b="b"/>
              <a:pathLst>
                <a:path w="11228" h="7915">
                  <a:moveTo>
                    <a:pt x="0" y="7915"/>
                  </a:moveTo>
                  <a:lnTo>
                    <a:pt x="74" y="7360"/>
                  </a:lnTo>
                  <a:lnTo>
                    <a:pt x="184" y="6922"/>
                  </a:lnTo>
                  <a:lnTo>
                    <a:pt x="257" y="6572"/>
                  </a:lnTo>
                  <a:lnTo>
                    <a:pt x="367" y="6251"/>
                  </a:lnTo>
                  <a:lnTo>
                    <a:pt x="441" y="5929"/>
                  </a:lnTo>
                  <a:lnTo>
                    <a:pt x="514" y="5666"/>
                  </a:lnTo>
                  <a:lnTo>
                    <a:pt x="624" y="5404"/>
                  </a:lnTo>
                  <a:lnTo>
                    <a:pt x="698" y="5141"/>
                  </a:lnTo>
                  <a:lnTo>
                    <a:pt x="808" y="4907"/>
                  </a:lnTo>
                  <a:lnTo>
                    <a:pt x="881" y="4673"/>
                  </a:lnTo>
                  <a:lnTo>
                    <a:pt x="954" y="4469"/>
                  </a:lnTo>
                  <a:lnTo>
                    <a:pt x="1064" y="4235"/>
                  </a:lnTo>
                  <a:lnTo>
                    <a:pt x="1138" y="4031"/>
                  </a:lnTo>
                  <a:lnTo>
                    <a:pt x="1248" y="3826"/>
                  </a:lnTo>
                  <a:lnTo>
                    <a:pt x="1321" y="3651"/>
                  </a:lnTo>
                  <a:lnTo>
                    <a:pt x="1395" y="3447"/>
                  </a:lnTo>
                  <a:lnTo>
                    <a:pt x="1505" y="3272"/>
                  </a:lnTo>
                  <a:lnTo>
                    <a:pt x="1578" y="3067"/>
                  </a:lnTo>
                  <a:lnTo>
                    <a:pt x="1688" y="2892"/>
                  </a:lnTo>
                  <a:lnTo>
                    <a:pt x="1762" y="2717"/>
                  </a:lnTo>
                  <a:lnTo>
                    <a:pt x="1872" y="2541"/>
                  </a:lnTo>
                  <a:lnTo>
                    <a:pt x="1945" y="2366"/>
                  </a:lnTo>
                  <a:lnTo>
                    <a:pt x="2018" y="2191"/>
                  </a:lnTo>
                  <a:lnTo>
                    <a:pt x="2129" y="2016"/>
                  </a:lnTo>
                  <a:lnTo>
                    <a:pt x="2202" y="1840"/>
                  </a:lnTo>
                  <a:lnTo>
                    <a:pt x="2312" y="1694"/>
                  </a:lnTo>
                  <a:lnTo>
                    <a:pt x="2385" y="1519"/>
                  </a:lnTo>
                  <a:lnTo>
                    <a:pt x="2459" y="1373"/>
                  </a:lnTo>
                  <a:lnTo>
                    <a:pt x="2569" y="1198"/>
                  </a:lnTo>
                  <a:lnTo>
                    <a:pt x="2642" y="1052"/>
                  </a:lnTo>
                  <a:lnTo>
                    <a:pt x="2752" y="906"/>
                  </a:lnTo>
                  <a:lnTo>
                    <a:pt x="2826" y="731"/>
                  </a:lnTo>
                  <a:lnTo>
                    <a:pt x="2899" y="585"/>
                  </a:lnTo>
                  <a:lnTo>
                    <a:pt x="3009" y="439"/>
                  </a:lnTo>
                  <a:lnTo>
                    <a:pt x="3083" y="292"/>
                  </a:lnTo>
                  <a:lnTo>
                    <a:pt x="3193" y="146"/>
                  </a:lnTo>
                  <a:lnTo>
                    <a:pt x="3266" y="0"/>
                  </a:lnTo>
                  <a:lnTo>
                    <a:pt x="3376" y="643"/>
                  </a:lnTo>
                  <a:lnTo>
                    <a:pt x="3449" y="906"/>
                  </a:lnTo>
                  <a:lnTo>
                    <a:pt x="3523" y="1081"/>
                  </a:lnTo>
                  <a:lnTo>
                    <a:pt x="3633" y="1198"/>
                  </a:lnTo>
                  <a:lnTo>
                    <a:pt x="3706" y="1286"/>
                  </a:lnTo>
                  <a:lnTo>
                    <a:pt x="3816" y="1373"/>
                  </a:lnTo>
                  <a:lnTo>
                    <a:pt x="3890" y="1432"/>
                  </a:lnTo>
                  <a:lnTo>
                    <a:pt x="3963" y="1461"/>
                  </a:lnTo>
                  <a:lnTo>
                    <a:pt x="4073" y="1490"/>
                  </a:lnTo>
                  <a:lnTo>
                    <a:pt x="4147" y="1519"/>
                  </a:lnTo>
                  <a:lnTo>
                    <a:pt x="4257" y="1548"/>
                  </a:lnTo>
                  <a:lnTo>
                    <a:pt x="4330" y="1578"/>
                  </a:lnTo>
                  <a:lnTo>
                    <a:pt x="4403" y="1578"/>
                  </a:lnTo>
                  <a:lnTo>
                    <a:pt x="4514" y="1578"/>
                  </a:lnTo>
                  <a:lnTo>
                    <a:pt x="4587" y="1607"/>
                  </a:lnTo>
                  <a:lnTo>
                    <a:pt x="4697" y="1607"/>
                  </a:lnTo>
                  <a:lnTo>
                    <a:pt x="4770" y="1607"/>
                  </a:lnTo>
                  <a:lnTo>
                    <a:pt x="4880" y="1607"/>
                  </a:lnTo>
                  <a:lnTo>
                    <a:pt x="4954" y="1607"/>
                  </a:lnTo>
                  <a:lnTo>
                    <a:pt x="5027" y="1607"/>
                  </a:lnTo>
                  <a:lnTo>
                    <a:pt x="5137" y="1607"/>
                  </a:lnTo>
                  <a:lnTo>
                    <a:pt x="5211" y="1607"/>
                  </a:lnTo>
                  <a:lnTo>
                    <a:pt x="5321" y="1578"/>
                  </a:lnTo>
                  <a:lnTo>
                    <a:pt x="5394" y="1578"/>
                  </a:lnTo>
                  <a:lnTo>
                    <a:pt x="5468" y="1578"/>
                  </a:lnTo>
                  <a:lnTo>
                    <a:pt x="5578" y="1578"/>
                  </a:lnTo>
                  <a:lnTo>
                    <a:pt x="5651" y="1578"/>
                  </a:lnTo>
                  <a:lnTo>
                    <a:pt x="5761" y="1548"/>
                  </a:lnTo>
                  <a:lnTo>
                    <a:pt x="5834" y="1548"/>
                  </a:lnTo>
                  <a:lnTo>
                    <a:pt x="5908" y="1548"/>
                  </a:lnTo>
                  <a:lnTo>
                    <a:pt x="6018" y="1519"/>
                  </a:lnTo>
                  <a:lnTo>
                    <a:pt x="6091" y="1519"/>
                  </a:lnTo>
                  <a:lnTo>
                    <a:pt x="6201" y="1519"/>
                  </a:lnTo>
                  <a:lnTo>
                    <a:pt x="6275" y="1519"/>
                  </a:lnTo>
                  <a:lnTo>
                    <a:pt x="6385" y="1490"/>
                  </a:lnTo>
                  <a:lnTo>
                    <a:pt x="6458" y="1490"/>
                  </a:lnTo>
                  <a:lnTo>
                    <a:pt x="6532" y="1490"/>
                  </a:lnTo>
                  <a:lnTo>
                    <a:pt x="6642" y="1461"/>
                  </a:lnTo>
                  <a:lnTo>
                    <a:pt x="6715" y="1461"/>
                  </a:lnTo>
                  <a:lnTo>
                    <a:pt x="6825" y="1461"/>
                  </a:lnTo>
                  <a:lnTo>
                    <a:pt x="6899" y="1461"/>
                  </a:lnTo>
                  <a:lnTo>
                    <a:pt x="6972" y="1432"/>
                  </a:lnTo>
                  <a:lnTo>
                    <a:pt x="7082" y="1432"/>
                  </a:lnTo>
                  <a:lnTo>
                    <a:pt x="7155" y="1432"/>
                  </a:lnTo>
                  <a:lnTo>
                    <a:pt x="7265" y="1432"/>
                  </a:lnTo>
                  <a:lnTo>
                    <a:pt x="7339" y="1402"/>
                  </a:lnTo>
                  <a:lnTo>
                    <a:pt x="7412" y="1402"/>
                  </a:lnTo>
                  <a:lnTo>
                    <a:pt x="7522" y="1402"/>
                  </a:lnTo>
                  <a:lnTo>
                    <a:pt x="7596" y="1402"/>
                  </a:lnTo>
                  <a:lnTo>
                    <a:pt x="7706" y="1402"/>
                  </a:lnTo>
                  <a:lnTo>
                    <a:pt x="7779" y="1402"/>
                  </a:lnTo>
                  <a:lnTo>
                    <a:pt x="7889" y="1432"/>
                  </a:lnTo>
                  <a:lnTo>
                    <a:pt x="7963" y="1432"/>
                  </a:lnTo>
                  <a:lnTo>
                    <a:pt x="8036" y="1432"/>
                  </a:lnTo>
                  <a:lnTo>
                    <a:pt x="8146" y="1432"/>
                  </a:lnTo>
                  <a:lnTo>
                    <a:pt x="8219" y="1461"/>
                  </a:lnTo>
                  <a:lnTo>
                    <a:pt x="8330" y="1461"/>
                  </a:lnTo>
                  <a:lnTo>
                    <a:pt x="8403" y="1461"/>
                  </a:lnTo>
                  <a:lnTo>
                    <a:pt x="8476" y="1461"/>
                  </a:lnTo>
                  <a:lnTo>
                    <a:pt x="8586" y="1490"/>
                  </a:lnTo>
                  <a:lnTo>
                    <a:pt x="8660" y="1490"/>
                  </a:lnTo>
                  <a:lnTo>
                    <a:pt x="8770" y="1490"/>
                  </a:lnTo>
                  <a:lnTo>
                    <a:pt x="8843" y="1519"/>
                  </a:lnTo>
                  <a:lnTo>
                    <a:pt x="8917" y="1519"/>
                  </a:lnTo>
                  <a:lnTo>
                    <a:pt x="9027" y="1519"/>
                  </a:lnTo>
                  <a:lnTo>
                    <a:pt x="9100" y="1519"/>
                  </a:lnTo>
                  <a:lnTo>
                    <a:pt x="9210" y="1548"/>
                  </a:lnTo>
                  <a:lnTo>
                    <a:pt x="9284" y="1548"/>
                  </a:lnTo>
                  <a:lnTo>
                    <a:pt x="9357" y="1548"/>
                  </a:lnTo>
                  <a:lnTo>
                    <a:pt x="9467" y="1578"/>
                  </a:lnTo>
                  <a:lnTo>
                    <a:pt x="9540" y="1578"/>
                  </a:lnTo>
                  <a:lnTo>
                    <a:pt x="9650" y="1578"/>
                  </a:lnTo>
                  <a:lnTo>
                    <a:pt x="9724" y="1578"/>
                  </a:lnTo>
                  <a:lnTo>
                    <a:pt x="9834" y="1578"/>
                  </a:lnTo>
                  <a:lnTo>
                    <a:pt x="9907" y="1607"/>
                  </a:lnTo>
                  <a:lnTo>
                    <a:pt x="9981" y="1607"/>
                  </a:lnTo>
                  <a:lnTo>
                    <a:pt x="10091" y="1607"/>
                  </a:lnTo>
                  <a:lnTo>
                    <a:pt x="10164" y="1607"/>
                  </a:lnTo>
                  <a:lnTo>
                    <a:pt x="10274" y="1607"/>
                  </a:lnTo>
                  <a:lnTo>
                    <a:pt x="10348" y="1607"/>
                  </a:lnTo>
                  <a:lnTo>
                    <a:pt x="10421" y="1607"/>
                  </a:lnTo>
                  <a:lnTo>
                    <a:pt x="10531" y="1607"/>
                  </a:lnTo>
                  <a:lnTo>
                    <a:pt x="10604" y="1578"/>
                  </a:lnTo>
                  <a:lnTo>
                    <a:pt x="10715" y="1578"/>
                  </a:lnTo>
                  <a:lnTo>
                    <a:pt x="10788" y="1578"/>
                  </a:lnTo>
                  <a:lnTo>
                    <a:pt x="10861" y="1548"/>
                  </a:lnTo>
                  <a:lnTo>
                    <a:pt x="10971" y="1519"/>
                  </a:lnTo>
                  <a:lnTo>
                    <a:pt x="11045" y="1490"/>
                  </a:lnTo>
                  <a:lnTo>
                    <a:pt x="11155" y="1461"/>
                  </a:lnTo>
                  <a:lnTo>
                    <a:pt x="11228" y="1432"/>
                  </a:lnTo>
                </a:path>
              </a:pathLst>
            </a:custGeom>
            <a:noFill/>
            <a:ln w="2222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0" name="Freeform 10"/>
            <p:cNvSpPr>
              <a:spLocks/>
            </p:cNvSpPr>
            <p:nvPr/>
          </p:nvSpPr>
          <p:spPr bwMode="auto">
            <a:xfrm>
              <a:off x="3734" y="1259"/>
              <a:ext cx="891" cy="1815"/>
            </a:xfrm>
            <a:custGeom>
              <a:avLst/>
              <a:gdLst/>
              <a:ahLst/>
              <a:cxnLst>
                <a:cxn ang="0">
                  <a:pos x="0" y="1432"/>
                </a:cxn>
                <a:cxn ang="0">
                  <a:pos x="110" y="1373"/>
                </a:cxn>
                <a:cxn ang="0">
                  <a:pos x="184" y="1286"/>
                </a:cxn>
                <a:cxn ang="0">
                  <a:pos x="257" y="1198"/>
                </a:cxn>
                <a:cxn ang="0">
                  <a:pos x="367" y="1081"/>
                </a:cxn>
                <a:cxn ang="0">
                  <a:pos x="441" y="906"/>
                </a:cxn>
                <a:cxn ang="0">
                  <a:pos x="551" y="643"/>
                </a:cxn>
                <a:cxn ang="0">
                  <a:pos x="624" y="0"/>
                </a:cxn>
                <a:cxn ang="0">
                  <a:pos x="697" y="146"/>
                </a:cxn>
                <a:cxn ang="0">
                  <a:pos x="808" y="292"/>
                </a:cxn>
                <a:cxn ang="0">
                  <a:pos x="881" y="439"/>
                </a:cxn>
                <a:cxn ang="0">
                  <a:pos x="991" y="585"/>
                </a:cxn>
                <a:cxn ang="0">
                  <a:pos x="1064" y="731"/>
                </a:cxn>
                <a:cxn ang="0">
                  <a:pos x="1138" y="906"/>
                </a:cxn>
                <a:cxn ang="0">
                  <a:pos x="1248" y="1052"/>
                </a:cxn>
                <a:cxn ang="0">
                  <a:pos x="1321" y="1198"/>
                </a:cxn>
                <a:cxn ang="0">
                  <a:pos x="1431" y="1373"/>
                </a:cxn>
                <a:cxn ang="0">
                  <a:pos x="1505" y="1519"/>
                </a:cxn>
                <a:cxn ang="0">
                  <a:pos x="1615" y="1694"/>
                </a:cxn>
                <a:cxn ang="0">
                  <a:pos x="1688" y="1840"/>
                </a:cxn>
                <a:cxn ang="0">
                  <a:pos x="1762" y="2016"/>
                </a:cxn>
                <a:cxn ang="0">
                  <a:pos x="1872" y="2191"/>
                </a:cxn>
                <a:cxn ang="0">
                  <a:pos x="1945" y="2366"/>
                </a:cxn>
                <a:cxn ang="0">
                  <a:pos x="2055" y="2541"/>
                </a:cxn>
                <a:cxn ang="0">
                  <a:pos x="2128" y="2717"/>
                </a:cxn>
                <a:cxn ang="0">
                  <a:pos x="2202" y="2892"/>
                </a:cxn>
                <a:cxn ang="0">
                  <a:pos x="2312" y="3067"/>
                </a:cxn>
                <a:cxn ang="0">
                  <a:pos x="2385" y="3272"/>
                </a:cxn>
                <a:cxn ang="0">
                  <a:pos x="2495" y="3447"/>
                </a:cxn>
                <a:cxn ang="0">
                  <a:pos x="2569" y="3651"/>
                </a:cxn>
                <a:cxn ang="0">
                  <a:pos x="2642" y="3826"/>
                </a:cxn>
                <a:cxn ang="0">
                  <a:pos x="2752" y="4031"/>
                </a:cxn>
                <a:cxn ang="0">
                  <a:pos x="2826" y="4235"/>
                </a:cxn>
                <a:cxn ang="0">
                  <a:pos x="2936" y="4469"/>
                </a:cxn>
                <a:cxn ang="0">
                  <a:pos x="3009" y="4673"/>
                </a:cxn>
                <a:cxn ang="0">
                  <a:pos x="3119" y="4907"/>
                </a:cxn>
                <a:cxn ang="0">
                  <a:pos x="3193" y="5141"/>
                </a:cxn>
                <a:cxn ang="0">
                  <a:pos x="3266" y="5404"/>
                </a:cxn>
                <a:cxn ang="0">
                  <a:pos x="3376" y="5666"/>
                </a:cxn>
                <a:cxn ang="0">
                  <a:pos x="3449" y="5929"/>
                </a:cxn>
                <a:cxn ang="0">
                  <a:pos x="3559" y="6251"/>
                </a:cxn>
                <a:cxn ang="0">
                  <a:pos x="3633" y="6572"/>
                </a:cxn>
                <a:cxn ang="0">
                  <a:pos x="3706" y="6922"/>
                </a:cxn>
                <a:cxn ang="0">
                  <a:pos x="3816" y="7360"/>
                </a:cxn>
                <a:cxn ang="0">
                  <a:pos x="3890" y="7915"/>
                </a:cxn>
              </a:cxnLst>
              <a:rect l="0" t="0" r="r" b="b"/>
              <a:pathLst>
                <a:path w="3890" h="7915">
                  <a:moveTo>
                    <a:pt x="0" y="1432"/>
                  </a:moveTo>
                  <a:lnTo>
                    <a:pt x="110" y="1373"/>
                  </a:lnTo>
                  <a:lnTo>
                    <a:pt x="184" y="1286"/>
                  </a:lnTo>
                  <a:lnTo>
                    <a:pt x="257" y="1198"/>
                  </a:lnTo>
                  <a:lnTo>
                    <a:pt x="367" y="1081"/>
                  </a:lnTo>
                  <a:lnTo>
                    <a:pt x="441" y="906"/>
                  </a:lnTo>
                  <a:lnTo>
                    <a:pt x="551" y="643"/>
                  </a:lnTo>
                  <a:lnTo>
                    <a:pt x="624" y="0"/>
                  </a:lnTo>
                  <a:lnTo>
                    <a:pt x="697" y="146"/>
                  </a:lnTo>
                  <a:lnTo>
                    <a:pt x="808" y="292"/>
                  </a:lnTo>
                  <a:lnTo>
                    <a:pt x="881" y="439"/>
                  </a:lnTo>
                  <a:lnTo>
                    <a:pt x="991" y="585"/>
                  </a:lnTo>
                  <a:lnTo>
                    <a:pt x="1064" y="731"/>
                  </a:lnTo>
                  <a:lnTo>
                    <a:pt x="1138" y="906"/>
                  </a:lnTo>
                  <a:lnTo>
                    <a:pt x="1248" y="1052"/>
                  </a:lnTo>
                  <a:lnTo>
                    <a:pt x="1321" y="1198"/>
                  </a:lnTo>
                  <a:lnTo>
                    <a:pt x="1431" y="1373"/>
                  </a:lnTo>
                  <a:lnTo>
                    <a:pt x="1505" y="1519"/>
                  </a:lnTo>
                  <a:lnTo>
                    <a:pt x="1615" y="1694"/>
                  </a:lnTo>
                  <a:lnTo>
                    <a:pt x="1688" y="1840"/>
                  </a:lnTo>
                  <a:lnTo>
                    <a:pt x="1762" y="2016"/>
                  </a:lnTo>
                  <a:lnTo>
                    <a:pt x="1872" y="2191"/>
                  </a:lnTo>
                  <a:lnTo>
                    <a:pt x="1945" y="2366"/>
                  </a:lnTo>
                  <a:lnTo>
                    <a:pt x="2055" y="2541"/>
                  </a:lnTo>
                  <a:lnTo>
                    <a:pt x="2128" y="2717"/>
                  </a:lnTo>
                  <a:lnTo>
                    <a:pt x="2202" y="2892"/>
                  </a:lnTo>
                  <a:lnTo>
                    <a:pt x="2312" y="3067"/>
                  </a:lnTo>
                  <a:lnTo>
                    <a:pt x="2385" y="3272"/>
                  </a:lnTo>
                  <a:lnTo>
                    <a:pt x="2495" y="3447"/>
                  </a:lnTo>
                  <a:lnTo>
                    <a:pt x="2569" y="3651"/>
                  </a:lnTo>
                  <a:lnTo>
                    <a:pt x="2642" y="3826"/>
                  </a:lnTo>
                  <a:lnTo>
                    <a:pt x="2752" y="4031"/>
                  </a:lnTo>
                  <a:lnTo>
                    <a:pt x="2826" y="4235"/>
                  </a:lnTo>
                  <a:lnTo>
                    <a:pt x="2936" y="4469"/>
                  </a:lnTo>
                  <a:lnTo>
                    <a:pt x="3009" y="4673"/>
                  </a:lnTo>
                  <a:lnTo>
                    <a:pt x="3119" y="4907"/>
                  </a:lnTo>
                  <a:lnTo>
                    <a:pt x="3193" y="5141"/>
                  </a:lnTo>
                  <a:lnTo>
                    <a:pt x="3266" y="5404"/>
                  </a:lnTo>
                  <a:lnTo>
                    <a:pt x="3376" y="5666"/>
                  </a:lnTo>
                  <a:lnTo>
                    <a:pt x="3449" y="5929"/>
                  </a:lnTo>
                  <a:lnTo>
                    <a:pt x="3559" y="6251"/>
                  </a:lnTo>
                  <a:lnTo>
                    <a:pt x="3633" y="6572"/>
                  </a:lnTo>
                  <a:lnTo>
                    <a:pt x="3706" y="6922"/>
                  </a:lnTo>
                  <a:lnTo>
                    <a:pt x="3816" y="7360"/>
                  </a:lnTo>
                  <a:lnTo>
                    <a:pt x="3890" y="7915"/>
                  </a:lnTo>
                </a:path>
              </a:pathLst>
            </a:custGeom>
            <a:noFill/>
            <a:ln w="22225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V="1">
            <a:off x="5704210" y="4955811"/>
            <a:ext cx="3228977" cy="952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928470" y="2019081"/>
            <a:ext cx="3562864" cy="2989017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 flipH="1" flipV="1">
            <a:off x="522633" y="2438767"/>
            <a:ext cx="2957147" cy="2159245"/>
          </a:xfrm>
          <a:prstGeom prst="line">
            <a:avLst/>
          </a:prstGeom>
          <a:ln w="34925">
            <a:solidFill>
              <a:srgbClr val="F4FB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333004" y="5013802"/>
            <a:ext cx="4279900" cy="152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rot="10800000" flipV="1">
            <a:off x="1890648" y="1730325"/>
            <a:ext cx="1668478" cy="1013311"/>
          </a:xfrm>
          <a:prstGeom prst="line">
            <a:avLst/>
          </a:prstGeom>
          <a:ln w="34925">
            <a:solidFill>
              <a:srgbClr val="F4FBB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16200000" flipH="1">
            <a:off x="2576434" y="1934892"/>
            <a:ext cx="1004884" cy="1428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107"/>
          <p:cNvSpPr txBox="1">
            <a:spLocks noChangeArrowheads="1"/>
          </p:cNvSpPr>
          <p:nvPr/>
        </p:nvSpPr>
        <p:spPr bwMode="auto">
          <a:xfrm>
            <a:off x="1019952" y="5177105"/>
            <a:ext cx="30339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92D050"/>
                </a:solidFill>
              </a:rPr>
              <a:t>Photodetector</a:t>
            </a:r>
            <a:r>
              <a:rPr lang="en-US" sz="2400" dirty="0" smtClean="0">
                <a:solidFill>
                  <a:srgbClr val="92D050"/>
                </a:solidFill>
              </a:rPr>
              <a:t> array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32044" y="3552826"/>
            <a:ext cx="1659600" cy="782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812407" y="3552825"/>
            <a:ext cx="1801126" cy="670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90"/>
          <p:cNvGrpSpPr/>
          <p:nvPr/>
        </p:nvGrpSpPr>
        <p:grpSpPr>
          <a:xfrm flipV="1">
            <a:off x="1980447" y="3500438"/>
            <a:ext cx="828102" cy="82318"/>
            <a:chOff x="2029398" y="3584663"/>
            <a:chExt cx="1013778" cy="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2029398" y="3584663"/>
              <a:ext cx="1013778" cy="0"/>
            </a:xfrm>
            <a:prstGeom prst="line">
              <a:avLst/>
            </a:prstGeom>
            <a:ln w="825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029398" y="3584663"/>
              <a:ext cx="1013778" cy="0"/>
            </a:xfrm>
            <a:prstGeom prst="line">
              <a:avLst/>
            </a:prstGeom>
            <a:ln w="825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5434137" y="1241362"/>
            <a:ext cx="12250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Angular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support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994857" y="4945680"/>
            <a:ext cx="2364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Viewing direction</a:t>
            </a:r>
          </a:p>
        </p:txBody>
      </p:sp>
      <p:cxnSp>
        <p:nvCxnSpPr>
          <p:cNvPr id="40" name="Straight Connector 39"/>
          <p:cNvCxnSpPr/>
          <p:nvPr/>
        </p:nvCxnSpPr>
        <p:spPr>
          <a:xfrm rot="16200000" flipV="1">
            <a:off x="4343110" y="2162618"/>
            <a:ext cx="627989" cy="364364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0800000" flipV="1">
            <a:off x="1902371" y="1744394"/>
            <a:ext cx="2627426" cy="996898"/>
          </a:xfrm>
          <a:prstGeom prst="line">
            <a:avLst/>
          </a:prstGeom>
          <a:ln w="34925">
            <a:solidFill>
              <a:srgbClr val="F4FBB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6200000" flipH="1">
            <a:off x="3361881" y="1918480"/>
            <a:ext cx="1004884" cy="1428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 flipH="1" flipV="1">
            <a:off x="921434" y="2016371"/>
            <a:ext cx="2965940" cy="2928422"/>
          </a:xfrm>
          <a:prstGeom prst="line">
            <a:avLst/>
          </a:prstGeom>
          <a:ln w="34925">
            <a:solidFill>
              <a:srgbClr val="F4FB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930" name="Picture 2" descr="C:\Users\sjkoppal.ADMIN\Desktop\IMG_2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05" y="1993900"/>
            <a:ext cx="4139095" cy="247565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8205" y="4384437"/>
            <a:ext cx="3909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Embedded system with optics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3353" y="1961572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LED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4653" y="4383554"/>
            <a:ext cx="3580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Nearest neighbor matching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9129871">
            <a:off x="1428204" y="2370205"/>
            <a:ext cx="3059134" cy="30473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54378" y="1385515"/>
            <a:ext cx="440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Optics with skin reflectance filters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itle 19"/>
          <p:cNvSpPr txBox="1">
            <a:spLocks/>
          </p:cNvSpPr>
          <p:nvPr/>
        </p:nvSpPr>
        <p:spPr>
          <a:xfrm>
            <a:off x="0" y="-672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Face detection with spectral templates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faceneares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944532" y="2012949"/>
            <a:ext cx="3259668" cy="2444751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4137661" y="6502657"/>
            <a:ext cx="5158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92D050"/>
                </a:solidFill>
              </a:rPr>
              <a:t>Angelopoulou</a:t>
            </a:r>
            <a:r>
              <a:rPr lang="en-US" dirty="0" smtClean="0">
                <a:solidFill>
                  <a:srgbClr val="92D050"/>
                </a:solidFill>
              </a:rPr>
              <a:t> 1999, Osorio and Anderson 2007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19174" y="2066925"/>
            <a:ext cx="295275" cy="276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4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2" grpId="0"/>
      <p:bldP spid="17" grpId="0" animBg="1"/>
      <p:bldP spid="1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FF0D"/>
                </a:solidFill>
              </a:rPr>
              <a:t>More face detection results</a:t>
            </a:r>
            <a:endParaRPr lang="en-US" dirty="0">
              <a:solidFill>
                <a:srgbClr val="FFFF0D"/>
              </a:solidFill>
            </a:endParaRPr>
          </a:p>
        </p:txBody>
      </p:sp>
      <p:pic>
        <p:nvPicPr>
          <p:cNvPr id="16" name="moritz_longe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22254" y="1720361"/>
            <a:ext cx="3814653" cy="3067869"/>
          </a:xfrm>
          <a:prstGeom prst="rect">
            <a:avLst/>
          </a:prstGeom>
        </p:spPr>
      </p:pic>
      <p:pic>
        <p:nvPicPr>
          <p:cNvPr id="17" name="moritz_shorter_works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867638" y="1706294"/>
            <a:ext cx="3843152" cy="30907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>
                <p:cTn id="12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an_facedetection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1682750" y="1871132"/>
            <a:ext cx="5651500" cy="3767667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0" name="Title 19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Longer face detection</a:t>
            </a:r>
            <a:endParaRPr lang="en-US" sz="4000" dirty="0">
              <a:solidFill>
                <a:srgbClr val="FFFF00"/>
              </a:solidFill>
            </a:endParaRPr>
          </a:p>
        </p:txBody>
      </p:sp>
      <p:graphicFrame>
        <p:nvGraphicFramePr>
          <p:cNvPr id="12" name="Object 9"/>
          <p:cNvGraphicFramePr>
            <a:graphicFrameLocks noChangeAspect="1"/>
          </p:cNvGraphicFramePr>
          <p:nvPr/>
        </p:nvGraphicFramePr>
        <p:xfrm>
          <a:off x="418696" y="1084987"/>
          <a:ext cx="1206500" cy="311150"/>
        </p:xfrm>
        <a:graphic>
          <a:graphicData uri="http://schemas.openxmlformats.org/presentationml/2006/ole">
            <p:oleObj spid="_x0000_s763906" name="Equation" r:id="rId6" imgW="787320" imgH="203040" progId="Equation.3">
              <p:embed/>
            </p:oleObj>
          </a:graphicData>
        </a:graphic>
      </p:graphicFrame>
      <p:grpSp>
        <p:nvGrpSpPr>
          <p:cNvPr id="2" name="Group 12"/>
          <p:cNvGrpSpPr/>
          <p:nvPr/>
        </p:nvGrpSpPr>
        <p:grpSpPr>
          <a:xfrm>
            <a:off x="73998" y="316142"/>
            <a:ext cx="1812955" cy="1792792"/>
            <a:chOff x="68712" y="298367"/>
            <a:chExt cx="1812955" cy="1916281"/>
          </a:xfrm>
        </p:grpSpPr>
        <p:sp>
          <p:nvSpPr>
            <p:cNvPr id="14" name="Freeform 13"/>
            <p:cNvSpPr/>
            <p:nvPr/>
          </p:nvSpPr>
          <p:spPr>
            <a:xfrm>
              <a:off x="597489" y="298367"/>
              <a:ext cx="749775" cy="830517"/>
            </a:xfrm>
            <a:custGeom>
              <a:avLst/>
              <a:gdLst>
                <a:gd name="connsiteX0" fmla="*/ 755833 w 1506381"/>
                <a:gd name="connsiteY0" fmla="*/ 1400670 h 1400670"/>
                <a:gd name="connsiteX1" fmla="*/ 0 w 1506381"/>
                <a:gd name="connsiteY1" fmla="*/ 221993 h 1400670"/>
                <a:gd name="connsiteX2" fmla="*/ 211422 w 1506381"/>
                <a:gd name="connsiteY2" fmla="*/ 110996 h 1400670"/>
                <a:gd name="connsiteX3" fmla="*/ 396416 w 1506381"/>
                <a:gd name="connsiteY3" fmla="*/ 47569 h 1400670"/>
                <a:gd name="connsiteX4" fmla="*/ 660693 w 1506381"/>
                <a:gd name="connsiteY4" fmla="*/ 0 h 1400670"/>
                <a:gd name="connsiteX5" fmla="*/ 829831 w 1506381"/>
                <a:gd name="connsiteY5" fmla="*/ 0 h 1400670"/>
                <a:gd name="connsiteX6" fmla="*/ 1051824 w 1506381"/>
                <a:gd name="connsiteY6" fmla="*/ 21142 h 1400670"/>
                <a:gd name="connsiteX7" fmla="*/ 1316101 w 1506381"/>
                <a:gd name="connsiteY7" fmla="*/ 132138 h 1400670"/>
                <a:gd name="connsiteX8" fmla="*/ 1506381 w 1506381"/>
                <a:gd name="connsiteY8" fmla="*/ 211421 h 1400670"/>
                <a:gd name="connsiteX9" fmla="*/ 755833 w 1506381"/>
                <a:gd name="connsiteY9" fmla="*/ 1400670 h 140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6381" h="1400670">
                  <a:moveTo>
                    <a:pt x="755833" y="1400670"/>
                  </a:moveTo>
                  <a:lnTo>
                    <a:pt x="0" y="221993"/>
                  </a:lnTo>
                  <a:lnTo>
                    <a:pt x="211422" y="110996"/>
                  </a:lnTo>
                  <a:lnTo>
                    <a:pt x="396416" y="47569"/>
                  </a:lnTo>
                  <a:lnTo>
                    <a:pt x="660693" y="0"/>
                  </a:lnTo>
                  <a:lnTo>
                    <a:pt x="829831" y="0"/>
                  </a:lnTo>
                  <a:lnTo>
                    <a:pt x="1051824" y="21142"/>
                  </a:lnTo>
                  <a:lnTo>
                    <a:pt x="1316101" y="132138"/>
                  </a:lnTo>
                  <a:lnTo>
                    <a:pt x="1506381" y="211421"/>
                  </a:lnTo>
                  <a:lnTo>
                    <a:pt x="755833" y="140067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>
              <a:off x="68712" y="328150"/>
              <a:ext cx="1812955" cy="1886498"/>
            </a:xfrm>
            <a:prstGeom prst="arc">
              <a:avLst>
                <a:gd name="adj1" fmla="val 10919526"/>
                <a:gd name="adj2" fmla="val 0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0"/>
            <a:ext cx="2098363" cy="14218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12"/>
          <p:cNvGraphicFramePr>
            <a:graphicFrameLocks noChangeAspect="1"/>
          </p:cNvGraphicFramePr>
          <p:nvPr/>
        </p:nvGraphicFramePr>
        <p:xfrm>
          <a:off x="125413" y="-19050"/>
          <a:ext cx="1751012" cy="412750"/>
        </p:xfrm>
        <a:graphic>
          <a:graphicData uri="http://schemas.openxmlformats.org/presentationml/2006/ole">
            <p:oleObj spid="_x0000_s763907" name="Equation" r:id="rId7" imgW="1143000" imgH="2664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1" y="1120775"/>
            <a:ext cx="2790824" cy="1895475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15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Our micro vision sensor</a:t>
            </a:r>
            <a:endParaRPr lang="en-US" sz="4000" dirty="0">
              <a:solidFill>
                <a:srgbClr val="FFFF0D"/>
              </a:solidFill>
            </a:endParaRPr>
          </a:p>
        </p:txBody>
      </p:sp>
      <p:grpSp>
        <p:nvGrpSpPr>
          <p:cNvPr id="7" name="Group 61"/>
          <p:cNvGrpSpPr/>
          <p:nvPr/>
        </p:nvGrpSpPr>
        <p:grpSpPr>
          <a:xfrm>
            <a:off x="5779014" y="1627509"/>
            <a:ext cx="2127508" cy="1109525"/>
            <a:chOff x="4394200" y="4762500"/>
            <a:chExt cx="1885950" cy="939800"/>
          </a:xfrm>
        </p:grpSpPr>
        <p:sp>
          <p:nvSpPr>
            <p:cNvPr id="10" name="Freeform 9"/>
            <p:cNvSpPr/>
            <p:nvPr/>
          </p:nvSpPr>
          <p:spPr>
            <a:xfrm>
              <a:off x="4394200" y="4762500"/>
              <a:ext cx="1885950" cy="939800"/>
            </a:xfrm>
            <a:custGeom>
              <a:avLst/>
              <a:gdLst>
                <a:gd name="connsiteX0" fmla="*/ 0 w 1885950"/>
                <a:gd name="connsiteY0" fmla="*/ 882650 h 939800"/>
                <a:gd name="connsiteX1" fmla="*/ 12700 w 1885950"/>
                <a:gd name="connsiteY1" fmla="*/ 355600 h 939800"/>
                <a:gd name="connsiteX2" fmla="*/ 546100 w 1885950"/>
                <a:gd name="connsiteY2" fmla="*/ 0 h 939800"/>
                <a:gd name="connsiteX3" fmla="*/ 1854200 w 1885950"/>
                <a:gd name="connsiteY3" fmla="*/ 69850 h 939800"/>
                <a:gd name="connsiteX4" fmla="*/ 1885950 w 1885950"/>
                <a:gd name="connsiteY4" fmla="*/ 615950 h 939800"/>
                <a:gd name="connsiteX5" fmla="*/ 1365250 w 1885950"/>
                <a:gd name="connsiteY5" fmla="*/ 939800 h 939800"/>
                <a:gd name="connsiteX6" fmla="*/ 0 w 1885950"/>
                <a:gd name="connsiteY6" fmla="*/ 882650 h 93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5950" h="939800">
                  <a:moveTo>
                    <a:pt x="0" y="882650"/>
                  </a:moveTo>
                  <a:lnTo>
                    <a:pt x="12700" y="355600"/>
                  </a:lnTo>
                  <a:lnTo>
                    <a:pt x="546100" y="0"/>
                  </a:lnTo>
                  <a:lnTo>
                    <a:pt x="1854200" y="69850"/>
                  </a:lnTo>
                  <a:lnTo>
                    <a:pt x="1885950" y="615950"/>
                  </a:lnTo>
                  <a:lnTo>
                    <a:pt x="1365250" y="939800"/>
                  </a:lnTo>
                  <a:lnTo>
                    <a:pt x="0" y="882650"/>
                  </a:lnTo>
                  <a:close/>
                </a:path>
              </a:pathLst>
            </a:custGeom>
            <a:noFill/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679950" y="4794250"/>
              <a:ext cx="514350" cy="850900"/>
            </a:xfrm>
            <a:custGeom>
              <a:avLst/>
              <a:gdLst>
                <a:gd name="connsiteX0" fmla="*/ 6350 w 514350"/>
                <a:gd name="connsiteY0" fmla="*/ 850900 h 850900"/>
                <a:gd name="connsiteX1" fmla="*/ 6350 w 514350"/>
                <a:gd name="connsiteY1" fmla="*/ 850900 h 850900"/>
                <a:gd name="connsiteX2" fmla="*/ 0 w 514350"/>
                <a:gd name="connsiteY2" fmla="*/ 342900 h 850900"/>
                <a:gd name="connsiteX3" fmla="*/ 514350 w 514350"/>
                <a:gd name="connsiteY3" fmla="*/ 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850900">
                  <a:moveTo>
                    <a:pt x="6350" y="850900"/>
                  </a:moveTo>
                  <a:lnTo>
                    <a:pt x="6350" y="850900"/>
                  </a:lnTo>
                  <a:cubicBezTo>
                    <a:pt x="4233" y="681567"/>
                    <a:pt x="2117" y="512233"/>
                    <a:pt x="0" y="342900"/>
                  </a:cubicBezTo>
                  <a:lnTo>
                    <a:pt x="514350" y="0"/>
                  </a:lnTo>
                </a:path>
              </a:pathLst>
            </a:custGeom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016500" y="4794250"/>
              <a:ext cx="514350" cy="850900"/>
            </a:xfrm>
            <a:custGeom>
              <a:avLst/>
              <a:gdLst>
                <a:gd name="connsiteX0" fmla="*/ 6350 w 514350"/>
                <a:gd name="connsiteY0" fmla="*/ 850900 h 850900"/>
                <a:gd name="connsiteX1" fmla="*/ 6350 w 514350"/>
                <a:gd name="connsiteY1" fmla="*/ 850900 h 850900"/>
                <a:gd name="connsiteX2" fmla="*/ 0 w 514350"/>
                <a:gd name="connsiteY2" fmla="*/ 342900 h 850900"/>
                <a:gd name="connsiteX3" fmla="*/ 514350 w 514350"/>
                <a:gd name="connsiteY3" fmla="*/ 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850900">
                  <a:moveTo>
                    <a:pt x="6350" y="850900"/>
                  </a:moveTo>
                  <a:lnTo>
                    <a:pt x="6350" y="850900"/>
                  </a:lnTo>
                  <a:cubicBezTo>
                    <a:pt x="4233" y="681567"/>
                    <a:pt x="2117" y="512233"/>
                    <a:pt x="0" y="342900"/>
                  </a:cubicBezTo>
                  <a:lnTo>
                    <a:pt x="514350" y="0"/>
                  </a:lnTo>
                </a:path>
              </a:pathLst>
            </a:custGeom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353050" y="4806950"/>
              <a:ext cx="514350" cy="850900"/>
            </a:xfrm>
            <a:custGeom>
              <a:avLst/>
              <a:gdLst>
                <a:gd name="connsiteX0" fmla="*/ 6350 w 514350"/>
                <a:gd name="connsiteY0" fmla="*/ 850900 h 850900"/>
                <a:gd name="connsiteX1" fmla="*/ 6350 w 514350"/>
                <a:gd name="connsiteY1" fmla="*/ 850900 h 850900"/>
                <a:gd name="connsiteX2" fmla="*/ 0 w 514350"/>
                <a:gd name="connsiteY2" fmla="*/ 342900 h 850900"/>
                <a:gd name="connsiteX3" fmla="*/ 514350 w 514350"/>
                <a:gd name="connsiteY3" fmla="*/ 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850900">
                  <a:moveTo>
                    <a:pt x="6350" y="850900"/>
                  </a:moveTo>
                  <a:lnTo>
                    <a:pt x="6350" y="850900"/>
                  </a:lnTo>
                  <a:cubicBezTo>
                    <a:pt x="4233" y="681567"/>
                    <a:pt x="2117" y="512233"/>
                    <a:pt x="0" y="342900"/>
                  </a:cubicBezTo>
                  <a:lnTo>
                    <a:pt x="514350" y="0"/>
                  </a:lnTo>
                </a:path>
              </a:pathLst>
            </a:custGeom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734050" y="4845050"/>
              <a:ext cx="514350" cy="850900"/>
            </a:xfrm>
            <a:custGeom>
              <a:avLst/>
              <a:gdLst>
                <a:gd name="connsiteX0" fmla="*/ 6350 w 514350"/>
                <a:gd name="connsiteY0" fmla="*/ 850900 h 850900"/>
                <a:gd name="connsiteX1" fmla="*/ 6350 w 514350"/>
                <a:gd name="connsiteY1" fmla="*/ 850900 h 850900"/>
                <a:gd name="connsiteX2" fmla="*/ 0 w 514350"/>
                <a:gd name="connsiteY2" fmla="*/ 342900 h 850900"/>
                <a:gd name="connsiteX3" fmla="*/ 514350 w 514350"/>
                <a:gd name="connsiteY3" fmla="*/ 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850900">
                  <a:moveTo>
                    <a:pt x="6350" y="850900"/>
                  </a:moveTo>
                  <a:lnTo>
                    <a:pt x="6350" y="850900"/>
                  </a:lnTo>
                  <a:cubicBezTo>
                    <a:pt x="4233" y="681567"/>
                    <a:pt x="2117" y="512233"/>
                    <a:pt x="0" y="342900"/>
                  </a:cubicBezTo>
                  <a:lnTo>
                    <a:pt x="514350" y="0"/>
                  </a:lnTo>
                </a:path>
              </a:pathLst>
            </a:custGeom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419600" y="5111750"/>
              <a:ext cx="1301750" cy="63500"/>
            </a:xfrm>
            <a:custGeom>
              <a:avLst/>
              <a:gdLst>
                <a:gd name="connsiteX0" fmla="*/ 0 w 1301750"/>
                <a:gd name="connsiteY0" fmla="*/ 0 h 63500"/>
                <a:gd name="connsiteX1" fmla="*/ 1301750 w 1301750"/>
                <a:gd name="connsiteY1" fmla="*/ 635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01750" h="63500">
                  <a:moveTo>
                    <a:pt x="0" y="0"/>
                  </a:moveTo>
                  <a:lnTo>
                    <a:pt x="1301750" y="63500"/>
                  </a:lnTo>
                </a:path>
              </a:pathLst>
            </a:custGeom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597400" y="4991100"/>
              <a:ext cx="1301750" cy="63500"/>
            </a:xfrm>
            <a:custGeom>
              <a:avLst/>
              <a:gdLst>
                <a:gd name="connsiteX0" fmla="*/ 0 w 1301750"/>
                <a:gd name="connsiteY0" fmla="*/ 0 h 63500"/>
                <a:gd name="connsiteX1" fmla="*/ 1301750 w 1301750"/>
                <a:gd name="connsiteY1" fmla="*/ 635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01750" h="63500">
                  <a:moveTo>
                    <a:pt x="0" y="0"/>
                  </a:moveTo>
                  <a:lnTo>
                    <a:pt x="1301750" y="63500"/>
                  </a:lnTo>
                </a:path>
              </a:pathLst>
            </a:custGeom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743450" y="4889500"/>
              <a:ext cx="1301750" cy="63500"/>
            </a:xfrm>
            <a:custGeom>
              <a:avLst/>
              <a:gdLst>
                <a:gd name="connsiteX0" fmla="*/ 0 w 1301750"/>
                <a:gd name="connsiteY0" fmla="*/ 0 h 63500"/>
                <a:gd name="connsiteX1" fmla="*/ 1301750 w 1301750"/>
                <a:gd name="connsiteY1" fmla="*/ 635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01750" h="63500">
                  <a:moveTo>
                    <a:pt x="0" y="0"/>
                  </a:moveTo>
                  <a:lnTo>
                    <a:pt x="1301750" y="63500"/>
                  </a:lnTo>
                </a:path>
              </a:pathLst>
            </a:custGeom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5911850" y="5060950"/>
              <a:ext cx="12700" cy="539750"/>
            </a:xfrm>
            <a:custGeom>
              <a:avLst/>
              <a:gdLst>
                <a:gd name="connsiteX0" fmla="*/ 0 w 12700"/>
                <a:gd name="connsiteY0" fmla="*/ 0 h 539750"/>
                <a:gd name="connsiteX1" fmla="*/ 12700 w 12700"/>
                <a:gd name="connsiteY1" fmla="*/ 539750 h 53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0" h="539750">
                  <a:moveTo>
                    <a:pt x="0" y="0"/>
                  </a:moveTo>
                  <a:lnTo>
                    <a:pt x="12700" y="539750"/>
                  </a:lnTo>
                </a:path>
              </a:pathLst>
            </a:custGeom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6089650" y="4940300"/>
              <a:ext cx="12700" cy="539750"/>
            </a:xfrm>
            <a:custGeom>
              <a:avLst/>
              <a:gdLst>
                <a:gd name="connsiteX0" fmla="*/ 0 w 12700"/>
                <a:gd name="connsiteY0" fmla="*/ 0 h 539750"/>
                <a:gd name="connsiteX1" fmla="*/ 12700 w 12700"/>
                <a:gd name="connsiteY1" fmla="*/ 539750 h 53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0" h="539750">
                  <a:moveTo>
                    <a:pt x="0" y="0"/>
                  </a:moveTo>
                  <a:lnTo>
                    <a:pt x="12700" y="539750"/>
                  </a:lnTo>
                </a:path>
              </a:pathLst>
            </a:custGeom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5227838" y="2817893"/>
            <a:ext cx="3315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cs typeface="Times New Roman" pitchFamily="18" charset="0"/>
              </a:rPr>
              <a:t>Array of optical elements</a:t>
            </a:r>
            <a:endParaRPr lang="en-US" sz="24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616990" y="1764933"/>
            <a:ext cx="447967" cy="374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3170669" y="1812502"/>
            <a:ext cx="2457780" cy="274849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865144" y="1945481"/>
            <a:ext cx="647700" cy="792957"/>
          </a:xfrm>
          <a:custGeom>
            <a:avLst/>
            <a:gdLst>
              <a:gd name="connsiteX0" fmla="*/ 2381 w 647700"/>
              <a:gd name="connsiteY0" fmla="*/ 771525 h 792957"/>
              <a:gd name="connsiteX1" fmla="*/ 0 w 647700"/>
              <a:gd name="connsiteY1" fmla="*/ 142875 h 792957"/>
              <a:gd name="connsiteX2" fmla="*/ 197644 w 647700"/>
              <a:gd name="connsiteY2" fmla="*/ 0 h 792957"/>
              <a:gd name="connsiteX3" fmla="*/ 628650 w 647700"/>
              <a:gd name="connsiteY3" fmla="*/ 35719 h 792957"/>
              <a:gd name="connsiteX4" fmla="*/ 647700 w 647700"/>
              <a:gd name="connsiteY4" fmla="*/ 673894 h 792957"/>
              <a:gd name="connsiteX5" fmla="*/ 459581 w 647700"/>
              <a:gd name="connsiteY5" fmla="*/ 792957 h 792957"/>
              <a:gd name="connsiteX6" fmla="*/ 2381 w 647700"/>
              <a:gd name="connsiteY6" fmla="*/ 771525 h 79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700" h="792957">
                <a:moveTo>
                  <a:pt x="2381" y="771525"/>
                </a:moveTo>
                <a:cubicBezTo>
                  <a:pt x="1587" y="561975"/>
                  <a:pt x="794" y="352425"/>
                  <a:pt x="0" y="142875"/>
                </a:cubicBezTo>
                <a:lnTo>
                  <a:pt x="197644" y="0"/>
                </a:lnTo>
                <a:lnTo>
                  <a:pt x="628650" y="35719"/>
                </a:lnTo>
                <a:lnTo>
                  <a:pt x="647700" y="673894"/>
                </a:lnTo>
                <a:lnTo>
                  <a:pt x="459581" y="792957"/>
                </a:lnTo>
                <a:lnTo>
                  <a:pt x="2381" y="771525"/>
                </a:lnTo>
                <a:close/>
              </a:path>
            </a:pathLst>
          </a:cu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303590" y="917376"/>
            <a:ext cx="2034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cs typeface="Times New Roman" pitchFamily="18" charset="0"/>
              </a:rPr>
              <a:t>Single element</a:t>
            </a:r>
            <a:endParaRPr lang="en-US" sz="24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rot="10800000" flipV="1">
            <a:off x="7213788" y="1402975"/>
            <a:ext cx="726141" cy="672353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46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Design parameter ranges are limited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37150" y="3906838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32341" y="5394326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29250" y="430688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" name="Text Box 107"/>
          <p:cNvSpPr txBox="1">
            <a:spLocks noChangeArrowheads="1"/>
          </p:cNvSpPr>
          <p:nvPr/>
        </p:nvSpPr>
        <p:spPr bwMode="auto">
          <a:xfrm>
            <a:off x="5889696" y="3930968"/>
            <a:ext cx="21208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Lenslet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refractive index</a:t>
            </a:r>
          </a:p>
        </p:txBody>
      </p:sp>
      <p:sp>
        <p:nvSpPr>
          <p:cNvPr id="72" name="Text Box 107"/>
          <p:cNvSpPr txBox="1">
            <a:spLocks noChangeArrowheads="1"/>
          </p:cNvSpPr>
          <p:nvPr/>
        </p:nvSpPr>
        <p:spPr bwMode="auto">
          <a:xfrm>
            <a:off x="5756346" y="5426393"/>
            <a:ext cx="23970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Lenslet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radius of curvature</a:t>
            </a:r>
          </a:p>
        </p:txBody>
      </p:sp>
      <p:sp>
        <p:nvSpPr>
          <p:cNvPr id="31" name="Left Brace 30"/>
          <p:cNvSpPr>
            <a:spLocks/>
          </p:cNvSpPr>
          <p:nvPr/>
        </p:nvSpPr>
        <p:spPr bwMode="auto">
          <a:xfrm>
            <a:off x="4467221" y="1390650"/>
            <a:ext cx="590553" cy="1228725"/>
          </a:xfrm>
          <a:prstGeom prst="leftBrace">
            <a:avLst>
              <a:gd name="adj1" fmla="val 85329"/>
              <a:gd name="adj2" fmla="val 50338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92D050"/>
              </a:solidFill>
              <a:latin typeface="+mn-lt"/>
              <a:ea typeface="+mn-e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5518" y="1625084"/>
            <a:ext cx="40096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Sensors have reasonable limits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0 – 10mm</a:t>
            </a:r>
          </a:p>
        </p:txBody>
      </p:sp>
      <p:sp>
        <p:nvSpPr>
          <p:cNvPr id="33" name="Left Brace 32"/>
          <p:cNvSpPr>
            <a:spLocks/>
          </p:cNvSpPr>
          <p:nvPr/>
        </p:nvSpPr>
        <p:spPr bwMode="auto">
          <a:xfrm>
            <a:off x="4467221" y="3209925"/>
            <a:ext cx="590553" cy="1514475"/>
          </a:xfrm>
          <a:prstGeom prst="leftBrace">
            <a:avLst>
              <a:gd name="adj1" fmla="val 85329"/>
              <a:gd name="adj2" fmla="val 50338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92D050"/>
              </a:solidFill>
              <a:latin typeface="+mn-lt"/>
              <a:ea typeface="+mn-e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11127" y="3549134"/>
            <a:ext cx="30450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These range from 1 – 2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(most materials)</a:t>
            </a:r>
          </a:p>
          <a:p>
            <a:pPr algn="ctr"/>
            <a:endParaRPr 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1929" y="5396984"/>
            <a:ext cx="47434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Lenses with reasonable focal lengths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&lt; 5 mm</a:t>
            </a:r>
          </a:p>
          <a:p>
            <a:pPr algn="ctr"/>
            <a:endParaRPr 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08575" y="1252539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99CCFF"/>
                </a:solidFill>
              </a:rPr>
              <a:t>d</a:t>
            </a:r>
            <a:endParaRPr lang="en-US" sz="4400" dirty="0">
              <a:solidFill>
                <a:srgbClr val="99CC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08575" y="1857375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99CCFF"/>
                </a:solidFill>
              </a:rPr>
              <a:t>u</a:t>
            </a:r>
            <a:endParaRPr lang="en-US" sz="4400" dirty="0">
              <a:solidFill>
                <a:srgbClr val="99CCFF"/>
              </a:solidFill>
            </a:endParaRPr>
          </a:p>
        </p:txBody>
      </p:sp>
      <p:sp>
        <p:nvSpPr>
          <p:cNvPr id="22" name="Text Box 107"/>
          <p:cNvSpPr txBox="1">
            <a:spLocks noChangeArrowheads="1"/>
          </p:cNvSpPr>
          <p:nvPr/>
        </p:nvSpPr>
        <p:spPr bwMode="auto">
          <a:xfrm>
            <a:off x="5861121" y="1476693"/>
            <a:ext cx="21208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99CCFF"/>
                </a:solidFill>
              </a:rPr>
              <a:t>Template width</a:t>
            </a:r>
          </a:p>
        </p:txBody>
      </p:sp>
      <p:sp>
        <p:nvSpPr>
          <p:cNvPr id="23" name="Text Box 107"/>
          <p:cNvSpPr txBox="1">
            <a:spLocks noChangeArrowheads="1"/>
          </p:cNvSpPr>
          <p:nvPr/>
        </p:nvSpPr>
        <p:spPr bwMode="auto">
          <a:xfrm>
            <a:off x="5861121" y="2095818"/>
            <a:ext cx="21208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99CCFF"/>
                </a:solidFill>
              </a:rPr>
              <a:t>Template height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37150" y="3006725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</a:t>
            </a:r>
            <a:endParaRPr lang="en-US" sz="4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22900" y="339883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Text Box 107"/>
          <p:cNvSpPr txBox="1">
            <a:spLocks noChangeArrowheads="1"/>
          </p:cNvSpPr>
          <p:nvPr/>
        </p:nvSpPr>
        <p:spPr bwMode="auto">
          <a:xfrm>
            <a:off x="5889696" y="2991168"/>
            <a:ext cx="21208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Medium 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refractive index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0" y="154748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4400" dirty="0" smtClean="0">
                <a:solidFill>
                  <a:srgbClr val="FFFF0D"/>
                </a:solidFill>
                <a:latin typeface="+mj-lt"/>
                <a:ea typeface="+mj-ea"/>
                <a:cs typeface="+mj-cs"/>
              </a:rPr>
              <a:t>Lookup table with masks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22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60" y="1271918"/>
            <a:ext cx="8343880" cy="431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C:\Users\sjkoppal.ADMIN\Desktop\paper\cvprpaper\opticsvalid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8242" y="1468279"/>
            <a:ext cx="6176880" cy="3338322"/>
          </a:xfrm>
          <a:prstGeom prst="rect">
            <a:avLst/>
          </a:prstGeom>
          <a:noFill/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0" y="154748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SNR comparisons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14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Optimal designs for </a:t>
            </a:r>
            <a:r>
              <a:rPr lang="en-US" sz="4000" dirty="0" err="1" smtClean="0">
                <a:solidFill>
                  <a:srgbClr val="FFFF0D"/>
                </a:solidFill>
              </a:rPr>
              <a:t>lensless</a:t>
            </a:r>
            <a:r>
              <a:rPr lang="en-US" sz="4000" dirty="0" smtClean="0">
                <a:solidFill>
                  <a:srgbClr val="FFFF0D"/>
                </a:solidFill>
              </a:rPr>
              <a:t> Snell’s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4964" y="2635747"/>
            <a:ext cx="3125597" cy="16360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5325" y="3430359"/>
            <a:ext cx="1298142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41775" y="3435288"/>
            <a:ext cx="1496799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8"/>
          <p:cNvGrpSpPr/>
          <p:nvPr/>
        </p:nvGrpSpPr>
        <p:grpSpPr>
          <a:xfrm flipV="1">
            <a:off x="1961045" y="3255615"/>
            <a:ext cx="479063" cy="194197"/>
            <a:chOff x="2029398" y="3584663"/>
            <a:chExt cx="1013778" cy="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029398" y="3584663"/>
              <a:ext cx="1013778" cy="0"/>
            </a:xfrm>
            <a:prstGeom prst="line">
              <a:avLst/>
            </a:prstGeom>
            <a:ln w="825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029398" y="3584663"/>
              <a:ext cx="1013778" cy="0"/>
            </a:xfrm>
            <a:prstGeom prst="line">
              <a:avLst/>
            </a:prstGeom>
            <a:ln w="825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1441086" y="4145171"/>
            <a:ext cx="1571562" cy="131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 rot="10800000" flipV="1">
            <a:off x="2162175" y="2333625"/>
            <a:ext cx="2190752" cy="1009650"/>
          </a:xfrm>
          <a:prstGeom prst="line">
            <a:avLst/>
          </a:prstGeom>
          <a:ln w="34925">
            <a:solidFill>
              <a:srgbClr val="7A71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6200000" flipH="1">
            <a:off x="3332233" y="2626342"/>
            <a:ext cx="660900" cy="876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80975" y="2343150"/>
            <a:ext cx="1971675" cy="1000125"/>
          </a:xfrm>
          <a:prstGeom prst="line">
            <a:avLst/>
          </a:prstGeom>
          <a:ln w="34925">
            <a:solidFill>
              <a:srgbClr val="7A71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16200000" flipH="1">
            <a:off x="452010" y="2645135"/>
            <a:ext cx="660900" cy="876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5362689" y="2635747"/>
            <a:ext cx="3125597" cy="16360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5372100" y="3419475"/>
            <a:ext cx="1279092" cy="5660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6999500" y="3419475"/>
            <a:ext cx="1477749" cy="508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83"/>
          <p:cNvGrpSpPr/>
          <p:nvPr/>
        </p:nvGrpSpPr>
        <p:grpSpPr>
          <a:xfrm flipV="1">
            <a:off x="6618770" y="3255615"/>
            <a:ext cx="479063" cy="194197"/>
            <a:chOff x="2029398" y="3584663"/>
            <a:chExt cx="1013778" cy="0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2029398" y="3584663"/>
              <a:ext cx="1013778" cy="0"/>
            </a:xfrm>
            <a:prstGeom prst="line">
              <a:avLst/>
            </a:prstGeom>
            <a:ln w="825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2029398" y="3584663"/>
              <a:ext cx="1013778" cy="0"/>
            </a:xfrm>
            <a:prstGeom prst="line">
              <a:avLst/>
            </a:prstGeom>
            <a:ln w="825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6098811" y="4145171"/>
            <a:ext cx="1571562" cy="131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/>
          <p:nvPr/>
        </p:nvCxnSpPr>
        <p:spPr>
          <a:xfrm rot="10800000" flipV="1">
            <a:off x="6877051" y="2505074"/>
            <a:ext cx="2219325" cy="314325"/>
          </a:xfrm>
          <a:prstGeom prst="line">
            <a:avLst/>
          </a:prstGeom>
          <a:ln w="34925">
            <a:solidFill>
              <a:srgbClr val="7A71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16200000" flipH="1">
            <a:off x="7989958" y="2626342"/>
            <a:ext cx="660900" cy="876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4600575" y="2552703"/>
            <a:ext cx="2324100" cy="266697"/>
          </a:xfrm>
          <a:prstGeom prst="line">
            <a:avLst/>
          </a:prstGeom>
          <a:ln w="34925">
            <a:solidFill>
              <a:srgbClr val="7A71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16200000" flipH="1">
            <a:off x="5109735" y="2645135"/>
            <a:ext cx="660900" cy="876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2482997"/>
            <a:ext cx="622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2">
                    <a:lumMod val="90000"/>
                  </a:schemeClr>
                </a:solidFill>
              </a:rPr>
              <a:t>n’</a:t>
            </a:r>
            <a:endParaRPr lang="en-US" sz="4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6705" y="287899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1</a:t>
            </a:r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57725" y="2482997"/>
            <a:ext cx="7633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2">
                    <a:lumMod val="90000"/>
                  </a:schemeClr>
                </a:solidFill>
              </a:rPr>
              <a:t>n’’</a:t>
            </a:r>
            <a:endParaRPr lang="en-US" sz="4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04430" y="287899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1</a:t>
            </a:r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762376" y="1244749"/>
            <a:ext cx="1565261" cy="857665"/>
            <a:chOff x="2552701" y="4702324"/>
            <a:chExt cx="1565261" cy="857665"/>
          </a:xfrm>
        </p:grpSpPr>
        <p:sp>
          <p:nvSpPr>
            <p:cNvPr id="34" name="TextBox 33"/>
            <p:cNvSpPr txBox="1"/>
            <p:nvPr/>
          </p:nvSpPr>
          <p:spPr>
            <a:xfrm>
              <a:off x="2552701" y="4702324"/>
              <a:ext cx="76335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2">
                      <a:lumMod val="90000"/>
                    </a:schemeClr>
                  </a:solidFill>
                </a:rPr>
                <a:t>n’’</a:t>
              </a:r>
              <a:endParaRPr lang="en-US" sz="44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799406" y="509832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2">
                      <a:lumMod val="90000"/>
                    </a:schemeClr>
                  </a:solidFill>
                </a:rPr>
                <a:t>1</a:t>
              </a:r>
              <a:endParaRPr lang="en-US" sz="24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95676" y="4702324"/>
              <a:ext cx="6222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2">
                      <a:lumMod val="90000"/>
                    </a:schemeClr>
                  </a:solidFill>
                </a:rPr>
                <a:t>n’</a:t>
              </a:r>
              <a:endParaRPr lang="en-US" sz="44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42381" y="509832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2">
                      <a:lumMod val="90000"/>
                    </a:schemeClr>
                  </a:solidFill>
                </a:rPr>
                <a:t>1</a:t>
              </a:r>
              <a:endParaRPr lang="en-US" sz="24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089275" y="4768850"/>
              <a:ext cx="4812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2">
                      <a:lumMod val="90000"/>
                    </a:schemeClr>
                  </a:solidFill>
                </a:rPr>
                <a:t>&gt;</a:t>
              </a:r>
              <a:endParaRPr lang="en-US" sz="44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095374" y="4868644"/>
            <a:ext cx="70961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Increasing refractive index increases FOV</a:t>
            </a:r>
          </a:p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But it increases mass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jkoppal.ADMIN\Desktop\fortodd\Sequence 0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6770" y="1708507"/>
            <a:ext cx="2665675" cy="2411163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6468566" y="4166280"/>
            <a:ext cx="1745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Differently </a:t>
            </a:r>
          </a:p>
          <a:p>
            <a:pPr algn="ctr"/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blurred images</a:t>
            </a:r>
            <a:endParaRPr lang="en-US" sz="20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pic>
        <p:nvPicPr>
          <p:cNvPr id="7" name="Picture 6" descr="close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0479" y="2483256"/>
            <a:ext cx="685733" cy="966636"/>
          </a:xfrm>
          <a:prstGeom prst="rect">
            <a:avLst/>
          </a:prstGeom>
        </p:spPr>
      </p:pic>
      <p:pic>
        <p:nvPicPr>
          <p:cNvPr id="2050" name="Picture 2" descr="C:\Research\prototype\edges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67" y="2119482"/>
            <a:ext cx="3403481" cy="1712472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33566" y="3784823"/>
            <a:ext cx="2271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Simple planar scene</a:t>
            </a:r>
            <a:endParaRPr lang="en-US" sz="20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6729" y="3398118"/>
            <a:ext cx="1147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Template</a:t>
            </a:r>
            <a:endParaRPr lang="en-US" sz="20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3697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Lensless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0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configuration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4467226" y="2440083"/>
            <a:ext cx="381002" cy="1"/>
          </a:xfrm>
          <a:prstGeom prst="straightConnector1">
            <a:avLst/>
          </a:prstGeom>
          <a:ln w="53975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61058" y="1788735"/>
            <a:ext cx="1047082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  <a:cs typeface="Times New Roman" pitchFamily="18" charset="0"/>
              </a:rPr>
              <a:t>~0.1mm</a:t>
            </a:r>
            <a:endParaRPr lang="en-US" sz="2000" dirty="0">
              <a:solidFill>
                <a:srgbClr val="FFC000"/>
              </a:solidFill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4471993" y="2921095"/>
            <a:ext cx="390520" cy="4"/>
          </a:xfrm>
          <a:prstGeom prst="straightConnector1">
            <a:avLst/>
          </a:prstGeom>
          <a:ln w="53975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9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latin typeface="+mj-lt"/>
              </a:rPr>
              <a:t>Edge results</a:t>
            </a:r>
            <a:endParaRPr lang="en-US" sz="4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6406" y="4848953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Input</a:t>
            </a:r>
            <a:endParaRPr lang="en-US" sz="20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0672" y="4847587"/>
            <a:ext cx="3262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Output by subtracting images</a:t>
            </a:r>
            <a:endParaRPr lang="en-US" sz="20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pic>
        <p:nvPicPr>
          <p:cNvPr id="10" name="input_small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619770" y="2103649"/>
            <a:ext cx="3262944" cy="2447208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edges_small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4478815" y="2096086"/>
            <a:ext cx="3722665" cy="2481776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graphicFrame>
        <p:nvGraphicFramePr>
          <p:cNvPr id="20" name="Object 226"/>
          <p:cNvGraphicFramePr>
            <a:graphicFrameLocks noChangeAspect="1"/>
          </p:cNvGraphicFramePr>
          <p:nvPr/>
        </p:nvGraphicFramePr>
        <p:xfrm>
          <a:off x="620713" y="0"/>
          <a:ext cx="758825" cy="373063"/>
        </p:xfrm>
        <a:graphic>
          <a:graphicData uri="http://schemas.openxmlformats.org/presentationml/2006/ole">
            <p:oleObj spid="_x0000_s428034" name="Equation" r:id="rId7" imgW="495000" imgH="241200" progId="Equation.3">
              <p:embed/>
            </p:oleObj>
          </a:graphicData>
        </a:graphic>
      </p:graphicFrame>
      <p:graphicFrame>
        <p:nvGraphicFramePr>
          <p:cNvPr id="21" name="Object 9"/>
          <p:cNvGraphicFramePr>
            <a:graphicFrameLocks noChangeAspect="1"/>
          </p:cNvGraphicFramePr>
          <p:nvPr/>
        </p:nvGraphicFramePr>
        <p:xfrm>
          <a:off x="418696" y="1084987"/>
          <a:ext cx="1206500" cy="311150"/>
        </p:xfrm>
        <a:graphic>
          <a:graphicData uri="http://schemas.openxmlformats.org/presentationml/2006/ole">
            <p:oleObj spid="_x0000_s428035" name="Equation" r:id="rId8" imgW="787320" imgH="203040" progId="Equation.3">
              <p:embed/>
            </p:oleObj>
          </a:graphicData>
        </a:graphic>
      </p:graphicFrame>
      <p:grpSp>
        <p:nvGrpSpPr>
          <p:cNvPr id="2" name="Group 24"/>
          <p:cNvGrpSpPr/>
          <p:nvPr/>
        </p:nvGrpSpPr>
        <p:grpSpPr>
          <a:xfrm>
            <a:off x="73998" y="344007"/>
            <a:ext cx="1812955" cy="1764927"/>
            <a:chOff x="68712" y="328150"/>
            <a:chExt cx="1812955" cy="1886498"/>
          </a:xfrm>
        </p:grpSpPr>
        <p:sp>
          <p:nvSpPr>
            <p:cNvPr id="11" name="Freeform 10"/>
            <p:cNvSpPr/>
            <p:nvPr/>
          </p:nvSpPr>
          <p:spPr>
            <a:xfrm>
              <a:off x="508589" y="332303"/>
              <a:ext cx="949716" cy="830518"/>
            </a:xfrm>
            <a:custGeom>
              <a:avLst/>
              <a:gdLst>
                <a:gd name="connsiteX0" fmla="*/ 755833 w 1506381"/>
                <a:gd name="connsiteY0" fmla="*/ 1400670 h 1400670"/>
                <a:gd name="connsiteX1" fmla="*/ 0 w 1506381"/>
                <a:gd name="connsiteY1" fmla="*/ 221993 h 1400670"/>
                <a:gd name="connsiteX2" fmla="*/ 211422 w 1506381"/>
                <a:gd name="connsiteY2" fmla="*/ 110996 h 1400670"/>
                <a:gd name="connsiteX3" fmla="*/ 396416 w 1506381"/>
                <a:gd name="connsiteY3" fmla="*/ 47569 h 1400670"/>
                <a:gd name="connsiteX4" fmla="*/ 660693 w 1506381"/>
                <a:gd name="connsiteY4" fmla="*/ 0 h 1400670"/>
                <a:gd name="connsiteX5" fmla="*/ 829831 w 1506381"/>
                <a:gd name="connsiteY5" fmla="*/ 0 h 1400670"/>
                <a:gd name="connsiteX6" fmla="*/ 1051824 w 1506381"/>
                <a:gd name="connsiteY6" fmla="*/ 21142 h 1400670"/>
                <a:gd name="connsiteX7" fmla="*/ 1316101 w 1506381"/>
                <a:gd name="connsiteY7" fmla="*/ 132138 h 1400670"/>
                <a:gd name="connsiteX8" fmla="*/ 1506381 w 1506381"/>
                <a:gd name="connsiteY8" fmla="*/ 211421 h 1400670"/>
                <a:gd name="connsiteX9" fmla="*/ 755833 w 1506381"/>
                <a:gd name="connsiteY9" fmla="*/ 1400670 h 140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6381" h="1400670">
                  <a:moveTo>
                    <a:pt x="755833" y="1400670"/>
                  </a:moveTo>
                  <a:lnTo>
                    <a:pt x="0" y="221993"/>
                  </a:lnTo>
                  <a:lnTo>
                    <a:pt x="211422" y="110996"/>
                  </a:lnTo>
                  <a:lnTo>
                    <a:pt x="396416" y="47569"/>
                  </a:lnTo>
                  <a:lnTo>
                    <a:pt x="660693" y="0"/>
                  </a:lnTo>
                  <a:lnTo>
                    <a:pt x="829831" y="0"/>
                  </a:lnTo>
                  <a:lnTo>
                    <a:pt x="1051824" y="21142"/>
                  </a:lnTo>
                  <a:lnTo>
                    <a:pt x="1316101" y="132138"/>
                  </a:lnTo>
                  <a:lnTo>
                    <a:pt x="1506381" y="211421"/>
                  </a:lnTo>
                  <a:lnTo>
                    <a:pt x="755833" y="140067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>
              <a:off x="68712" y="328150"/>
              <a:ext cx="1812955" cy="1886498"/>
            </a:xfrm>
            <a:prstGeom prst="arc">
              <a:avLst>
                <a:gd name="adj1" fmla="val 10919526"/>
                <a:gd name="adj2" fmla="val 0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0" y="0"/>
            <a:ext cx="2098363" cy="14218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7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Our theory is useful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905000"/>
            <a:ext cx="3715717" cy="1445378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114800"/>
            <a:ext cx="3724758" cy="1487191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114801"/>
            <a:ext cx="3124200" cy="1475820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875902" y="3307422"/>
            <a:ext cx="3345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The optimal template height u</a:t>
            </a:r>
            <a:endParaRPr lang="en-US" sz="20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2283" y="5650468"/>
            <a:ext cx="1367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cs typeface="Times New Roman" pitchFamily="18" charset="0"/>
              </a:rPr>
              <a:t>Too close</a:t>
            </a:r>
            <a:endParaRPr lang="en-US" sz="24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32681" y="5650468"/>
            <a:ext cx="1803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cs typeface="Times New Roman" pitchFamily="18" charset="0"/>
              </a:rPr>
              <a:t>Too far away</a:t>
            </a:r>
            <a:endParaRPr lang="en-US" sz="2400" dirty="0">
              <a:solidFill>
                <a:srgbClr val="92D05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flower_min_small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6298977" y="4234375"/>
            <a:ext cx="2504048" cy="1888588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Outdoor edge results (90  </a:t>
            </a:r>
            <a:r>
              <a:rPr lang="en-US" dirty="0" err="1" smtClean="0">
                <a:solidFill>
                  <a:srgbClr val="FFFF00"/>
                </a:solidFill>
              </a:rPr>
              <a:t>eFOV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077" name="Picture 5" descr="C:\Users\sjkoppal.ADMIN\Desktop\fortodd\flow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6477" y="4209043"/>
            <a:ext cx="2576573" cy="193258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2" name="Oval 11"/>
          <p:cNvSpPr/>
          <p:nvPr/>
        </p:nvSpPr>
        <p:spPr>
          <a:xfrm>
            <a:off x="6707359" y="628980"/>
            <a:ext cx="105710" cy="11628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flower_input_small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3371216" y="4212598"/>
            <a:ext cx="2567014" cy="1925261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cyc3_small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6270841" y="1927275"/>
            <a:ext cx="2532184" cy="1881554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Picture 4" descr="C:\Users\sjkoppal.ADMIN\Desktop\fortodd\cycl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7545" y="1949910"/>
            <a:ext cx="2542994" cy="1836504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4272554" y="1403350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Input</a:t>
            </a:r>
            <a:endParaRPr lang="en-US" sz="20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61200" y="1435100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Output</a:t>
            </a:r>
            <a:endParaRPr lang="en-US" sz="20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57300" y="143510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Scene</a:t>
            </a:r>
            <a:endParaRPr lang="en-US" sz="20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pic>
        <p:nvPicPr>
          <p:cNvPr id="26" name="cyc3_inp_small.wmv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1" cstate="print"/>
          <a:stretch>
            <a:fillRect/>
          </a:stretch>
        </p:blipFill>
        <p:spPr>
          <a:xfrm>
            <a:off x="3402945" y="1945079"/>
            <a:ext cx="2459544" cy="1844658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4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7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video>
              <p:cMediaNode>
                <p:cTn id="18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357" y="2270876"/>
            <a:ext cx="2494508" cy="19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Wide FOV edge detection (120  </a:t>
            </a:r>
            <a:r>
              <a:rPr lang="en-US" dirty="0" err="1" smtClean="0">
                <a:solidFill>
                  <a:srgbClr val="FFFF00"/>
                </a:solidFill>
              </a:rPr>
              <a:t>eFOV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5163" y="4419708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Scene</a:t>
            </a:r>
            <a:endParaRPr lang="en-US" sz="20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0467" y="2472658"/>
            <a:ext cx="1258163" cy="157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snells_edges_words_small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552786" y="2260820"/>
            <a:ext cx="2658629" cy="19939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0513" y="4045058"/>
            <a:ext cx="1012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Snell’s </a:t>
            </a:r>
          </a:p>
          <a:p>
            <a:pPr algn="ctr"/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window</a:t>
            </a:r>
            <a:endParaRPr lang="en-US" sz="20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3521" y="1721544"/>
            <a:ext cx="1423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Optical glue</a:t>
            </a:r>
            <a:endParaRPr lang="en-US" sz="20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4093699" y="2475914"/>
            <a:ext cx="886265" cy="1266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946515" y="628980"/>
            <a:ext cx="105710" cy="11628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312420" y="337166"/>
            <a:ext cx="1379220" cy="782974"/>
          </a:xfrm>
          <a:custGeom>
            <a:avLst/>
            <a:gdLst>
              <a:gd name="connsiteX0" fmla="*/ 1073150 w 2178050"/>
              <a:gd name="connsiteY0" fmla="*/ 1377950 h 1377950"/>
              <a:gd name="connsiteX1" fmla="*/ 0 w 2178050"/>
              <a:gd name="connsiteY1" fmla="*/ 514350 h 1377950"/>
              <a:gd name="connsiteX2" fmla="*/ 241300 w 2178050"/>
              <a:gd name="connsiteY2" fmla="*/ 292100 h 1377950"/>
              <a:gd name="connsiteX3" fmla="*/ 558800 w 2178050"/>
              <a:gd name="connsiteY3" fmla="*/ 101600 h 1377950"/>
              <a:gd name="connsiteX4" fmla="*/ 857250 w 2178050"/>
              <a:gd name="connsiteY4" fmla="*/ 25400 h 1377950"/>
              <a:gd name="connsiteX5" fmla="*/ 1193800 w 2178050"/>
              <a:gd name="connsiteY5" fmla="*/ 0 h 1377950"/>
              <a:gd name="connsiteX6" fmla="*/ 1454150 w 2178050"/>
              <a:gd name="connsiteY6" fmla="*/ 44450 h 1377950"/>
              <a:gd name="connsiteX7" fmla="*/ 1663700 w 2178050"/>
              <a:gd name="connsiteY7" fmla="*/ 120650 h 1377950"/>
              <a:gd name="connsiteX8" fmla="*/ 1892300 w 2178050"/>
              <a:gd name="connsiteY8" fmla="*/ 241300 h 1377950"/>
              <a:gd name="connsiteX9" fmla="*/ 2101850 w 2178050"/>
              <a:gd name="connsiteY9" fmla="*/ 425450 h 1377950"/>
              <a:gd name="connsiteX10" fmla="*/ 2178050 w 2178050"/>
              <a:gd name="connsiteY10" fmla="*/ 508000 h 1377950"/>
              <a:gd name="connsiteX11" fmla="*/ 1073150 w 2178050"/>
              <a:gd name="connsiteY11" fmla="*/ 1377950 h 137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78050" h="1377950">
                <a:moveTo>
                  <a:pt x="1073150" y="1377950"/>
                </a:moveTo>
                <a:lnTo>
                  <a:pt x="0" y="514350"/>
                </a:lnTo>
                <a:lnTo>
                  <a:pt x="241300" y="292100"/>
                </a:lnTo>
                <a:lnTo>
                  <a:pt x="558800" y="101600"/>
                </a:lnTo>
                <a:lnTo>
                  <a:pt x="857250" y="25400"/>
                </a:lnTo>
                <a:lnTo>
                  <a:pt x="1193800" y="0"/>
                </a:lnTo>
                <a:lnTo>
                  <a:pt x="1454150" y="44450"/>
                </a:lnTo>
                <a:lnTo>
                  <a:pt x="1663700" y="120650"/>
                </a:lnTo>
                <a:lnTo>
                  <a:pt x="1892300" y="241300"/>
                </a:lnTo>
                <a:lnTo>
                  <a:pt x="2101850" y="425450"/>
                </a:lnTo>
                <a:lnTo>
                  <a:pt x="2178050" y="508000"/>
                </a:lnTo>
                <a:lnTo>
                  <a:pt x="1073150" y="1377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Snell’s window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2017" y="2206733"/>
            <a:ext cx="3257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Without </a:t>
            </a:r>
          </a:p>
          <a:p>
            <a:pPr algn="ctr"/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Snell’s window</a:t>
            </a:r>
            <a:endParaRPr lang="en-US" sz="20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pic>
        <p:nvPicPr>
          <p:cNvPr id="7" name="lensless_edges_words_small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77078" y="1533139"/>
            <a:ext cx="2704772" cy="2175003"/>
          </a:xfrm>
          <a:prstGeom prst="rect">
            <a:avLst/>
          </a:prstGeom>
          <a:ln w="25400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snells_edges_words_small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4505036" y="3803870"/>
            <a:ext cx="2658629" cy="1993972"/>
          </a:xfrm>
          <a:prstGeom prst="rect">
            <a:avLst/>
          </a:prstGeom>
          <a:ln w="25400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486142" y="4400658"/>
            <a:ext cx="3257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With </a:t>
            </a:r>
          </a:p>
          <a:p>
            <a:pPr algn="ctr"/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Snell’s window</a:t>
            </a:r>
            <a:endParaRPr lang="en-US" sz="20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graphicFrame>
        <p:nvGraphicFramePr>
          <p:cNvPr id="11" name="Object 226"/>
          <p:cNvGraphicFramePr>
            <a:graphicFrameLocks noChangeAspect="1"/>
          </p:cNvGraphicFramePr>
          <p:nvPr/>
        </p:nvGraphicFramePr>
        <p:xfrm>
          <a:off x="620713" y="0"/>
          <a:ext cx="758825" cy="373063"/>
        </p:xfrm>
        <a:graphic>
          <a:graphicData uri="http://schemas.openxmlformats.org/presentationml/2006/ole">
            <p:oleObj spid="_x0000_s429058" name="Equation" r:id="rId7" imgW="495000" imgH="241200" progId="Equation.3">
              <p:embed/>
            </p:oleObj>
          </a:graphicData>
        </a:graphic>
      </p:graphicFrame>
      <p:graphicFrame>
        <p:nvGraphicFramePr>
          <p:cNvPr id="12" name="Object 9"/>
          <p:cNvGraphicFramePr>
            <a:graphicFrameLocks noChangeAspect="1"/>
          </p:cNvGraphicFramePr>
          <p:nvPr/>
        </p:nvGraphicFramePr>
        <p:xfrm>
          <a:off x="369888" y="1084263"/>
          <a:ext cx="1304925" cy="311150"/>
        </p:xfrm>
        <a:graphic>
          <a:graphicData uri="http://schemas.openxmlformats.org/presentationml/2006/ole">
            <p:oleObj spid="_x0000_s429059" name="Equation" r:id="rId8" imgW="850680" imgH="203040" progId="Equation.3">
              <p:embed/>
            </p:oleObj>
          </a:graphicData>
        </a:graphic>
      </p:graphicFrame>
      <p:sp>
        <p:nvSpPr>
          <p:cNvPr id="15" name="Arc 14"/>
          <p:cNvSpPr/>
          <p:nvPr/>
        </p:nvSpPr>
        <p:spPr>
          <a:xfrm>
            <a:off x="73998" y="344007"/>
            <a:ext cx="1812955" cy="1764927"/>
          </a:xfrm>
          <a:prstGeom prst="arc">
            <a:avLst>
              <a:gd name="adj1" fmla="val 10919526"/>
              <a:gd name="adj2" fmla="val 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098363" cy="14218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11513" y="4600238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2D050"/>
                </a:solidFill>
                <a:cs typeface="Times New Roman" pitchFamily="18" charset="0"/>
              </a:rPr>
              <a:t>Scene</a:t>
            </a:r>
            <a:endParaRPr lang="en-US" sz="20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3357" y="2270876"/>
            <a:ext cx="2494508" cy="1978362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60"/>
          <p:cNvSpPr/>
          <p:nvPr/>
        </p:nvSpPr>
        <p:spPr>
          <a:xfrm>
            <a:off x="3121893" y="1811655"/>
            <a:ext cx="2819329" cy="1135613"/>
          </a:xfrm>
          <a:custGeom>
            <a:avLst/>
            <a:gdLst>
              <a:gd name="connsiteX0" fmla="*/ 0 w 3381375"/>
              <a:gd name="connsiteY0" fmla="*/ 1257300 h 1304925"/>
              <a:gd name="connsiteX1" fmla="*/ 19050 w 3381375"/>
              <a:gd name="connsiteY1" fmla="*/ 352425 h 1304925"/>
              <a:gd name="connsiteX2" fmla="*/ 647700 w 3381375"/>
              <a:gd name="connsiteY2" fmla="*/ 0 h 1304925"/>
              <a:gd name="connsiteX3" fmla="*/ 3381375 w 3381375"/>
              <a:gd name="connsiteY3" fmla="*/ 0 h 1304925"/>
              <a:gd name="connsiteX4" fmla="*/ 3362325 w 3381375"/>
              <a:gd name="connsiteY4" fmla="*/ 933450 h 1304925"/>
              <a:gd name="connsiteX5" fmla="*/ 2705100 w 3381375"/>
              <a:gd name="connsiteY5" fmla="*/ 1304925 h 1304925"/>
              <a:gd name="connsiteX6" fmla="*/ 0 w 3381375"/>
              <a:gd name="connsiteY6" fmla="*/ 1257300 h 130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1375" h="1304925">
                <a:moveTo>
                  <a:pt x="0" y="1257300"/>
                </a:moveTo>
                <a:lnTo>
                  <a:pt x="19050" y="352425"/>
                </a:lnTo>
                <a:lnTo>
                  <a:pt x="647700" y="0"/>
                </a:lnTo>
                <a:lnTo>
                  <a:pt x="3381375" y="0"/>
                </a:lnTo>
                <a:lnTo>
                  <a:pt x="3362325" y="933450"/>
                </a:lnTo>
                <a:lnTo>
                  <a:pt x="2705100" y="1304925"/>
                </a:lnTo>
                <a:lnTo>
                  <a:pt x="0" y="1257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3106009" y="2607413"/>
            <a:ext cx="2811387" cy="1143902"/>
          </a:xfrm>
          <a:custGeom>
            <a:avLst/>
            <a:gdLst>
              <a:gd name="connsiteX0" fmla="*/ 9525 w 3371850"/>
              <a:gd name="connsiteY0" fmla="*/ 361950 h 1314450"/>
              <a:gd name="connsiteX1" fmla="*/ 2724150 w 3371850"/>
              <a:gd name="connsiteY1" fmla="*/ 361950 h 1314450"/>
              <a:gd name="connsiteX2" fmla="*/ 3371850 w 3371850"/>
              <a:gd name="connsiteY2" fmla="*/ 0 h 1314450"/>
              <a:gd name="connsiteX3" fmla="*/ 3352800 w 3371850"/>
              <a:gd name="connsiteY3" fmla="*/ 1009650 h 1314450"/>
              <a:gd name="connsiteX4" fmla="*/ 2762250 w 3371850"/>
              <a:gd name="connsiteY4" fmla="*/ 1304925 h 1314450"/>
              <a:gd name="connsiteX5" fmla="*/ 0 w 3371850"/>
              <a:gd name="connsiteY5" fmla="*/ 1314450 h 1314450"/>
              <a:gd name="connsiteX6" fmla="*/ 9525 w 3371850"/>
              <a:gd name="connsiteY6" fmla="*/ 3619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71850" h="1314450">
                <a:moveTo>
                  <a:pt x="9525" y="361950"/>
                </a:moveTo>
                <a:lnTo>
                  <a:pt x="2724150" y="361950"/>
                </a:lnTo>
                <a:lnTo>
                  <a:pt x="3371850" y="0"/>
                </a:lnTo>
                <a:lnTo>
                  <a:pt x="3352800" y="1009650"/>
                </a:lnTo>
                <a:lnTo>
                  <a:pt x="2762250" y="1304925"/>
                </a:lnTo>
                <a:lnTo>
                  <a:pt x="0" y="1314450"/>
                </a:lnTo>
                <a:lnTo>
                  <a:pt x="9525" y="3619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Parallelogram 62"/>
          <p:cNvSpPr/>
          <p:nvPr/>
        </p:nvSpPr>
        <p:spPr>
          <a:xfrm>
            <a:off x="3084831" y="2600300"/>
            <a:ext cx="2858770" cy="326107"/>
          </a:xfrm>
          <a:prstGeom prst="parallelogram">
            <a:avLst>
              <a:gd name="adj" fmla="val 183685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Parallelogram 63"/>
          <p:cNvSpPr/>
          <p:nvPr/>
        </p:nvSpPr>
        <p:spPr>
          <a:xfrm>
            <a:off x="3846799" y="2695283"/>
            <a:ext cx="1334835" cy="151973"/>
          </a:xfrm>
          <a:prstGeom prst="parallelogram">
            <a:avLst>
              <a:gd name="adj" fmla="val 183685"/>
            </a:avLst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5" name="Picture 17"/>
          <p:cNvPicPr>
            <a:picLocks noChangeAspect="1"/>
          </p:cNvPicPr>
          <p:nvPr/>
        </p:nvPicPr>
        <p:blipFill>
          <a:blip r:embed="rId2" cstate="print">
            <a:lum bright="26000"/>
          </a:blip>
          <a:srcRect/>
          <a:stretch>
            <a:fillRect/>
          </a:stretch>
        </p:blipFill>
        <p:spPr bwMode="auto">
          <a:xfrm>
            <a:off x="4247250" y="2717445"/>
            <a:ext cx="520031" cy="11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Parallelogram 65"/>
          <p:cNvSpPr/>
          <p:nvPr/>
        </p:nvSpPr>
        <p:spPr>
          <a:xfrm>
            <a:off x="3116598" y="1819944"/>
            <a:ext cx="2834930" cy="318994"/>
          </a:xfrm>
          <a:prstGeom prst="parallelogram">
            <a:avLst>
              <a:gd name="adj" fmla="val 183685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rot="5400000">
            <a:off x="3252315" y="2213678"/>
            <a:ext cx="787473" cy="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3372509" y="3204230"/>
            <a:ext cx="547084" cy="2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Parallelogram 68"/>
          <p:cNvSpPr/>
          <p:nvPr/>
        </p:nvSpPr>
        <p:spPr>
          <a:xfrm>
            <a:off x="3100715" y="3467320"/>
            <a:ext cx="2824623" cy="304580"/>
          </a:xfrm>
          <a:prstGeom prst="parallelogram">
            <a:avLst>
              <a:gd name="adj" fmla="val 183685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121893" y="2922401"/>
            <a:ext cx="2255463" cy="83720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3864449" y="2700666"/>
            <a:ext cx="1328261" cy="151277"/>
          </a:xfrm>
          <a:custGeom>
            <a:avLst/>
            <a:gdLst>
              <a:gd name="connsiteX0" fmla="*/ 0 w 1593056"/>
              <a:gd name="connsiteY0" fmla="*/ 176212 h 176212"/>
              <a:gd name="connsiteX1" fmla="*/ 1593056 w 1593056"/>
              <a:gd name="connsiteY1" fmla="*/ 0 h 176212"/>
              <a:gd name="connsiteX2" fmla="*/ 1269206 w 1593056"/>
              <a:gd name="connsiteY2" fmla="*/ 171450 h 176212"/>
              <a:gd name="connsiteX3" fmla="*/ 0 w 1593056"/>
              <a:gd name="connsiteY3" fmla="*/ 176212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3056" h="176212">
                <a:moveTo>
                  <a:pt x="0" y="176212"/>
                </a:moveTo>
                <a:lnTo>
                  <a:pt x="1593056" y="0"/>
                </a:lnTo>
                <a:lnTo>
                  <a:pt x="1269206" y="171450"/>
                </a:lnTo>
                <a:lnTo>
                  <a:pt x="0" y="176212"/>
                </a:lnTo>
                <a:close/>
              </a:path>
            </a:pathLst>
          </a:cu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3850550" y="2273429"/>
            <a:ext cx="1318334" cy="586803"/>
          </a:xfrm>
          <a:custGeom>
            <a:avLst/>
            <a:gdLst>
              <a:gd name="connsiteX0" fmla="*/ 0 w 1581150"/>
              <a:gd name="connsiteY0" fmla="*/ 657622 h 657622"/>
              <a:gd name="connsiteX1" fmla="*/ 783431 w 1581150"/>
              <a:gd name="connsiteY1" fmla="*/ 28972 h 657622"/>
              <a:gd name="connsiteX2" fmla="*/ 1581150 w 1581150"/>
              <a:gd name="connsiteY2" fmla="*/ 483791 h 65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1150" h="657622">
                <a:moveTo>
                  <a:pt x="0" y="657622"/>
                </a:moveTo>
                <a:cubicBezTo>
                  <a:pt x="259953" y="357783"/>
                  <a:pt x="519906" y="57944"/>
                  <a:pt x="783431" y="28972"/>
                </a:cubicBezTo>
                <a:cubicBezTo>
                  <a:pt x="1046956" y="0"/>
                  <a:pt x="1314053" y="241895"/>
                  <a:pt x="1581150" y="483791"/>
                </a:cubicBezTo>
              </a:path>
            </a:pathLst>
          </a:custGeom>
          <a:solidFill>
            <a:schemeClr val="tx2">
              <a:lumMod val="60000"/>
              <a:lumOff val="40000"/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3119263" y="1824988"/>
            <a:ext cx="2803445" cy="1939660"/>
          </a:xfrm>
          <a:custGeom>
            <a:avLst/>
            <a:gdLst>
              <a:gd name="connsiteX0" fmla="*/ 0 w 3362325"/>
              <a:gd name="connsiteY0" fmla="*/ 2219325 h 2228850"/>
              <a:gd name="connsiteX1" fmla="*/ 0 w 3362325"/>
              <a:gd name="connsiteY1" fmla="*/ 371475 h 2228850"/>
              <a:gd name="connsiteX2" fmla="*/ 666750 w 3362325"/>
              <a:gd name="connsiteY2" fmla="*/ 0 h 2228850"/>
              <a:gd name="connsiteX3" fmla="*/ 3362325 w 3362325"/>
              <a:gd name="connsiteY3" fmla="*/ 0 h 2228850"/>
              <a:gd name="connsiteX4" fmla="*/ 3352800 w 3362325"/>
              <a:gd name="connsiteY4" fmla="*/ 1924050 h 2228850"/>
              <a:gd name="connsiteX5" fmla="*/ 2695575 w 3362325"/>
              <a:gd name="connsiteY5" fmla="*/ 2228850 h 2228850"/>
              <a:gd name="connsiteX6" fmla="*/ 0 w 3362325"/>
              <a:gd name="connsiteY6" fmla="*/ 2219325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2325" h="2228850">
                <a:moveTo>
                  <a:pt x="0" y="2219325"/>
                </a:moveTo>
                <a:lnTo>
                  <a:pt x="0" y="371475"/>
                </a:lnTo>
                <a:lnTo>
                  <a:pt x="666750" y="0"/>
                </a:lnTo>
                <a:lnTo>
                  <a:pt x="3362325" y="0"/>
                </a:lnTo>
                <a:lnTo>
                  <a:pt x="3352800" y="1924050"/>
                </a:lnTo>
                <a:lnTo>
                  <a:pt x="2695575" y="2228850"/>
                </a:lnTo>
                <a:lnTo>
                  <a:pt x="0" y="2219325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119263" y="2148507"/>
            <a:ext cx="2255463" cy="78746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87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D"/>
                </a:solidFill>
              </a:rPr>
              <a:t>Optical element design</a:t>
            </a:r>
            <a:endParaRPr lang="en-US" sz="4000" dirty="0">
              <a:solidFill>
                <a:srgbClr val="FFFF0D"/>
              </a:solidFill>
            </a:endParaRPr>
          </a:p>
        </p:txBody>
      </p:sp>
      <p:sp>
        <p:nvSpPr>
          <p:cNvPr id="51" name="Text Box 107"/>
          <p:cNvSpPr txBox="1">
            <a:spLocks noChangeArrowheads="1"/>
          </p:cNvSpPr>
          <p:nvPr/>
        </p:nvSpPr>
        <p:spPr bwMode="auto">
          <a:xfrm>
            <a:off x="3322391" y="3849053"/>
            <a:ext cx="21208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92D050"/>
                </a:solidFill>
              </a:rPr>
              <a:t>Photodetectors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52" name="Text Box 107"/>
          <p:cNvSpPr txBox="1">
            <a:spLocks noChangeArrowheads="1"/>
          </p:cNvSpPr>
          <p:nvPr/>
        </p:nvSpPr>
        <p:spPr bwMode="auto">
          <a:xfrm>
            <a:off x="1528516" y="1582738"/>
            <a:ext cx="21208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92D050"/>
                </a:solidFill>
              </a:rPr>
              <a:t>Lenslet</a:t>
            </a:r>
            <a:endParaRPr 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53" name="Text Box 107"/>
          <p:cNvSpPr txBox="1">
            <a:spLocks noChangeArrowheads="1"/>
          </p:cNvSpPr>
          <p:nvPr/>
        </p:nvSpPr>
        <p:spPr bwMode="auto">
          <a:xfrm>
            <a:off x="5867472" y="2029143"/>
            <a:ext cx="15715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Refractive </a:t>
            </a:r>
          </a:p>
          <a:p>
            <a:r>
              <a:rPr lang="en-US" sz="2400" dirty="0" smtClean="0">
                <a:solidFill>
                  <a:srgbClr val="92D050"/>
                </a:solidFill>
              </a:rPr>
              <a:t>slab</a:t>
            </a:r>
          </a:p>
        </p:txBody>
      </p:sp>
      <p:sp>
        <p:nvSpPr>
          <p:cNvPr id="54" name="Text Box 107"/>
          <p:cNvSpPr txBox="1">
            <a:spLocks noChangeArrowheads="1"/>
          </p:cNvSpPr>
          <p:nvPr/>
        </p:nvSpPr>
        <p:spPr bwMode="auto">
          <a:xfrm>
            <a:off x="1190453" y="2951494"/>
            <a:ext cx="21208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Template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067050" y="1857375"/>
            <a:ext cx="977717" cy="62680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542349" y="2791944"/>
            <a:ext cx="1289178" cy="22081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3" grpId="1" animBg="1"/>
      <p:bldP spid="64" grpId="0" animBg="1"/>
      <p:bldP spid="64" grpId="1" animBg="1"/>
      <p:bldP spid="66" grpId="0" animBg="1"/>
      <p:bldP spid="70" grpId="0" animBg="1"/>
      <p:bldP spid="71" grpId="2" animBg="1"/>
      <p:bldP spid="72" grpId="0" animBg="1"/>
      <p:bldP spid="73" grpId="0" animBg="1"/>
      <p:bldP spid="74" grpId="0" animBg="1"/>
      <p:bldP spid="52" grpId="0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12389</TotalTime>
  <Words>1378</Words>
  <Application>Microsoft Office PowerPoint</Application>
  <PresentationFormat>On-screen Show (4:3)</PresentationFormat>
  <Paragraphs>619</Paragraphs>
  <Slides>89</Slides>
  <Notes>4</Notes>
  <HiddenSlides>31</HiddenSlides>
  <MMClips>16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1" baseType="lpstr">
      <vt:lpstr>Office Theme</vt:lpstr>
      <vt:lpstr>Equation</vt:lpstr>
      <vt:lpstr>Wide-angle Micro Sensors for  Vision on a Tight Budget</vt:lpstr>
      <vt:lpstr>Vision on mobile embedded platforms</vt:lpstr>
      <vt:lpstr>Vision on mobile embedded platforms</vt:lpstr>
      <vt:lpstr>The next wave of micro platforms</vt:lpstr>
      <vt:lpstr>The next wave of micro platforms</vt:lpstr>
      <vt:lpstr>The next wave of micro platforms</vt:lpstr>
      <vt:lpstr>Our idea: Optics as a new efficiency source</vt:lpstr>
      <vt:lpstr>Our micro vision sensor</vt:lpstr>
      <vt:lpstr>Optical element design</vt:lpstr>
      <vt:lpstr>Three benefits of our design</vt:lpstr>
      <vt:lpstr>Traditional filtering</vt:lpstr>
      <vt:lpstr>Traditional filtering is expensive</vt:lpstr>
      <vt:lpstr>Optical filtering</vt:lpstr>
      <vt:lpstr>Three benefits of our design</vt:lpstr>
      <vt:lpstr>Micro devices need a wide FOV</vt:lpstr>
      <vt:lpstr>Narrow FOV increases energy use</vt:lpstr>
      <vt:lpstr>Narrow FOV increases energy use</vt:lpstr>
      <vt:lpstr>Narrow FOV increases energy use</vt:lpstr>
      <vt:lpstr>Narrow FOV increases energy use</vt:lpstr>
      <vt:lpstr>Wide FOV</vt:lpstr>
      <vt:lpstr>Snell’s window</vt:lpstr>
      <vt:lpstr>Snell’s window in imaging</vt:lpstr>
      <vt:lpstr>Three benefits of our design</vt:lpstr>
      <vt:lpstr>Slide 24</vt:lpstr>
      <vt:lpstr>Slide 25</vt:lpstr>
      <vt:lpstr>Slide 26</vt:lpstr>
      <vt:lpstr>Slide 27</vt:lpstr>
      <vt:lpstr>Angular support</vt:lpstr>
      <vt:lpstr>Foreshortening distortion in angular support</vt:lpstr>
      <vt:lpstr>Plot Angular support vs. Viewing direction</vt:lpstr>
      <vt:lpstr>Tolerance</vt:lpstr>
      <vt:lpstr>Effective field of view (eFOV)</vt:lpstr>
      <vt:lpstr>Maximizing eFOV for the lensless case</vt:lpstr>
      <vt:lpstr>Slide 34</vt:lpstr>
      <vt:lpstr>Maximizing eFOV for the lensless case</vt:lpstr>
      <vt:lpstr>Slide 36</vt:lpstr>
      <vt:lpstr>Angular support for refractive slab</vt:lpstr>
      <vt:lpstr>Refractive distortion in angular support</vt:lpstr>
      <vt:lpstr>Design with lenslets</vt:lpstr>
      <vt:lpstr>Two designs with identical eFOV</vt:lpstr>
      <vt:lpstr>Rich design space for trade-offs</vt:lpstr>
      <vt:lpstr>Slide 42</vt:lpstr>
      <vt:lpstr>               Lookup table for (                     )  </vt:lpstr>
      <vt:lpstr>Max eFOV visualization of lookup table</vt:lpstr>
      <vt:lpstr>Slide 45</vt:lpstr>
      <vt:lpstr>Milli-scale prototypes and applications</vt:lpstr>
      <vt:lpstr>Slide 47</vt:lpstr>
      <vt:lpstr>Template tracking</vt:lpstr>
      <vt:lpstr>Outdoor scene</vt:lpstr>
      <vt:lpstr>Lensless face detection</vt:lpstr>
      <vt:lpstr>Lensless face detection</vt:lpstr>
      <vt:lpstr>Face detection</vt:lpstr>
      <vt:lpstr>Templates for micro sensors</vt:lpstr>
      <vt:lpstr>Tracking with spectral templates</vt:lpstr>
      <vt:lpstr>Tracking a simple target</vt:lpstr>
      <vt:lpstr>Recap</vt:lpstr>
      <vt:lpstr>Future work: fabricating micro vision sensors</vt:lpstr>
      <vt:lpstr> Thanks</vt:lpstr>
      <vt:lpstr>Slide 59</vt:lpstr>
      <vt:lpstr>Slide 60</vt:lpstr>
      <vt:lpstr>Slide 61</vt:lpstr>
      <vt:lpstr>Speculative directions</vt:lpstr>
      <vt:lpstr>Slide 63</vt:lpstr>
      <vt:lpstr>Packing/Mosaicing optics  to maximize eFOV</vt:lpstr>
      <vt:lpstr>Validation of refractive slab effect</vt:lpstr>
      <vt:lpstr>Slide 66</vt:lpstr>
      <vt:lpstr> Curved sensors</vt:lpstr>
      <vt:lpstr> Curved sensors have  a mass/volume tradeoff</vt:lpstr>
      <vt:lpstr>SNR design issues</vt:lpstr>
      <vt:lpstr> Discontinuity in lookup table</vt:lpstr>
      <vt:lpstr> Optics win if task is specific</vt:lpstr>
      <vt:lpstr>3D optical designs</vt:lpstr>
      <vt:lpstr> Lenslet in air is inverted</vt:lpstr>
      <vt:lpstr> Vignetting due to aperture</vt:lpstr>
      <vt:lpstr> Vignetting due to aperture</vt:lpstr>
      <vt:lpstr>Refractive vignetting</vt:lpstr>
      <vt:lpstr>Slide 77</vt:lpstr>
      <vt:lpstr> More face detection results</vt:lpstr>
      <vt:lpstr>Longer face detection</vt:lpstr>
      <vt:lpstr>Design parameter ranges are limited</vt:lpstr>
      <vt:lpstr>Slide 81</vt:lpstr>
      <vt:lpstr>Slide 82</vt:lpstr>
      <vt:lpstr>Optimal designs for lensless Snell’s</vt:lpstr>
      <vt:lpstr>Slide 84</vt:lpstr>
      <vt:lpstr>Slide 85</vt:lpstr>
      <vt:lpstr>Our theory is useful</vt:lpstr>
      <vt:lpstr>Outdoor edge results (90  eFOV)</vt:lpstr>
      <vt:lpstr>Wide FOV edge detection (120  eFOV)</vt:lpstr>
      <vt:lpstr>Snell’s window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Sanjeev Jagannatha Koppal</dc:creator>
  <cp:lastModifiedBy>sanjeev</cp:lastModifiedBy>
  <cp:revision>1064</cp:revision>
  <dcterms:created xsi:type="dcterms:W3CDTF">2006-08-16T00:00:00Z</dcterms:created>
  <dcterms:modified xsi:type="dcterms:W3CDTF">2011-06-21T16:14:01Z</dcterms:modified>
</cp:coreProperties>
</file>